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7" r:id="rId14"/>
    <p:sldId id="267" r:id="rId15"/>
    <p:sldId id="273" r:id="rId16"/>
    <p:sldId id="268" r:id="rId17"/>
    <p:sldId id="274" r:id="rId18"/>
    <p:sldId id="275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5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9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6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2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9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108923" y="2378040"/>
            <a:ext cx="5692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FFFF00"/>
                </a:solidFill>
                <a:latin typeface="Arial"/>
                <a:cs typeface="Arial"/>
              </a:rPr>
              <a:t>DATA SCIENCE PROJECT</a:t>
            </a:r>
            <a:r>
              <a:rPr sz="3600" b="1" spc="-1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endParaRPr sz="36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3488327" y="1363164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20" dirty="0">
                <a:solidFill>
                  <a:srgbClr val="FFFF00"/>
                </a:solidFill>
              </a:rPr>
              <a:t>CAP</a:t>
            </a:r>
            <a:r>
              <a:rPr lang="en-IN" sz="3200" spc="35" dirty="0">
                <a:solidFill>
                  <a:srgbClr val="FFFF00"/>
                </a:solidFill>
              </a:rPr>
              <a:t>S</a:t>
            </a:r>
            <a:r>
              <a:rPr lang="en-IN" sz="3200" spc="-10" dirty="0">
                <a:solidFill>
                  <a:srgbClr val="FFFF00"/>
                </a:solidFill>
              </a:rPr>
              <a:t>T</a:t>
            </a:r>
            <a:r>
              <a:rPr lang="en-IN" sz="3200" spc="-20" dirty="0">
                <a:solidFill>
                  <a:srgbClr val="FFFF00"/>
                </a:solidFill>
              </a:rPr>
              <a:t>O</a:t>
            </a:r>
            <a:r>
              <a:rPr lang="en-IN" sz="3200" spc="20" dirty="0">
                <a:solidFill>
                  <a:srgbClr val="FFFF00"/>
                </a:solidFill>
              </a:rPr>
              <a:t>NE</a:t>
            </a:r>
            <a:r>
              <a:rPr lang="en-IN" sz="3200" spc="-200" dirty="0">
                <a:solidFill>
                  <a:srgbClr val="FFFF00"/>
                </a:solidFill>
              </a:rPr>
              <a:t> </a:t>
            </a:r>
            <a:r>
              <a:rPr lang="en-IN" sz="3200" spc="35" dirty="0">
                <a:solidFill>
                  <a:srgbClr val="FFFF00"/>
                </a:solidFill>
              </a:rPr>
              <a:t>P</a:t>
            </a:r>
            <a:r>
              <a:rPr lang="en-IN" sz="3200" spc="20" dirty="0">
                <a:solidFill>
                  <a:srgbClr val="FFFF00"/>
                </a:solidFill>
              </a:rPr>
              <a:t>R</a:t>
            </a:r>
            <a:r>
              <a:rPr lang="en-IN" sz="3200" spc="-20" dirty="0">
                <a:solidFill>
                  <a:srgbClr val="FFFF00"/>
                </a:solidFill>
              </a:rPr>
              <a:t>O</a:t>
            </a:r>
            <a:r>
              <a:rPr lang="en-IN" sz="3200" spc="15" dirty="0">
                <a:solidFill>
                  <a:srgbClr val="FFFF00"/>
                </a:solidFill>
              </a:rPr>
              <a:t>J</a:t>
            </a:r>
            <a:r>
              <a:rPr lang="en-IN" sz="3200" spc="40" dirty="0">
                <a:solidFill>
                  <a:srgbClr val="FFFF00"/>
                </a:solidFill>
              </a:rPr>
              <a:t>E</a:t>
            </a:r>
            <a:r>
              <a:rPr lang="en-IN" sz="3200" spc="20" dirty="0">
                <a:solidFill>
                  <a:srgbClr val="FFFF00"/>
                </a:solidFill>
              </a:rPr>
              <a:t>CT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8833" y="5083741"/>
            <a:ext cx="68013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3520">
              <a:lnSpc>
                <a:spcPct val="100000"/>
              </a:lnSpc>
            </a:pPr>
            <a:r>
              <a:rPr lang="en-US" b="1" spc="10" dirty="0">
                <a:solidFill>
                  <a:srgbClr val="1382AC"/>
                </a:solidFill>
                <a:latin typeface="Arial"/>
                <a:cs typeface="Arial"/>
              </a:rPr>
              <a:t>Presented by:</a:t>
            </a:r>
          </a:p>
          <a:p>
            <a:pPr marL="2763520">
              <a:lnSpc>
                <a:spcPct val="100000"/>
              </a:lnSpc>
            </a:pPr>
            <a:r>
              <a:rPr lang="en-US" b="1" spc="10" dirty="0">
                <a:solidFill>
                  <a:srgbClr val="1382AC"/>
                </a:solidFill>
                <a:latin typeface="Arial"/>
                <a:cs typeface="Arial"/>
              </a:rPr>
              <a:t>HARISHKANNAN C</a:t>
            </a:r>
          </a:p>
          <a:p>
            <a:pPr marL="2763520">
              <a:lnSpc>
                <a:spcPct val="100000"/>
              </a:lnSpc>
            </a:pPr>
            <a:r>
              <a:rPr lang="en-US" b="1" spc="10" dirty="0">
                <a:solidFill>
                  <a:srgbClr val="1382AC"/>
                </a:solidFill>
                <a:latin typeface="Arial"/>
                <a:cs typeface="Arial"/>
              </a:rPr>
              <a:t>Department of Textile Technology</a:t>
            </a:r>
          </a:p>
          <a:p>
            <a:pPr marL="2763520">
              <a:lnSpc>
                <a:spcPct val="100000"/>
              </a:lnSpc>
            </a:pPr>
            <a:r>
              <a:rPr lang="en-US" b="1" spc="10" dirty="0">
                <a:solidFill>
                  <a:srgbClr val="1382AC"/>
                </a:solidFill>
                <a:latin typeface="Arial"/>
                <a:cs typeface="Arial"/>
              </a:rPr>
              <a:t>Alagappa College of Technology</a:t>
            </a:r>
          </a:p>
          <a:p>
            <a:pPr marL="2763520">
              <a:lnSpc>
                <a:spcPct val="100000"/>
              </a:lnSpc>
            </a:pPr>
            <a:endParaRPr lang="en-US" b="1" spc="10" dirty="0">
              <a:solidFill>
                <a:srgbClr val="1382A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4: Refinement</a:t>
            </a:r>
          </a:p>
          <a:p>
            <a:r>
              <a:rPr lang="en-US" dirty="0"/>
              <a:t>Optimization and Refactoring:</a:t>
            </a:r>
          </a:p>
          <a:p>
            <a:r>
              <a:rPr lang="en-US" dirty="0"/>
              <a:t>Review the code for improvements in efficiency and readability.</a:t>
            </a:r>
          </a:p>
          <a:p>
            <a:r>
              <a:rPr lang="en-US" dirty="0"/>
              <a:t>Refactor as needed to enhance modularity and maintainability.</a:t>
            </a:r>
          </a:p>
          <a:p>
            <a:r>
              <a:rPr lang="en-US" dirty="0"/>
              <a:t>Enhancements and Additional Features:</a:t>
            </a:r>
          </a:p>
          <a:p>
            <a:r>
              <a:rPr lang="en-US" dirty="0"/>
              <a:t>Consider adding more features like data persistence (using files or databases), user authentication, or payment integration.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41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602" y="2818372"/>
            <a:ext cx="9603275" cy="3450613"/>
          </a:xfrm>
        </p:spPr>
        <p:txBody>
          <a:bodyPr>
            <a:noAutofit/>
          </a:bodyPr>
          <a:lstStyle/>
          <a:p>
            <a:r>
              <a:rPr lang="en-US" b="1" dirty="0"/>
              <a:t>Initialize Movie Database:</a:t>
            </a:r>
            <a:endParaRPr lang="en-US" dirty="0"/>
          </a:p>
          <a:p>
            <a:pPr lvl="1"/>
            <a:r>
              <a:rPr lang="en-US" sz="2000" dirty="0"/>
              <a:t>Create a dictionary or list to store movie details.</a:t>
            </a:r>
          </a:p>
          <a:p>
            <a:pPr lvl="1"/>
            <a:r>
              <a:rPr lang="en-US" sz="2000" dirty="0"/>
              <a:t>Each movie entry should include attributes like name, genre, duration, total seats, and available seats.</a:t>
            </a:r>
          </a:p>
          <a:p>
            <a:r>
              <a:rPr lang="en-US" b="1" dirty="0"/>
              <a:t>Display Available Movies:</a:t>
            </a:r>
            <a:endParaRPr lang="en-US" dirty="0"/>
          </a:p>
          <a:p>
            <a:pPr lvl="1"/>
            <a:r>
              <a:rPr lang="en-US" sz="2000" dirty="0"/>
              <a:t>Iterate through the movie database and display a list of available movies with their details (name, genre, duration, available seats).</a:t>
            </a:r>
          </a:p>
          <a:p>
            <a:r>
              <a:rPr lang="en-US" b="1" dirty="0"/>
              <a:t>Select a Movie:</a:t>
            </a:r>
            <a:endParaRPr lang="en-US" dirty="0"/>
          </a:p>
          <a:p>
            <a:pPr lvl="1"/>
            <a:r>
              <a:rPr lang="en-US" sz="2000" dirty="0"/>
              <a:t>Prompt the user to choose a movie by entering its ID or name.</a:t>
            </a:r>
          </a:p>
          <a:p>
            <a:pPr lvl="1"/>
            <a:r>
              <a:rPr lang="en-US" sz="2000" dirty="0"/>
              <a:t>Validate the input to ensure the movie exists in the database.</a:t>
            </a:r>
          </a:p>
          <a:p>
            <a:endParaRPr lang="en-IN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451579" y="1025570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950" spc="-10" dirty="0">
                <a:solidFill>
                  <a:srgbClr val="FFFF00"/>
                </a:solidFill>
              </a:rPr>
              <a:t>ALGORITHM</a:t>
            </a:r>
            <a:r>
              <a:rPr lang="en-IN" sz="3950" spc="350" dirty="0">
                <a:solidFill>
                  <a:srgbClr val="FFFF00"/>
                </a:solidFill>
              </a:rPr>
              <a:t> </a:t>
            </a:r>
            <a:r>
              <a:rPr lang="en-IN" sz="3950" spc="20" dirty="0">
                <a:solidFill>
                  <a:srgbClr val="FFFF00"/>
                </a:solidFill>
              </a:rPr>
              <a:t>&amp;</a:t>
            </a:r>
            <a:r>
              <a:rPr lang="en-IN" sz="3950" spc="-20" dirty="0">
                <a:solidFill>
                  <a:srgbClr val="FFFF00"/>
                </a:solidFill>
              </a:rPr>
              <a:t> </a:t>
            </a:r>
            <a:r>
              <a:rPr lang="en-IN" sz="3950" spc="5" dirty="0">
                <a:solidFill>
                  <a:srgbClr val="FFFF00"/>
                </a:solidFill>
              </a:rPr>
              <a:t>DEPLOYMENT</a:t>
            </a:r>
            <a:endParaRPr lang="en-IN" sz="39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0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951" y="2364377"/>
            <a:ext cx="9603275" cy="3450613"/>
          </a:xfrm>
        </p:spPr>
        <p:txBody>
          <a:bodyPr>
            <a:noAutofit/>
          </a:bodyPr>
          <a:lstStyle/>
          <a:p>
            <a:r>
              <a:rPr lang="en-US" b="1" dirty="0"/>
              <a:t>Display Seating Arrangement:</a:t>
            </a:r>
            <a:endParaRPr lang="en-US" dirty="0"/>
          </a:p>
          <a:p>
            <a:pPr lvl="1"/>
            <a:r>
              <a:rPr lang="en-US" sz="2000" dirty="0"/>
              <a:t>Generate a seating layout (e.g., using a 2D list) to display available and booked seats for the selected movie.</a:t>
            </a:r>
          </a:p>
          <a:p>
            <a:pPr lvl="1"/>
            <a:r>
              <a:rPr lang="en-US" sz="2000" dirty="0"/>
              <a:t>Show the seating arrangement to the user.</a:t>
            </a:r>
          </a:p>
          <a:p>
            <a:r>
              <a:rPr lang="en-US" b="1" dirty="0"/>
              <a:t>Select Seats:</a:t>
            </a:r>
            <a:endParaRPr lang="en-US" dirty="0"/>
          </a:p>
          <a:p>
            <a:pPr lvl="1"/>
            <a:r>
              <a:rPr lang="en-US" sz="2000" dirty="0"/>
              <a:t>Prompt the user to enter the seats they want to book (e.g., "A1, B3, C2").</a:t>
            </a:r>
          </a:p>
          <a:p>
            <a:pPr lvl="1"/>
            <a:r>
              <a:rPr lang="en-US" sz="2000" dirty="0"/>
              <a:t>Validate seat selections to ensure they are available and within the valid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771" y="2420619"/>
            <a:ext cx="8825659" cy="341630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B31166"/>
              </a:buClr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</a:pPr>
            <a:r>
              <a:rPr lang="en-US" b="1" dirty="0"/>
              <a:t>Confirm Booking:</a:t>
            </a:r>
            <a:endParaRPr lang="en-US" dirty="0"/>
          </a:p>
          <a:p>
            <a:pPr lvl="1">
              <a:buClr>
                <a:srgbClr val="B31166"/>
              </a:buClr>
            </a:pPr>
            <a:r>
              <a:rPr lang="en-US" sz="2000" dirty="0"/>
              <a:t>Display a summary of the selected movie, seats, and total amount to confirm the booking.</a:t>
            </a:r>
          </a:p>
          <a:p>
            <a:pPr lvl="1">
              <a:buClr>
                <a:srgbClr val="B31166"/>
              </a:buClr>
            </a:pPr>
            <a:r>
              <a:rPr lang="en-US" sz="2000" dirty="0"/>
              <a:t>Prompt the user for confirmation.</a:t>
            </a:r>
          </a:p>
          <a:p>
            <a:pPr lvl="0">
              <a:buClr>
                <a:srgbClr val="B31166"/>
              </a:buClr>
            </a:pPr>
            <a:r>
              <a:rPr lang="en-US" b="1" dirty="0"/>
              <a:t>Update Booking Status:</a:t>
            </a:r>
            <a:endParaRPr lang="en-US" dirty="0"/>
          </a:p>
          <a:p>
            <a:pPr lvl="1">
              <a:buClr>
                <a:srgbClr val="B31166"/>
              </a:buClr>
            </a:pPr>
            <a:r>
              <a:rPr lang="en-US" sz="2000" dirty="0"/>
              <a:t>If the booking is confirmed, update the available seats count for the selected movie.</a:t>
            </a:r>
          </a:p>
          <a:p>
            <a:pPr lvl="1">
              <a:buClr>
                <a:srgbClr val="B31166"/>
              </a:buClr>
            </a:pPr>
            <a:r>
              <a:rPr lang="en-US" sz="2000" dirty="0"/>
              <a:t>Mark the selected seats as booked.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55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10000" y="793108"/>
            <a:ext cx="10571998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805"/>
          </a:xfrm>
        </p:spPr>
        <p:txBody>
          <a:bodyPr>
            <a:noAutofit/>
          </a:bodyPr>
          <a:lstStyle/>
          <a:p>
            <a:r>
              <a:rPr lang="en-US" dirty="0"/>
              <a:t>The simple movie ticket booking system has been developed in Python that demonstrates fundamental concepts of object-oriented programming, user interaction, and data management. This project showcases how to structure and implement a console-based application to facilitate movie ticket bookings. Let's summarize the key aspects and potential areas for further enhancement:</a:t>
            </a:r>
          </a:p>
          <a:p>
            <a:pPr marL="0" indent="0">
              <a:buNone/>
            </a:pPr>
            <a:r>
              <a:rPr lang="en-US" dirty="0"/>
              <a:t>Key Features Implemented:</a:t>
            </a:r>
          </a:p>
          <a:p>
            <a:r>
              <a:rPr lang="en-US" dirty="0"/>
              <a:t>Movie Representation:</a:t>
            </a:r>
          </a:p>
          <a:p>
            <a:r>
              <a:rPr lang="en-US" dirty="0"/>
              <a:t>Used a Movie class to encapsulate movie details such as name, genre, duration, total seats, and available seats.</a:t>
            </a:r>
          </a:p>
        </p:txBody>
      </p:sp>
    </p:spTree>
    <p:extLst>
      <p:ext uri="{BB962C8B-B14F-4D97-AF65-F5344CB8AC3E}">
        <p14:creationId xmlns:p14="http://schemas.microsoft.com/office/powerpoint/2010/main" val="226842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573" y="2259875"/>
            <a:ext cx="9603275" cy="3951054"/>
          </a:xfrm>
        </p:spPr>
        <p:txBody>
          <a:bodyPr>
            <a:noAutofit/>
          </a:bodyPr>
          <a:lstStyle/>
          <a:p>
            <a:r>
              <a:rPr lang="en-US" dirty="0"/>
              <a:t>Managed a seating arrangement within the Movie class to visualize seat availability.</a:t>
            </a:r>
          </a:p>
          <a:p>
            <a:r>
              <a:rPr lang="en-US" dirty="0"/>
              <a:t>User Interaction:</a:t>
            </a:r>
          </a:p>
          <a:p>
            <a:r>
              <a:rPr lang="en-US" dirty="0"/>
              <a:t>Provided a menu-driven interface for users to select movies, view details, choose seats, and confirm bookings.</a:t>
            </a:r>
          </a:p>
          <a:p>
            <a:r>
              <a:rPr lang="en-US" dirty="0"/>
              <a:t>Implemented error handling to validate user inputs and handle invalid selections gracefully.</a:t>
            </a:r>
          </a:p>
          <a:p>
            <a:r>
              <a:rPr lang="en-US" dirty="0"/>
              <a:t>Booking Logic:</a:t>
            </a:r>
          </a:p>
          <a:p>
            <a:r>
              <a:rPr lang="en-US" dirty="0"/>
              <a:t>Enabled users to select and book seats for a chosen movie.</a:t>
            </a:r>
          </a:p>
          <a:p>
            <a:r>
              <a:rPr lang="en-US" dirty="0"/>
              <a:t>Updated the available seats count and marked booked seats within the seating arrangement.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79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10000" y="896341"/>
            <a:ext cx="1057199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FFFF00"/>
                </a:solidFill>
              </a:rPr>
              <a:t>FUTURE</a:t>
            </a:r>
            <a:r>
              <a:rPr sz="3300" spc="-110" dirty="0">
                <a:solidFill>
                  <a:srgbClr val="FFFF00"/>
                </a:solidFill>
              </a:rPr>
              <a:t> </a:t>
            </a:r>
            <a:r>
              <a:rPr sz="3300" spc="-15" dirty="0">
                <a:solidFill>
                  <a:srgbClr val="FFFF00"/>
                </a:solidFill>
              </a:rPr>
              <a:t>SCOPE</a:t>
            </a:r>
            <a:endParaRPr sz="33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8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future scope for a Python-based movie ticket booking system is broad, offering opportunities for enhancements, optimizations, and expansions. Here are several potential areas for future development and improvement: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User Authentication and Management</a:t>
            </a:r>
          </a:p>
          <a:p>
            <a:r>
              <a:rPr lang="en-US" dirty="0"/>
              <a:t>Implement user authentication and user management functionalities to allow users to create accounts, manage profiles, and track booking history.</a:t>
            </a:r>
          </a:p>
          <a:p>
            <a:r>
              <a:rPr lang="en-US" dirty="0"/>
              <a:t>Enable features like password reset, email verification, and personalized user experiences.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22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070" y="2677886"/>
            <a:ext cx="9603275" cy="3585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2. Payment Integration</a:t>
            </a:r>
          </a:p>
          <a:p>
            <a:r>
              <a:rPr lang="en-US" dirty="0"/>
              <a:t>Integrate payment gateways to enable secure and seamless online transactions for booking movie tickets.</a:t>
            </a:r>
          </a:p>
          <a:p>
            <a:r>
              <a:rPr lang="en-US" dirty="0"/>
              <a:t>Support multiple payment methods (e.g., credit/debit cards, digital wallets) to cater to diverse user preferences.</a:t>
            </a:r>
          </a:p>
          <a:p>
            <a:pPr marL="0" indent="0">
              <a:buNone/>
            </a:pPr>
            <a:r>
              <a:rPr lang="en-US" dirty="0"/>
              <a:t>3. Data Persistence and Management</a:t>
            </a:r>
          </a:p>
          <a:p>
            <a:r>
              <a:rPr lang="en-US" dirty="0"/>
              <a:t>Utilize databases (e.g., SQLite, PostgreSQL) for persistent storage of movie details, user information, and booking records.</a:t>
            </a:r>
          </a:p>
          <a:p>
            <a:r>
              <a:rPr lang="en-US" dirty="0"/>
              <a:t>Implement data caching and optimization techniques to improve system performance and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42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321" y="2299063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4. Advanced Booking Features</a:t>
            </a:r>
          </a:p>
          <a:p>
            <a:r>
              <a:rPr lang="en-US" dirty="0"/>
              <a:t>Enhance booking functionalities to support seat selection based on different criteria (e.g., seat categories, pricing tiers).</a:t>
            </a:r>
          </a:p>
          <a:p>
            <a:r>
              <a:rPr lang="en-US" dirty="0"/>
              <a:t>Implement seat reservation mechanisms to temporarily hold seats during the booking process.</a:t>
            </a:r>
          </a:p>
          <a:p>
            <a:pPr marL="0" indent="0">
              <a:buNone/>
            </a:pPr>
            <a:r>
              <a:rPr lang="en-US" dirty="0"/>
              <a:t>5. Real-time Updates and Notifications</a:t>
            </a:r>
          </a:p>
          <a:p>
            <a:r>
              <a:rPr lang="en-US" dirty="0"/>
              <a:t>Implement real-time updates to reflect seat availability changes and provide instant notifications (e.g., SMS, email) for booking confirmations, reminders, and updates.</a:t>
            </a:r>
          </a:p>
        </p:txBody>
      </p:sp>
    </p:spTree>
    <p:extLst>
      <p:ext uri="{BB962C8B-B14F-4D97-AF65-F5344CB8AC3E}">
        <p14:creationId xmlns:p14="http://schemas.microsoft.com/office/powerpoint/2010/main" val="401729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B31166"/>
              </a:buClr>
              <a:buNone/>
            </a:pPr>
            <a:r>
              <a:rPr lang="en-US" dirty="0"/>
              <a:t>6. Mobile App Development</a:t>
            </a:r>
          </a:p>
          <a:p>
            <a:pPr lvl="0">
              <a:buClr>
                <a:srgbClr val="B31166"/>
              </a:buClr>
            </a:pPr>
            <a:r>
              <a:rPr lang="en-US" dirty="0"/>
              <a:t>Extend the movie ticket booking system into a mobile application using frameworks like Flask or Django for backend services and React Native or Flutter for cross-platform mobile development.</a:t>
            </a:r>
          </a:p>
          <a:p>
            <a:pPr lvl="0">
              <a:buClr>
                <a:srgbClr val="B31166"/>
              </a:buClr>
            </a:pPr>
            <a:r>
              <a:rPr lang="en-US" dirty="0"/>
              <a:t>Leverage mobile-specific features such as push notifications and location-based services to enhance the user experience.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0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10000" y="786055"/>
            <a:ext cx="10571998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>
                <a:solidFill>
                  <a:srgbClr val="FFFF00"/>
                </a:solidFill>
              </a:rPr>
              <a:t>OU</a:t>
            </a:r>
            <a:r>
              <a:rPr spc="40" dirty="0">
                <a:solidFill>
                  <a:srgbClr val="FFFF00"/>
                </a:solidFill>
              </a:rPr>
              <a:t>TL</a:t>
            </a:r>
            <a:r>
              <a:rPr spc="-95" dirty="0">
                <a:solidFill>
                  <a:srgbClr val="FFFF00"/>
                </a:solidFill>
              </a:rPr>
              <a:t>I</a:t>
            </a:r>
            <a:r>
              <a:rPr spc="30" dirty="0">
                <a:solidFill>
                  <a:srgbClr val="FFFF00"/>
                </a:solidFill>
              </a:rPr>
              <a:t>N</a:t>
            </a:r>
            <a:r>
              <a:rPr spc="15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1154954" y="2283341"/>
            <a:ext cx="8825659" cy="385426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latin typeface="+mj-lt"/>
                <a:cs typeface="Arial"/>
              </a:rPr>
              <a:t>Problem</a:t>
            </a:r>
            <a:r>
              <a:rPr sz="2000" b="1" spc="-140" dirty="0">
                <a:latin typeface="+mj-lt"/>
                <a:cs typeface="Arial"/>
              </a:rPr>
              <a:t> </a:t>
            </a:r>
            <a:r>
              <a:rPr sz="2000" b="1" spc="15" dirty="0">
                <a:latin typeface="+mj-lt"/>
                <a:cs typeface="Arial"/>
              </a:rPr>
              <a:t>Statement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latin typeface="+mj-lt"/>
                <a:cs typeface="Arial"/>
              </a:rPr>
              <a:t>P</a:t>
            </a:r>
            <a:r>
              <a:rPr sz="2000" b="1" spc="40" dirty="0">
                <a:latin typeface="+mj-lt"/>
                <a:cs typeface="Arial"/>
              </a:rPr>
              <a:t>r</a:t>
            </a:r>
            <a:r>
              <a:rPr sz="2000" b="1" spc="45" dirty="0">
                <a:latin typeface="+mj-lt"/>
                <a:cs typeface="Arial"/>
              </a:rPr>
              <a:t>opo</a:t>
            </a:r>
            <a:r>
              <a:rPr sz="2000" b="1" spc="15" dirty="0">
                <a:latin typeface="+mj-lt"/>
                <a:cs typeface="Arial"/>
              </a:rPr>
              <a:t>sed</a:t>
            </a:r>
            <a:r>
              <a:rPr sz="2000" b="1" spc="-225" dirty="0">
                <a:latin typeface="+mj-lt"/>
                <a:cs typeface="Arial"/>
              </a:rPr>
              <a:t> </a:t>
            </a:r>
            <a:r>
              <a:rPr sz="2000" b="1" spc="15" dirty="0">
                <a:latin typeface="+mj-lt"/>
                <a:cs typeface="Arial"/>
              </a:rPr>
              <a:t>Sy</a:t>
            </a:r>
            <a:r>
              <a:rPr sz="2000" b="1" spc="5" dirty="0">
                <a:latin typeface="+mj-lt"/>
                <a:cs typeface="Arial"/>
              </a:rPr>
              <a:t>s</a:t>
            </a:r>
            <a:r>
              <a:rPr sz="2000" b="1" spc="10" dirty="0">
                <a:latin typeface="+mj-lt"/>
                <a:cs typeface="Arial"/>
              </a:rPr>
              <a:t>te</a:t>
            </a:r>
            <a:r>
              <a:rPr sz="2000" b="1" spc="90" dirty="0">
                <a:latin typeface="+mj-lt"/>
                <a:cs typeface="Arial"/>
              </a:rPr>
              <a:t>m</a:t>
            </a:r>
            <a:r>
              <a:rPr sz="2000" b="1" spc="35" dirty="0">
                <a:latin typeface="+mj-lt"/>
                <a:cs typeface="Arial"/>
              </a:rPr>
              <a:t>/</a:t>
            </a:r>
            <a:r>
              <a:rPr sz="2000" b="1" spc="-65" dirty="0">
                <a:latin typeface="+mj-lt"/>
                <a:cs typeface="Arial"/>
              </a:rPr>
              <a:t>S</a:t>
            </a:r>
            <a:r>
              <a:rPr sz="2000" b="1" spc="45" dirty="0">
                <a:latin typeface="+mj-lt"/>
                <a:cs typeface="Arial"/>
              </a:rPr>
              <a:t>o</a:t>
            </a:r>
            <a:r>
              <a:rPr sz="2000" b="1" spc="-35" dirty="0">
                <a:latin typeface="+mj-lt"/>
                <a:cs typeface="Arial"/>
              </a:rPr>
              <a:t>l</a:t>
            </a:r>
            <a:r>
              <a:rPr sz="2000" b="1" spc="-25" dirty="0">
                <a:latin typeface="+mj-lt"/>
                <a:cs typeface="Arial"/>
              </a:rPr>
              <a:t>u</a:t>
            </a:r>
            <a:r>
              <a:rPr sz="2000" b="1" spc="5" dirty="0">
                <a:latin typeface="+mj-lt"/>
                <a:cs typeface="Arial"/>
              </a:rPr>
              <a:t>t</a:t>
            </a:r>
            <a:r>
              <a:rPr sz="2000" b="1" spc="35" dirty="0">
                <a:latin typeface="+mj-lt"/>
                <a:cs typeface="Arial"/>
              </a:rPr>
              <a:t>i</a:t>
            </a:r>
            <a:r>
              <a:rPr sz="2000" b="1" spc="-25" dirty="0">
                <a:latin typeface="+mj-lt"/>
                <a:cs typeface="Arial"/>
              </a:rPr>
              <a:t>o</a:t>
            </a:r>
            <a:r>
              <a:rPr sz="2000" b="1" spc="15" dirty="0">
                <a:latin typeface="+mj-lt"/>
                <a:cs typeface="Arial"/>
              </a:rPr>
              <a:t>n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latin typeface="+mj-lt"/>
                <a:cs typeface="Arial"/>
              </a:rPr>
              <a:t>Sy</a:t>
            </a:r>
            <a:r>
              <a:rPr sz="2000" b="1" spc="5" dirty="0">
                <a:latin typeface="+mj-lt"/>
                <a:cs typeface="Arial"/>
              </a:rPr>
              <a:t>s</a:t>
            </a:r>
            <a:r>
              <a:rPr sz="2000" b="1" spc="15" dirty="0">
                <a:latin typeface="+mj-lt"/>
                <a:cs typeface="Arial"/>
              </a:rPr>
              <a:t>tem</a:t>
            </a:r>
            <a:r>
              <a:rPr sz="2000" b="1" spc="-35" dirty="0">
                <a:latin typeface="+mj-lt"/>
                <a:cs typeface="Arial"/>
              </a:rPr>
              <a:t> </a:t>
            </a:r>
            <a:r>
              <a:rPr sz="2000" b="1" spc="50" dirty="0">
                <a:latin typeface="+mj-lt"/>
                <a:cs typeface="Arial"/>
              </a:rPr>
              <a:t>D</a:t>
            </a:r>
            <a:r>
              <a:rPr sz="2000" b="1" spc="15" dirty="0">
                <a:latin typeface="+mj-lt"/>
                <a:cs typeface="Arial"/>
              </a:rPr>
              <a:t>eve</a:t>
            </a:r>
            <a:r>
              <a:rPr sz="2000" b="1" spc="40" dirty="0">
                <a:latin typeface="+mj-lt"/>
                <a:cs typeface="Arial"/>
              </a:rPr>
              <a:t>l</a:t>
            </a:r>
            <a:r>
              <a:rPr sz="2000" b="1" spc="50" dirty="0">
                <a:latin typeface="+mj-lt"/>
                <a:cs typeface="Arial"/>
              </a:rPr>
              <a:t>o</a:t>
            </a:r>
            <a:r>
              <a:rPr sz="2000" b="1" spc="-25" dirty="0">
                <a:latin typeface="+mj-lt"/>
                <a:cs typeface="Arial"/>
              </a:rPr>
              <a:t>p</a:t>
            </a:r>
            <a:r>
              <a:rPr sz="2000" b="1" spc="20" dirty="0">
                <a:latin typeface="+mj-lt"/>
                <a:cs typeface="Arial"/>
              </a:rPr>
              <a:t>m</a:t>
            </a:r>
            <a:r>
              <a:rPr sz="2000" b="1" spc="-60" dirty="0">
                <a:latin typeface="+mj-lt"/>
                <a:cs typeface="Arial"/>
              </a:rPr>
              <a:t>e</a:t>
            </a:r>
            <a:r>
              <a:rPr sz="2000" b="1" spc="50" dirty="0">
                <a:latin typeface="+mj-lt"/>
                <a:cs typeface="Arial"/>
              </a:rPr>
              <a:t>n</a:t>
            </a:r>
            <a:r>
              <a:rPr sz="2000" b="1" spc="5" dirty="0">
                <a:latin typeface="+mj-lt"/>
                <a:cs typeface="Arial"/>
              </a:rPr>
              <a:t>t</a:t>
            </a:r>
            <a:r>
              <a:rPr sz="2000" b="1" spc="-254" dirty="0">
                <a:latin typeface="+mj-lt"/>
                <a:cs typeface="Arial"/>
              </a:rPr>
              <a:t> </a:t>
            </a:r>
            <a:r>
              <a:rPr sz="2000" b="1" spc="-25" dirty="0">
                <a:latin typeface="+mj-lt"/>
                <a:cs typeface="Arial"/>
              </a:rPr>
              <a:t>A</a:t>
            </a:r>
            <a:r>
              <a:rPr sz="2000" b="1" spc="50" dirty="0">
                <a:latin typeface="+mj-lt"/>
                <a:cs typeface="Arial"/>
              </a:rPr>
              <a:t>pp</a:t>
            </a:r>
            <a:r>
              <a:rPr sz="2000" b="1" spc="45" dirty="0">
                <a:latin typeface="+mj-lt"/>
                <a:cs typeface="Arial"/>
              </a:rPr>
              <a:t>r</a:t>
            </a:r>
            <a:r>
              <a:rPr sz="2000" b="1" spc="50" dirty="0">
                <a:latin typeface="+mj-lt"/>
                <a:cs typeface="Arial"/>
              </a:rPr>
              <a:t>o</a:t>
            </a:r>
            <a:r>
              <a:rPr sz="2000" b="1" spc="15" dirty="0">
                <a:latin typeface="+mj-lt"/>
                <a:cs typeface="Arial"/>
              </a:rPr>
              <a:t>a</a:t>
            </a:r>
            <a:r>
              <a:rPr sz="2000" b="1" spc="-60" dirty="0">
                <a:latin typeface="+mj-lt"/>
                <a:cs typeface="Arial"/>
              </a:rPr>
              <a:t>c</a:t>
            </a:r>
            <a:r>
              <a:rPr sz="2000" b="1" spc="15" dirty="0">
                <a:latin typeface="+mj-lt"/>
                <a:cs typeface="Arial"/>
              </a:rPr>
              <a:t>h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latin typeface="+mj-lt"/>
                <a:cs typeface="Arial"/>
              </a:rPr>
              <a:t>A</a:t>
            </a:r>
            <a:r>
              <a:rPr sz="2000" b="1" spc="35" dirty="0">
                <a:latin typeface="+mj-lt"/>
                <a:cs typeface="Arial"/>
              </a:rPr>
              <a:t>l</a:t>
            </a:r>
            <a:r>
              <a:rPr sz="2000" b="1" spc="45" dirty="0">
                <a:latin typeface="+mj-lt"/>
                <a:cs typeface="Arial"/>
              </a:rPr>
              <a:t>go</a:t>
            </a:r>
            <a:r>
              <a:rPr sz="2000" b="1" spc="40" dirty="0">
                <a:latin typeface="+mj-lt"/>
                <a:cs typeface="Arial"/>
              </a:rPr>
              <a:t>r</a:t>
            </a:r>
            <a:r>
              <a:rPr sz="2000" b="1" spc="35" dirty="0">
                <a:latin typeface="+mj-lt"/>
                <a:cs typeface="Arial"/>
              </a:rPr>
              <a:t>i</a:t>
            </a:r>
            <a:r>
              <a:rPr sz="2000" b="1" spc="5" dirty="0">
                <a:latin typeface="+mj-lt"/>
                <a:cs typeface="Arial"/>
              </a:rPr>
              <a:t>t</a:t>
            </a:r>
            <a:r>
              <a:rPr sz="2000" b="1" spc="-25" dirty="0">
                <a:latin typeface="+mj-lt"/>
                <a:cs typeface="Arial"/>
              </a:rPr>
              <a:t>h</a:t>
            </a:r>
            <a:r>
              <a:rPr sz="2000" b="1" spc="20" dirty="0">
                <a:latin typeface="+mj-lt"/>
                <a:cs typeface="Arial"/>
              </a:rPr>
              <a:t>m</a:t>
            </a:r>
            <a:r>
              <a:rPr sz="2000" b="1" spc="-185" dirty="0">
                <a:latin typeface="+mj-lt"/>
                <a:cs typeface="Arial"/>
              </a:rPr>
              <a:t> </a:t>
            </a:r>
            <a:r>
              <a:rPr sz="2000" b="1" spc="15" dirty="0">
                <a:latin typeface="+mj-lt"/>
                <a:cs typeface="Arial"/>
              </a:rPr>
              <a:t>&amp;</a:t>
            </a:r>
            <a:r>
              <a:rPr sz="2000" b="1" spc="-75" dirty="0">
                <a:latin typeface="+mj-lt"/>
                <a:cs typeface="Arial"/>
              </a:rPr>
              <a:t> </a:t>
            </a:r>
            <a:r>
              <a:rPr sz="2000" b="1" spc="45" dirty="0">
                <a:latin typeface="+mj-lt"/>
                <a:cs typeface="Arial"/>
              </a:rPr>
              <a:t>D</a:t>
            </a:r>
            <a:r>
              <a:rPr sz="2000" b="1" spc="15" dirty="0">
                <a:latin typeface="+mj-lt"/>
                <a:cs typeface="Arial"/>
              </a:rPr>
              <a:t>e</a:t>
            </a:r>
            <a:r>
              <a:rPr sz="2000" b="1" spc="45" dirty="0">
                <a:latin typeface="+mj-lt"/>
                <a:cs typeface="Arial"/>
              </a:rPr>
              <a:t>p</a:t>
            </a:r>
            <a:r>
              <a:rPr sz="2000" b="1" spc="35" dirty="0">
                <a:latin typeface="+mj-lt"/>
                <a:cs typeface="Arial"/>
              </a:rPr>
              <a:t>l</a:t>
            </a:r>
            <a:r>
              <a:rPr sz="2000" b="1" spc="45" dirty="0">
                <a:latin typeface="+mj-lt"/>
                <a:cs typeface="Arial"/>
              </a:rPr>
              <a:t>o</a:t>
            </a:r>
            <a:r>
              <a:rPr sz="2000" b="1" spc="-65" dirty="0">
                <a:latin typeface="+mj-lt"/>
                <a:cs typeface="Arial"/>
              </a:rPr>
              <a:t>y</a:t>
            </a:r>
            <a:r>
              <a:rPr sz="2000" b="1" spc="15" dirty="0">
                <a:latin typeface="+mj-lt"/>
                <a:cs typeface="Arial"/>
              </a:rPr>
              <a:t>me</a:t>
            </a:r>
            <a:r>
              <a:rPr sz="2000" b="1" spc="45" dirty="0">
                <a:latin typeface="+mj-lt"/>
                <a:cs typeface="Arial"/>
              </a:rPr>
              <a:t>n</a:t>
            </a:r>
            <a:r>
              <a:rPr sz="2000" b="1" spc="5" dirty="0">
                <a:latin typeface="+mj-lt"/>
                <a:cs typeface="Arial"/>
              </a:rPr>
              <a:t>t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latin typeface="+mj-lt"/>
                <a:cs typeface="Arial"/>
              </a:rPr>
              <a:t>Conclusion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latin typeface="+mj-lt"/>
                <a:cs typeface="Arial"/>
              </a:rPr>
              <a:t>Fu</a:t>
            </a:r>
            <a:r>
              <a:rPr sz="2000" b="1" spc="5" dirty="0">
                <a:latin typeface="+mj-lt"/>
                <a:cs typeface="Arial"/>
              </a:rPr>
              <a:t>t</a:t>
            </a:r>
            <a:r>
              <a:rPr sz="2000" b="1" spc="45" dirty="0">
                <a:latin typeface="+mj-lt"/>
                <a:cs typeface="Arial"/>
              </a:rPr>
              <a:t>u</a:t>
            </a:r>
            <a:r>
              <a:rPr sz="2000" b="1" spc="40" dirty="0">
                <a:latin typeface="+mj-lt"/>
                <a:cs typeface="Arial"/>
              </a:rPr>
              <a:t>r</a:t>
            </a:r>
            <a:r>
              <a:rPr sz="2000" b="1" spc="15" dirty="0">
                <a:latin typeface="+mj-lt"/>
                <a:cs typeface="Arial"/>
              </a:rPr>
              <a:t>e</a:t>
            </a:r>
            <a:r>
              <a:rPr sz="2000" b="1" spc="-185" dirty="0">
                <a:latin typeface="+mj-lt"/>
                <a:cs typeface="Arial"/>
              </a:rPr>
              <a:t> </a:t>
            </a:r>
            <a:r>
              <a:rPr sz="2000" b="1" spc="15" dirty="0">
                <a:latin typeface="+mj-lt"/>
                <a:cs typeface="Arial"/>
              </a:rPr>
              <a:t>Sc</a:t>
            </a:r>
            <a:r>
              <a:rPr sz="2000" b="1" spc="45" dirty="0">
                <a:latin typeface="+mj-lt"/>
                <a:cs typeface="Arial"/>
              </a:rPr>
              <a:t>op</a:t>
            </a:r>
            <a:r>
              <a:rPr sz="2000" b="1" spc="15" dirty="0">
                <a:latin typeface="+mj-lt"/>
                <a:cs typeface="Arial"/>
              </a:rPr>
              <a:t>e</a:t>
            </a:r>
            <a:endParaRPr sz="20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latin typeface="+mj-lt"/>
                <a:cs typeface="Arial"/>
              </a:rPr>
              <a:t>References</a:t>
            </a:r>
            <a:endParaRPr sz="20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61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98458" y="273490"/>
            <a:ext cx="10572000" cy="297105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7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10000" y="793108"/>
            <a:ext cx="10571998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00"/>
                </a:solidFill>
              </a:rPr>
              <a:t>PROBLEM</a:t>
            </a:r>
            <a:r>
              <a:rPr sz="3950" spc="204" dirty="0">
                <a:solidFill>
                  <a:srgbClr val="FFFF00"/>
                </a:solidFill>
              </a:rPr>
              <a:t> </a:t>
            </a:r>
            <a:r>
              <a:rPr sz="3950" spc="-75" dirty="0">
                <a:solidFill>
                  <a:srgbClr val="FFFF00"/>
                </a:solidFill>
              </a:rPr>
              <a:t>STATEMENT</a:t>
            </a:r>
            <a:endParaRPr sz="395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3201" y="2525183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The system </a:t>
            </a:r>
            <a:r>
              <a:rPr lang="en-US" sz="2400" b="0" i="0" dirty="0">
                <a:effectLst/>
                <a:cs typeface="Arial" panose="020B0604020202020204" pitchFamily="34" charset="0"/>
              </a:rPr>
              <a:t>should</a:t>
            </a:r>
            <a:r>
              <a:rPr lang="en-US" sz="2400" b="0" i="0" dirty="0">
                <a:effectLst/>
              </a:rPr>
              <a:t> allow users to view available movies, select a movie, choose seats, and book tickets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201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10000" y="793108"/>
            <a:ext cx="10571998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00"/>
                </a:solidFill>
              </a:rPr>
              <a:t>PROPOSED</a:t>
            </a:r>
            <a:r>
              <a:rPr sz="3950" spc="254" dirty="0">
                <a:solidFill>
                  <a:srgbClr val="FFFF00"/>
                </a:solidFill>
              </a:rPr>
              <a:t> </a:t>
            </a:r>
            <a:r>
              <a:rPr sz="3950" dirty="0">
                <a:solidFill>
                  <a:srgbClr val="FFFF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When designing and implementing a Python program for movie ticket booking, several key solutions can be proposed to ensure a robust, efficient, and user-friendly system. Below are some proposed solutions covering various aspects of the movie ticket booking process:</a:t>
            </a:r>
          </a:p>
          <a:p>
            <a:pPr marL="0" indent="0">
              <a:buNone/>
            </a:pPr>
            <a:r>
              <a:rPr lang="en-US" dirty="0"/>
              <a:t>1. Object-Oriented Design (OOD)Solution: Utilize classes and objects to model entities such as Movie, Theater, Booking, and User. This enables a structured approach to representing real-world concepts within the program and promotes code reusability and maintainability</a:t>
            </a:r>
          </a:p>
          <a:p>
            <a:pPr marL="0" indent="0">
              <a:buNone/>
            </a:pPr>
            <a:r>
              <a:rPr lang="en-US" dirty="0"/>
              <a:t>2. User Interface (UI) </a:t>
            </a:r>
            <a:r>
              <a:rPr lang="en-US" dirty="0" err="1"/>
              <a:t>DesignSolution</a:t>
            </a:r>
            <a:r>
              <a:rPr lang="en-US" dirty="0"/>
              <a:t>: Implement a user-friendly interface using text-based menus or graphical interfaces (GUI) to allow users to navigate through movie listings, select seats, and complete bookings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37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133" y="2626784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3. Data Management Solution: Use data structures (e.g., lists, dictionaries) to manage movie details, seat availability, and booking information. Implement file handling or database storage for persistent data </a:t>
            </a:r>
            <a:r>
              <a:rPr lang="en-US" dirty="0" err="1"/>
              <a:t>managemen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Booking Logic Solution: Develop logic to handle seat selection, check seat availability, and manage bookings while ensuring data integrity and concurrency control.</a:t>
            </a:r>
          </a:p>
          <a:p>
            <a:pPr marL="0" indent="0">
              <a:buNone/>
            </a:pPr>
            <a:r>
              <a:rPr lang="en-US" dirty="0"/>
              <a:t> 5. Error Handling Solution: Implement error handling mechanisms to gracefully manage user input errors, system exceptions, and edge cases throughout the booking process</a:t>
            </a:r>
          </a:p>
          <a:p>
            <a:pPr marL="0" indent="0">
              <a:buNone/>
            </a:pPr>
            <a:r>
              <a:rPr lang="en-US" dirty="0"/>
              <a:t>6. Concurrency and Scalability Solution: Consider implementing concurrency control mechanisms (e.g., locks, transactions) to handle simultaneous booking requests and ensure system scalability under heavy 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6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10000" y="793108"/>
            <a:ext cx="10571998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FFFF00"/>
                </a:solidFill>
              </a:rPr>
              <a:t>SYSTEM	</a:t>
            </a:r>
            <a:r>
              <a:rPr sz="3950" spc="-15" dirty="0">
                <a:solidFill>
                  <a:srgbClr val="FFFF00"/>
                </a:solidFill>
              </a:rPr>
              <a:t>APPROACH</a:t>
            </a:r>
            <a:endParaRPr sz="395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202" y="2541148"/>
            <a:ext cx="9603275" cy="3784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Step 1: Design</a:t>
            </a:r>
          </a:p>
          <a:p>
            <a:r>
              <a:rPr lang="en-US" dirty="0"/>
              <a:t>Define Requirements:</a:t>
            </a:r>
          </a:p>
          <a:p>
            <a:r>
              <a:rPr lang="en-US" dirty="0"/>
              <a:t>Identify the core functionalities required (e.g., movie listing, seat selection, ticket booking, data storage).</a:t>
            </a:r>
          </a:p>
          <a:p>
            <a:r>
              <a:rPr lang="en-US" dirty="0"/>
              <a:t>Determine user interactions and expected behavior.</a:t>
            </a:r>
          </a:p>
          <a:p>
            <a:r>
              <a:rPr lang="en-US" dirty="0"/>
              <a:t>Design Data Structures:</a:t>
            </a:r>
          </a:p>
          <a:p>
            <a:r>
              <a:rPr lang="en-US" dirty="0"/>
              <a:t>Decide on data structures to represent movies, seating arrangements, and bookings.</a:t>
            </a:r>
          </a:p>
          <a:p>
            <a:r>
              <a:rPr lang="en-US" dirty="0"/>
              <a:t>Use classes to encapsulate movie details and booking functionalities.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5" y="1796871"/>
            <a:ext cx="9603275" cy="5329644"/>
          </a:xfrm>
        </p:spPr>
        <p:txBody>
          <a:bodyPr>
            <a:noAutofit/>
          </a:bodyPr>
          <a:lstStyle/>
          <a:p>
            <a:r>
              <a:rPr lang="en-US" dirty="0"/>
              <a:t>User Interface Design:</a:t>
            </a:r>
          </a:p>
          <a:p>
            <a:r>
              <a:rPr lang="en-US" dirty="0"/>
              <a:t>Plan the user interface flow using menus and prompts.</a:t>
            </a:r>
          </a:p>
          <a:p>
            <a:r>
              <a:rPr lang="en-US" dirty="0"/>
              <a:t>Define input validation and error handling strategies.</a:t>
            </a:r>
          </a:p>
          <a:p>
            <a:pPr marL="0" indent="0">
              <a:buNone/>
            </a:pPr>
            <a:r>
              <a:rPr lang="en-US" dirty="0"/>
              <a:t>Step 2: Implementation</a:t>
            </a:r>
          </a:p>
          <a:p>
            <a:r>
              <a:rPr lang="en-US" dirty="0"/>
              <a:t>Create Movie Class:</a:t>
            </a:r>
          </a:p>
          <a:p>
            <a:r>
              <a:rPr lang="en-US" dirty="0"/>
              <a:t>Implement a Movie class to represent movie details (name, genre, duration, available seats).</a:t>
            </a:r>
          </a:p>
          <a:p>
            <a:r>
              <a:rPr lang="en-US" dirty="0"/>
              <a:t>Include methods to update available seats.</a:t>
            </a:r>
          </a:p>
          <a:p>
            <a:r>
              <a:rPr lang="en-US" dirty="0"/>
              <a:t>Manage Movies:</a:t>
            </a:r>
          </a:p>
          <a:p>
            <a:r>
              <a:rPr lang="en-US" dirty="0"/>
              <a:t>Use a list or dictionary to manage available movies in the system.</a:t>
            </a:r>
          </a:p>
          <a:p>
            <a:r>
              <a:rPr lang="en-US" dirty="0"/>
              <a:t>Implement functions to add movies, display movie details, and list available movies.</a:t>
            </a:r>
          </a:p>
        </p:txBody>
      </p:sp>
    </p:spTree>
    <p:extLst>
      <p:ext uri="{BB962C8B-B14F-4D97-AF65-F5344CB8AC3E}">
        <p14:creationId xmlns:p14="http://schemas.microsoft.com/office/powerpoint/2010/main" val="37055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39" y="2180045"/>
            <a:ext cx="9603275" cy="5126711"/>
          </a:xfrm>
        </p:spPr>
        <p:txBody>
          <a:bodyPr>
            <a:noAutofit/>
          </a:bodyPr>
          <a:lstStyle/>
          <a:p>
            <a:r>
              <a:rPr lang="en-US" dirty="0"/>
              <a:t>Handle Seat Selection:</a:t>
            </a:r>
          </a:p>
          <a:p>
            <a:r>
              <a:rPr lang="en-US" dirty="0"/>
              <a:t>Design a seating arrangement using a 2D list or matrix.</a:t>
            </a:r>
          </a:p>
          <a:p>
            <a:r>
              <a:rPr lang="en-US" dirty="0"/>
              <a:t>Implement functions to display available seats and allow users to select seats.</a:t>
            </a:r>
          </a:p>
          <a:p>
            <a:r>
              <a:rPr lang="en-US" dirty="0"/>
              <a:t>Booking Functionality:</a:t>
            </a:r>
          </a:p>
          <a:p>
            <a:r>
              <a:rPr lang="en-US" dirty="0"/>
              <a:t>Implement booking logic to confirm selected seats for a movie.</a:t>
            </a:r>
          </a:p>
          <a:p>
            <a:r>
              <a:rPr lang="en-US" dirty="0"/>
              <a:t>Update available seats after a successful booking.</a:t>
            </a:r>
          </a:p>
          <a:p>
            <a:r>
              <a:rPr lang="en-US" dirty="0"/>
              <a:t>User Interface Implementation:</a:t>
            </a:r>
          </a:p>
          <a:p>
            <a:r>
              <a:rPr lang="en-US" dirty="0"/>
              <a:t>Create a menu-driven interface using loops and conditional statements.</a:t>
            </a:r>
          </a:p>
          <a:p>
            <a:r>
              <a:rPr lang="en-US" dirty="0"/>
              <a:t>Handle user inputs, display appropriate messages, and invoke relevant functions based on user choices.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5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8" y="2129246"/>
            <a:ext cx="11297769" cy="4983019"/>
          </a:xfrm>
        </p:spPr>
        <p:txBody>
          <a:bodyPr>
            <a:noAutofit/>
          </a:bodyPr>
          <a:lstStyle/>
          <a:p>
            <a:r>
              <a:rPr lang="en-US" dirty="0"/>
              <a:t>Error Handling:</a:t>
            </a:r>
          </a:p>
          <a:p>
            <a:r>
              <a:rPr lang="en-US" dirty="0"/>
              <a:t>Implement error handling to manage invalid inputs and edge cases (e.g., fully booked movies, incorrect seat selections).</a:t>
            </a:r>
          </a:p>
          <a:p>
            <a:pPr marL="0" indent="0">
              <a:buNone/>
            </a:pPr>
            <a:r>
              <a:rPr lang="en-US" dirty="0"/>
              <a:t>Step 3: Testing</a:t>
            </a:r>
          </a:p>
          <a:p>
            <a:r>
              <a:rPr lang="en-US" dirty="0"/>
              <a:t>Unit Testing:</a:t>
            </a:r>
          </a:p>
          <a:p>
            <a:r>
              <a:rPr lang="en-US" dirty="0"/>
              <a:t>Test individual components (e.g., movie class methods, seat selection) using unit tests.</a:t>
            </a:r>
          </a:p>
          <a:p>
            <a:r>
              <a:rPr lang="en-US" dirty="0"/>
              <a:t>Ensure that each function behaves as expected and handles boundary cases properly.</a:t>
            </a:r>
          </a:p>
          <a:p>
            <a:r>
              <a:rPr lang="en-US" dirty="0"/>
              <a:t>Integration Testing:</a:t>
            </a:r>
          </a:p>
          <a:p>
            <a:r>
              <a:rPr lang="en-US" dirty="0"/>
              <a:t>Test the entire system by simulating user interactions from start to finish.</a:t>
            </a:r>
          </a:p>
          <a:p>
            <a:r>
              <a:rPr lang="en-US" dirty="0"/>
              <a:t>Verify that the system functions correctly under different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60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87</TotalTime>
  <Words>1377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Century Gothic</vt:lpstr>
      <vt:lpstr>Wingdings 2</vt:lpstr>
      <vt:lpstr>Quotable</vt:lpstr>
      <vt:lpstr>PowerPoint Presentation</vt:lpstr>
      <vt:lpstr>OUTLINE</vt:lpstr>
      <vt:lpstr>PROBLEM STATEMENT</vt:lpstr>
      <vt:lpstr>PROPOSED SOLUTION</vt:lpstr>
      <vt:lpstr>PowerPoint Presentation</vt:lpstr>
      <vt:lpstr>SYSTEM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FUTURE SCOPE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HARISH KANNAN C</cp:lastModifiedBy>
  <cp:revision>13</cp:revision>
  <dcterms:created xsi:type="dcterms:W3CDTF">2024-04-23T11:57:10Z</dcterms:created>
  <dcterms:modified xsi:type="dcterms:W3CDTF">2024-04-23T14:54:54Z</dcterms:modified>
</cp:coreProperties>
</file>