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60" r:id="rId13"/>
    <p:sldId id="274" r:id="rId14"/>
    <p:sldId id="275" r:id="rId15"/>
    <p:sldId id="267" r:id="rId1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688"/>
    <a:srgbClr val="5E889D"/>
    <a:srgbClr val="94B0BE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>
      <p:cViewPr>
        <p:scale>
          <a:sx n="90" d="100"/>
          <a:sy n="90" d="100"/>
        </p:scale>
        <p:origin x="174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x-non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C604BE-0F0D-D04A-8219-1C702BFC3B16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075126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604BE-0F0D-D04A-8219-1C702BFC3B16}" type="slidenum">
              <a:rPr lang="en-AU" altLang="x-none" smtClean="0"/>
              <a:pPr/>
              <a:t>10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0331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12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0793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altLang="x-none" noProof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endParaRPr lang="en-AU" altLang="x-non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3E6DF8-AF08-4E4B-9CA5-1234BCB0AB19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/>
          </a:p>
        </p:txBody>
      </p:sp>
      <p:pic>
        <p:nvPicPr>
          <p:cNvPr id="8201" name="Picture 9" descr="ANU_LOGO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altLang="x-none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AF67C-1848-A64D-A1D8-DC5EA66A4258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783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E8A18-DF49-B248-B740-D51F7349A53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1283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FC6BB-8C27-F94A-91F2-E83A92A465D1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7971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7EAC1-25B4-6649-AB5D-4B7E84931DA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2955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24F7C-11E0-8C43-95D0-813906CF76B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628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519261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885008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768748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85008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768748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B8171-D680-7343-8453-43227B20E101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6283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17F97-46B2-A643-88E5-074E7847BE3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02056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DD000-5D8E-4740-8C73-50BC10866A0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4445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76672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8596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81708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A8E7A-4098-AB4E-8356-97C0B71B583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06851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76672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1147663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81708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A26A6-4122-6144-85F0-3BBCE759E0C0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325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600C36-DE0C-DF4C-AAF5-1561733FE351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52768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-kp/Data-analytics" TargetMode="External"/><Relationship Id="rId2" Type="http://schemas.openxmlformats.org/officeDocument/2006/relationships/hyperlink" Target="http://lipitk.sourceforge.net/datasets/tamilchardata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3568" y="4869160"/>
            <a:ext cx="8280400" cy="1040285"/>
          </a:xfrm>
        </p:spPr>
        <p:txBody>
          <a:bodyPr/>
          <a:lstStyle/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Peratchi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Hariharasudhan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Kannan – U6366102</a:t>
            </a:r>
          </a:p>
          <a:p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Vinayak Ravi - U6561524</a:t>
            </a:r>
            <a:endParaRPr lang="x-none" altLang="x-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1520" y="1851094"/>
            <a:ext cx="8207375" cy="707886"/>
          </a:xfrm>
        </p:spPr>
        <p:txBody>
          <a:bodyPr/>
          <a:lstStyle/>
          <a:p>
            <a:pPr algn="ctr"/>
            <a:r>
              <a:rPr lang="en-US" altLang="x-non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Digitization of Tamil Text </a:t>
            </a:r>
            <a:endParaRPr lang="x-none" altLang="x-non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4050-7358-224B-98FC-F2DA4845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" y="617662"/>
            <a:ext cx="8229600" cy="875779"/>
          </a:xfrm>
        </p:spPr>
        <p:txBody>
          <a:bodyPr/>
          <a:lstStyle/>
          <a:p>
            <a:r>
              <a:rPr lang="en-US" dirty="0"/>
              <a:t>Network architecture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35003-4A69-A24F-A409-67E0BAD8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10</a:t>
            </a:fld>
            <a:endParaRPr lang="en-AU" altLang="x-none"/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C70E19E1-CD4F-5749-B975-0E29853CF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2354535" cy="3922501"/>
          </a:xfrm>
          <a:prstGeom prst="rect">
            <a:avLst/>
          </a:prstGeom>
        </p:spPr>
      </p:pic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7115475C-EDA3-F14B-BCBD-FFC0591DB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11672"/>
            <a:ext cx="1813354" cy="19803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C9AAAA-C82A-6546-AA85-91DE1C65695E}"/>
              </a:ext>
            </a:extLst>
          </p:cNvPr>
          <p:cNvCxnSpPr>
            <a:cxnSpLocks/>
          </p:cNvCxnSpPr>
          <p:nvPr/>
        </p:nvCxnSpPr>
        <p:spPr>
          <a:xfrm flipV="1">
            <a:off x="2195736" y="1628800"/>
            <a:ext cx="606871" cy="43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A3A6D-6A74-1D4A-86F8-9336515DA233}"/>
              </a:ext>
            </a:extLst>
          </p:cNvPr>
          <p:cNvSpPr txBox="1"/>
          <p:nvPr/>
        </p:nvSpPr>
        <p:spPr>
          <a:xfrm>
            <a:off x="2812590" y="1443044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(32 x 32 x 1) size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AFAD9-A4DC-3642-A294-E5F8CD76D3CA}"/>
              </a:ext>
            </a:extLst>
          </p:cNvPr>
          <p:cNvCxnSpPr>
            <a:cxnSpLocks/>
          </p:cNvCxnSpPr>
          <p:nvPr/>
        </p:nvCxnSpPr>
        <p:spPr>
          <a:xfrm flipV="1">
            <a:off x="2150783" y="2340294"/>
            <a:ext cx="618452" cy="25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6838EA-6A67-D342-88A9-228A082B4FAA}"/>
              </a:ext>
            </a:extLst>
          </p:cNvPr>
          <p:cNvCxnSpPr>
            <a:cxnSpLocks/>
          </p:cNvCxnSpPr>
          <p:nvPr/>
        </p:nvCxnSpPr>
        <p:spPr>
          <a:xfrm flipV="1">
            <a:off x="6963354" y="2723324"/>
            <a:ext cx="5609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BA2731-0A46-5A4D-AA55-250917779236}"/>
              </a:ext>
            </a:extLst>
          </p:cNvPr>
          <p:cNvCxnSpPr>
            <a:cxnSpLocks/>
          </p:cNvCxnSpPr>
          <p:nvPr/>
        </p:nvCxnSpPr>
        <p:spPr>
          <a:xfrm flipV="1">
            <a:off x="2150783" y="3264268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ED41F9-51F0-0F4C-8EB4-A4DDA7CCE81E}"/>
              </a:ext>
            </a:extLst>
          </p:cNvPr>
          <p:cNvCxnSpPr>
            <a:cxnSpLocks/>
          </p:cNvCxnSpPr>
          <p:nvPr/>
        </p:nvCxnSpPr>
        <p:spPr>
          <a:xfrm>
            <a:off x="2164518" y="3950869"/>
            <a:ext cx="604717" cy="3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2DE428-5B52-E14E-9B3F-37FC93CB5602}"/>
              </a:ext>
            </a:extLst>
          </p:cNvPr>
          <p:cNvCxnSpPr>
            <a:cxnSpLocks/>
          </p:cNvCxnSpPr>
          <p:nvPr/>
        </p:nvCxnSpPr>
        <p:spPr>
          <a:xfrm flipV="1">
            <a:off x="2195736" y="5305536"/>
            <a:ext cx="632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43AD36-660C-544C-BFF0-9D8ED187650E}"/>
              </a:ext>
            </a:extLst>
          </p:cNvPr>
          <p:cNvSpPr txBox="1"/>
          <p:nvPr/>
        </p:nvSpPr>
        <p:spPr>
          <a:xfrm>
            <a:off x="2812590" y="1819163"/>
            <a:ext cx="222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map sizes</a:t>
            </a:r>
            <a:r>
              <a:rPr lang="en-US" sz="900" dirty="0"/>
              <a:t> (8, 16, 32, 64)</a:t>
            </a:r>
          </a:p>
          <a:p>
            <a:r>
              <a:rPr lang="en-US" sz="1200" dirty="0"/>
              <a:t>Filter size (5 x 5) , optimizers: ADAM &amp; SGD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A6F1BE-4509-0F44-92D9-FB8C64C25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675" y="2196610"/>
            <a:ext cx="1547218" cy="7604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3AEA71-13FB-434B-9CC7-CF399648D238}"/>
              </a:ext>
            </a:extLst>
          </p:cNvPr>
          <p:cNvSpPr txBox="1"/>
          <p:nvPr/>
        </p:nvSpPr>
        <p:spPr>
          <a:xfrm>
            <a:off x="2829965" y="3934272"/>
            <a:ext cx="14173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identifying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extracted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8529775-FD9C-2D46-A089-1ACF7D8F0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790" y="4285882"/>
            <a:ext cx="1208782" cy="2250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A89C378-5CF7-484A-94A7-F9DF65BCB64E}"/>
              </a:ext>
            </a:extLst>
          </p:cNvPr>
          <p:cNvSpPr txBox="1"/>
          <p:nvPr/>
        </p:nvSpPr>
        <p:spPr>
          <a:xfrm>
            <a:off x="2859585" y="2923762"/>
            <a:ext cx="198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layer would normalize the activation of a particular convolution layer with respect to mini batch mean and standard deviation.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9A3FB3-B9F4-D142-A6DA-6F24A4B8C0D9}"/>
              </a:ext>
            </a:extLst>
          </p:cNvPr>
          <p:cNvSpPr txBox="1"/>
          <p:nvPr/>
        </p:nvSpPr>
        <p:spPr>
          <a:xfrm>
            <a:off x="2844498" y="4774621"/>
            <a:ext cx="16299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cross channel normalization, after the convolution layers where it normalizes with respect to channel wise mean than the whole mini batch.</a:t>
            </a:r>
          </a:p>
          <a:p>
            <a:endParaRPr 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A74353-7997-7643-A6E3-028545D05065}"/>
              </a:ext>
            </a:extLst>
          </p:cNvPr>
          <p:cNvSpPr txBox="1"/>
          <p:nvPr/>
        </p:nvSpPr>
        <p:spPr>
          <a:xfrm>
            <a:off x="7640699" y="2353992"/>
            <a:ext cx="1263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Used in identifying features </a:t>
            </a:r>
            <a:r>
              <a:rPr lang="en-US" sz="1050" dirty="0" err="1"/>
              <a:t>w,r,t</a:t>
            </a:r>
            <a:r>
              <a:rPr lang="en-US" sz="1050" dirty="0"/>
              <a:t>. classes.</a:t>
            </a:r>
          </a:p>
        </p:txBody>
      </p:sp>
    </p:spTree>
    <p:extLst>
      <p:ext uri="{BB962C8B-B14F-4D97-AF65-F5344CB8AC3E}">
        <p14:creationId xmlns:p14="http://schemas.microsoft.com/office/powerpoint/2010/main" val="78829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C9C1-AE17-DD41-87C4-BDA659C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Parameter Combinations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1070-0A2F-5842-AC62-F80A1975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Learning rate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0.001, 0.01 (default), 0.1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Minibatch size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32, 64,128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Optimizer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Adam/  Stochastic Gradient Descent (SGD)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E64BE-219C-7249-9CA6-542C09FF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11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14353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Demo</a:t>
            </a:r>
            <a:endParaRPr lang="x-none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12</a:t>
            </a:fld>
            <a:endParaRPr lang="en-AU" altLang="x-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5C7F-9538-8C45-89F4-3AB4C2F6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Troubles faced during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9B3A-3EEE-AD46-B0E0-4425F3C5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48" y="2408189"/>
            <a:ext cx="8229600" cy="2520999"/>
          </a:xfrm>
        </p:spPr>
        <p:txBody>
          <a:bodyPr/>
          <a:lstStyle/>
          <a:p>
            <a:r>
              <a:rPr lang="en-US" sz="2800" dirty="0"/>
              <a:t>Finding the right data (insufficient data/ Data augmentation)</a:t>
            </a:r>
          </a:p>
          <a:p>
            <a:r>
              <a:rPr lang="en-US" sz="2800" dirty="0"/>
              <a:t>Finding the right activation function (tanh/</a:t>
            </a:r>
            <a:r>
              <a:rPr lang="en-US" sz="2800" dirty="0" err="1"/>
              <a:t>ReLU</a:t>
            </a:r>
            <a:r>
              <a:rPr lang="en-US" sz="2800" dirty="0"/>
              <a:t>)</a:t>
            </a:r>
          </a:p>
          <a:p>
            <a:r>
              <a:rPr lang="en-US" sz="2800" dirty="0"/>
              <a:t>Parameters selection (Learning rate/ Optimizer)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A658D-4EEA-5248-BA0F-C2089F2E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13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5067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D577-E1EA-EB47-BD58-A31F5514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Future Recommendations &amp;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CF3B-8867-864D-845B-AF33B1CB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Expansion of dataset </a:t>
            </a:r>
          </a:p>
          <a:p>
            <a:r>
              <a:rPr lang="en-US" dirty="0"/>
              <a:t>Generalization of dataset, by preprocessing of image input (through thresholding, skeletonizing, segmentation)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A2BC0-9FF3-DB47-812C-802533B3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14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2004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724D-506C-9A44-8616-D6607A1E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66" y="853455"/>
            <a:ext cx="8229600" cy="11430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27B4-684F-A64A-8731-40EBF6F0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7" y="1772816"/>
            <a:ext cx="8229600" cy="42100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Subashini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N.D.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Kodikara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 A Novel SIFE-based Codebook Generation for Handwritten Tamil character Recognition” , </a:t>
            </a: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6th IEEE Int. Conf. on Industrial and Information Systems (ICIIS)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Page(s): 261 – 264, 2011 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C. Suresh Kumar and T. Ravichandran, “Handwritten Tamil Character Recognition using RCS algorithms”, Int. J. of Computer Applications, (0975 – 8887) Vol. 8– No.8, 2010 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R.J. Kumar, R. Prabhakar and R.M. Suresh, “Off-line Cursive Handwritten Tamil Characters Recognition”, International Conference on Security Technology, pp. 159 – 164, 2008 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Sureshkumar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Ravichandran. “Handwritten Tamil character recognition and conversion using neural network”.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InIntJComputSciEng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(7 2010), pp. 2261–2267.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P.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Vijayaraghavan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Sra.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“Handwritten Tamil Recognition using a Convolutional Neural Network”.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HP Labs India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Ltd,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http://lipitk.sourceforge.net/datasets/tamilchardata.htm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https://github.com/harish-kp/Data-analytics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D2AC0-479D-7240-A2F0-62593104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15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60961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2BD9-7805-C14E-B7CF-069753F0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about Tamil 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5735-77F9-BC49-89A0-9397BE0EA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113"/>
            <a:ext cx="4402832" cy="4210050"/>
          </a:xfrm>
        </p:spPr>
        <p:txBody>
          <a:bodyPr/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script was said to have existed from 5</a:t>
            </a:r>
            <a:r>
              <a:rPr lang="en-IN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century BCE.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script consists of 31 letters in its independent form and an additional 216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letters, summing to 247 combinations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(“u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yirmeyyeḻuttu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-"soul-body-letters”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100 to 120 million people speak Tamil as of 2015 census of India.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38C79-B58D-7846-9DA5-E2A83295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2</a:t>
            </a:fld>
            <a:endParaRPr lang="en-AU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3EC54-5A22-704C-AEFE-DF6D09F3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87" y="1841500"/>
            <a:ext cx="3175000" cy="1587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EB57E-94E5-5849-A96C-1CEF8481B822}"/>
              </a:ext>
            </a:extLst>
          </p:cNvPr>
          <p:cNvSpPr/>
          <p:nvPr/>
        </p:nvSpPr>
        <p:spPr>
          <a:xfrm>
            <a:off x="457200" y="6336040"/>
            <a:ext cx="2701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en.wikipedia.org</a:t>
            </a:r>
            <a:r>
              <a:rPr lang="en-US" sz="1100" dirty="0"/>
              <a:t>/wiki/</a:t>
            </a:r>
            <a:r>
              <a:rPr lang="en-US" sz="1100" dirty="0" err="1"/>
              <a:t>Tamil_script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861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2234-A7B7-B84F-988B-078A58CA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39" y="765175"/>
            <a:ext cx="8229600" cy="11430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Script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1A166-1A53-6545-89CB-A7B7A68D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3</a:t>
            </a:fld>
            <a:endParaRPr lang="en-AU" alt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7A6CA-5FF7-1D48-8DFD-7DC80B08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7" y="1908175"/>
            <a:ext cx="6166687" cy="421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638D16-EE36-EB47-A89D-BF2D43B68CAF}"/>
              </a:ext>
            </a:extLst>
          </p:cNvPr>
          <p:cNvSpPr/>
          <p:nvPr/>
        </p:nvSpPr>
        <p:spPr>
          <a:xfrm>
            <a:off x="337131" y="6340261"/>
            <a:ext cx="2797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www.nammakalvi.org</a:t>
            </a:r>
            <a:r>
              <a:rPr lang="en-US" sz="1200" dirty="0"/>
              <a:t>/</a:t>
            </a:r>
            <a:r>
              <a:rPr lang="en-US" sz="1200" dirty="0" err="1"/>
              <a:t>tamil.html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19671-E2D2-A640-B908-C58DBA8881BC}"/>
              </a:ext>
            </a:extLst>
          </p:cNvPr>
          <p:cNvSpPr txBox="1"/>
          <p:nvPr/>
        </p:nvSpPr>
        <p:spPr>
          <a:xfrm>
            <a:off x="6804248" y="1908175"/>
            <a:ext cx="2016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Quick Fact: </a:t>
            </a:r>
          </a:p>
          <a:p>
            <a:endParaRPr lang="en-US" dirty="0"/>
          </a:p>
          <a:p>
            <a:r>
              <a:rPr lang="en-US" dirty="0"/>
              <a:t>“One of the languages which are spoken from time when humans were hunters”.</a:t>
            </a:r>
          </a:p>
        </p:txBody>
      </p:sp>
    </p:spTree>
    <p:extLst>
      <p:ext uri="{BB962C8B-B14F-4D97-AF65-F5344CB8AC3E}">
        <p14:creationId xmlns:p14="http://schemas.microsoft.com/office/powerpoint/2010/main" val="310301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DA8D-5641-A040-BC6E-DD5112E5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for object recognition of Tamil Script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3B87B3C-E533-224D-A509-4568B78AEB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4542448"/>
                  </p:ext>
                </p:extLst>
              </p:nvPr>
            </p:nvGraphicFramePr>
            <p:xfrm>
              <a:off x="154621" y="1916112"/>
              <a:ext cx="8856984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624244300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886460851"/>
                        </a:ext>
                      </a:extLst>
                    </a:gridCol>
                    <a:gridCol w="1476164">
                      <a:extLst>
                        <a:ext uri="{9D8B030D-6E8A-4147-A177-3AD203B41FA5}">
                          <a16:colId xmlns:a16="http://schemas.microsoft.com/office/drawing/2014/main" val="4213659141"/>
                        </a:ext>
                      </a:extLst>
                    </a:gridCol>
                    <a:gridCol w="1476164">
                      <a:extLst>
                        <a:ext uri="{9D8B030D-6E8A-4147-A177-3AD203B41FA5}">
                          <a16:colId xmlns:a16="http://schemas.microsoft.com/office/drawing/2014/main" val="2274011864"/>
                        </a:ext>
                      </a:extLst>
                    </a:gridCol>
                    <a:gridCol w="1476164">
                      <a:extLst>
                        <a:ext uri="{9D8B030D-6E8A-4147-A177-3AD203B41FA5}">
                          <a16:colId xmlns:a16="http://schemas.microsoft.com/office/drawing/2014/main" val="2013019742"/>
                        </a:ext>
                      </a:extLst>
                    </a:gridCol>
                    <a:gridCol w="1476164">
                      <a:extLst>
                        <a:ext uri="{9D8B030D-6E8A-4147-A177-3AD203B41FA5}">
                          <a16:colId xmlns:a16="http://schemas.microsoft.com/office/drawing/2014/main" val="26889849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S. No &amp; Paper Ref</a:t>
                          </a:r>
                        </a:p>
                        <a:p>
                          <a:pPr algn="ctr"/>
                          <a:endParaRPr lang="en-US" sz="1200" dirty="0">
                            <a:solidFill>
                              <a:schemeClr val="bg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Pre-Processing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Segmentation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Limitation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146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Morphological Operations were used for noise removal and morphological gradients to identify character boundaries </a:t>
                          </a:r>
                        </a:p>
                        <a:p>
                          <a:pPr algn="just"/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Histogram profile analysis on each component for line character segmentation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Using Scale Invariant Transform (SIFT) and K-means clustering to create code books for each characters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Bag-of- key points to count number of patches and coupling K-means and SIFT to transfer character image  to set of local frame.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 recognize abnormal writing and similar shaped characters.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82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[2]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Thresholding method used for binarization, thinning algorithm and </a:t>
                          </a:r>
                          <a:r>
                            <a:rPr lang="en-US" sz="1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Hilditch</a:t>
                          </a: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algorithm was used for skeletonizing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Spatial space detection technique and histogram method used for converting image into glyph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output from glyphs are chosen to be the features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Support Vector Machines (SVM) were used for classification, which creates a self-organizing map, to minimize error and also used neural classification algorithm and Radial Bias function (RBF) network.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Doesn’t work well with increased sample set and for skew angles more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15°</m:t>
                              </m:r>
                            </m:oMath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2867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3B87B3C-E533-224D-A509-4568B78AEB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4542448"/>
                  </p:ext>
                </p:extLst>
              </p:nvPr>
            </p:nvGraphicFramePr>
            <p:xfrm>
              <a:off x="154621" y="1916112"/>
              <a:ext cx="8856984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624244300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886460851"/>
                        </a:ext>
                      </a:extLst>
                    </a:gridCol>
                    <a:gridCol w="1476164">
                      <a:extLst>
                        <a:ext uri="{9D8B030D-6E8A-4147-A177-3AD203B41FA5}">
                          <a16:colId xmlns:a16="http://schemas.microsoft.com/office/drawing/2014/main" val="4213659141"/>
                        </a:ext>
                      </a:extLst>
                    </a:gridCol>
                    <a:gridCol w="1476164">
                      <a:extLst>
                        <a:ext uri="{9D8B030D-6E8A-4147-A177-3AD203B41FA5}">
                          <a16:colId xmlns:a16="http://schemas.microsoft.com/office/drawing/2014/main" val="2274011864"/>
                        </a:ext>
                      </a:extLst>
                    </a:gridCol>
                    <a:gridCol w="1476164">
                      <a:extLst>
                        <a:ext uri="{9D8B030D-6E8A-4147-A177-3AD203B41FA5}">
                          <a16:colId xmlns:a16="http://schemas.microsoft.com/office/drawing/2014/main" val="2013019742"/>
                        </a:ext>
                      </a:extLst>
                    </a:gridCol>
                    <a:gridCol w="1476164">
                      <a:extLst>
                        <a:ext uri="{9D8B030D-6E8A-4147-A177-3AD203B41FA5}">
                          <a16:colId xmlns:a16="http://schemas.microsoft.com/office/drawing/2014/main" val="268898493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S. No &amp; Paper Ref</a:t>
                          </a:r>
                        </a:p>
                        <a:p>
                          <a:pPr algn="ctr"/>
                          <a:endParaRPr lang="en-US" sz="1200" dirty="0">
                            <a:solidFill>
                              <a:schemeClr val="bg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Pre-Processing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Segmentation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Limitation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146425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Morphological Operations were used for noise removal and morphological gradients to identify character boundaries </a:t>
                          </a:r>
                        </a:p>
                        <a:p>
                          <a:pPr algn="just"/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Histogram profile analysis on each component for line character segmentation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Using Scale Invariant Transform (SIFT) and K-means clustering to create code books for each characters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Bag-of- key points to count number of patches and coupling K-means and SIFT to transfer character image  to set of local frame.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 recognize abnormal writing and similar shaped characters.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82843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[2]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Thresholding method used for binarization, thinning algorithm and </a:t>
                          </a:r>
                          <a:r>
                            <a:rPr lang="en-US" sz="1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Hilditch</a:t>
                          </a:r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algorithm was used for skeletonizing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Spatial space detection technique and histogram method used for converting image into glyph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output from glyphs are chosen to be the features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Support Vector Machines (SVM) were used for classification, which creates a self-organizing map, to minimize error and also used neural classification algorithm and Radial Bias function (RBF) network.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586" t="-95580" r="-862" b="-16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286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F5969-4D93-FD4B-8AEE-9C3363E0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4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414188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B88A-BBE4-9E47-90F2-D570457D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for object recognition of Tamil Script (contd.)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B2B27-2733-D047-8946-03B69B0B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5</a:t>
            </a:fld>
            <a:endParaRPr lang="en-AU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DF35C48-C4CD-5E44-A73F-4E4DA9BD3A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885454"/>
                  </p:ext>
                </p:extLst>
              </p:nvPr>
            </p:nvGraphicFramePr>
            <p:xfrm>
              <a:off x="132904" y="1969920"/>
              <a:ext cx="8903592" cy="4449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9941">
                      <a:extLst>
                        <a:ext uri="{9D8B030D-6E8A-4147-A177-3AD203B41FA5}">
                          <a16:colId xmlns:a16="http://schemas.microsoft.com/office/drawing/2014/main" val="4083301196"/>
                        </a:ext>
                      </a:extLst>
                    </a:gridCol>
                    <a:gridCol w="1814939">
                      <a:extLst>
                        <a:ext uri="{9D8B030D-6E8A-4147-A177-3AD203B41FA5}">
                          <a16:colId xmlns:a16="http://schemas.microsoft.com/office/drawing/2014/main" val="117714777"/>
                        </a:ext>
                      </a:extLst>
                    </a:gridCol>
                    <a:gridCol w="1259880">
                      <a:extLst>
                        <a:ext uri="{9D8B030D-6E8A-4147-A177-3AD203B41FA5}">
                          <a16:colId xmlns:a16="http://schemas.microsoft.com/office/drawing/2014/main" val="1197141892"/>
                        </a:ext>
                      </a:extLst>
                    </a:gridCol>
                    <a:gridCol w="1620440">
                      <a:extLst>
                        <a:ext uri="{9D8B030D-6E8A-4147-A177-3AD203B41FA5}">
                          <a16:colId xmlns:a16="http://schemas.microsoft.com/office/drawing/2014/main" val="551882068"/>
                        </a:ext>
                      </a:extLst>
                    </a:gridCol>
                    <a:gridCol w="1594195">
                      <a:extLst>
                        <a:ext uri="{9D8B030D-6E8A-4147-A177-3AD203B41FA5}">
                          <a16:colId xmlns:a16="http://schemas.microsoft.com/office/drawing/2014/main" val="1624947916"/>
                        </a:ext>
                      </a:extLst>
                    </a:gridCol>
                    <a:gridCol w="1934197">
                      <a:extLst>
                        <a:ext uri="{9D8B030D-6E8A-4147-A177-3AD203B41FA5}">
                          <a16:colId xmlns:a16="http://schemas.microsoft.com/office/drawing/2014/main" val="1906501265"/>
                        </a:ext>
                      </a:extLst>
                    </a:gridCol>
                  </a:tblGrid>
                  <a:tr h="96826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S. No &amp; Paper Ref</a:t>
                          </a:r>
                        </a:p>
                        <a:p>
                          <a:pPr algn="l"/>
                          <a:endParaRPr lang="en-US" sz="1200" dirty="0">
                            <a:solidFill>
                              <a:schemeClr val="bg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Pre-Processing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Segmentation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Limitation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199318"/>
                      </a:ext>
                    </a:extLst>
                  </a:tr>
                  <a:tr h="207254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[3]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Binarization: high peak denoting the background, small peaks noting the foreground, &amp; utilized median and Wiener filtering method used for noise removal.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 segment, word and character segmentation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Time-domain features, which is normalizing x-y coordinates, normalizing first and second derivatives, curvature aspects and Discrete Cosine transform (DCT), acting as a sliding window.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Hidden Markov Model (HMM) for training and re-estimation using Baum-Welch algorithm.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 was considered using minimum hand-written scanned documents, and not continuous characters &amp; sliding characters.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5240581"/>
                      </a:ext>
                    </a:extLst>
                  </a:tr>
                  <a:tr h="12029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[4]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Converted input hand-written character into Unicode characters by segmentation.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Paragraph into lines and lines into words segmentation.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segmented outputs are accounted to be features.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extracted features are inputted into self-organizing maps and using Fuzzy neural networks into character segmentation.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Doesn’t work well with increased sample set and for skew angles more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15°</m:t>
                              </m:r>
                            </m:oMath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9058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DF35C48-C4CD-5E44-A73F-4E4DA9BD3A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885454"/>
                  </p:ext>
                </p:extLst>
              </p:nvPr>
            </p:nvGraphicFramePr>
            <p:xfrm>
              <a:off x="132904" y="1969920"/>
              <a:ext cx="8903592" cy="4449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9941">
                      <a:extLst>
                        <a:ext uri="{9D8B030D-6E8A-4147-A177-3AD203B41FA5}">
                          <a16:colId xmlns:a16="http://schemas.microsoft.com/office/drawing/2014/main" val="4083301196"/>
                        </a:ext>
                      </a:extLst>
                    </a:gridCol>
                    <a:gridCol w="1814939">
                      <a:extLst>
                        <a:ext uri="{9D8B030D-6E8A-4147-A177-3AD203B41FA5}">
                          <a16:colId xmlns:a16="http://schemas.microsoft.com/office/drawing/2014/main" val="117714777"/>
                        </a:ext>
                      </a:extLst>
                    </a:gridCol>
                    <a:gridCol w="1259880">
                      <a:extLst>
                        <a:ext uri="{9D8B030D-6E8A-4147-A177-3AD203B41FA5}">
                          <a16:colId xmlns:a16="http://schemas.microsoft.com/office/drawing/2014/main" val="1197141892"/>
                        </a:ext>
                      </a:extLst>
                    </a:gridCol>
                    <a:gridCol w="1620440">
                      <a:extLst>
                        <a:ext uri="{9D8B030D-6E8A-4147-A177-3AD203B41FA5}">
                          <a16:colId xmlns:a16="http://schemas.microsoft.com/office/drawing/2014/main" val="551882068"/>
                        </a:ext>
                      </a:extLst>
                    </a:gridCol>
                    <a:gridCol w="1594195">
                      <a:extLst>
                        <a:ext uri="{9D8B030D-6E8A-4147-A177-3AD203B41FA5}">
                          <a16:colId xmlns:a16="http://schemas.microsoft.com/office/drawing/2014/main" val="1624947916"/>
                        </a:ext>
                      </a:extLst>
                    </a:gridCol>
                    <a:gridCol w="1934197">
                      <a:extLst>
                        <a:ext uri="{9D8B030D-6E8A-4147-A177-3AD203B41FA5}">
                          <a16:colId xmlns:a16="http://schemas.microsoft.com/office/drawing/2014/main" val="1906501265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S. No &amp; Paper Ref</a:t>
                          </a:r>
                        </a:p>
                        <a:p>
                          <a:pPr algn="l"/>
                          <a:endParaRPr lang="en-US" sz="1200" dirty="0">
                            <a:solidFill>
                              <a:schemeClr val="bg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Pre-Processing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Segmentation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Limitation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199318"/>
                      </a:ext>
                    </a:extLst>
                  </a:tr>
                  <a:tr h="207254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[3]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Binarization: high peak denoting the background, small peaks noting the foreground, &amp; utilized median and Wiener filtering method used for noise removal.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 segment, word and character segmentation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Time-domain features, which is normalizing x-y coordinates, normalizing first and second derivatives, curvature aspects and Discrete Cosine transform (DCT), acting as a sliding window.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Hidden Markov Model (HMM) for training and re-estimation using Baum-Welch algorithm.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 was considered using minimum hand-written scanned documents, and not continuous characters &amp; sliding characters.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5240581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[4]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Converted input hand-written character into Unicode characters by segmentation.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Paragraph into lines and lines into words segmentation.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segmented outputs are accounted to be features.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extracted features are inputted into self-organizing maps and using Fuzzy neural networks into character segmentation.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9477" t="-225926" r="-654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9058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103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8D5D-8C92-FD4D-B9A7-1741E986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Troubles faced in classification of Tamil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2127-4C62-6B47-80D3-380E3977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7887"/>
            <a:ext cx="8229600" cy="421005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Curves in Tamil characters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letter structure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writing styles (causing mis-interpretation when defining the strokes)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viewing angles, definition of amount of skew in the characters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7F78A-B58C-EE4B-99D4-5297011C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6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6497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BA97-77DF-2C4B-BA4E-8A98E6A7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Strategy Proposed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C42F-24EF-F949-9B8F-E7B697DE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1008831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literature review [5], Tamil characters were classified using Convolutional Neural Networks from data obtained from HPL database. They utilized various pooling techniques (max, stochastic), activation functions (tanh,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classifiers (SVM,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B5209-4EB9-E941-B7AD-595F3ED1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7</a:t>
            </a:fld>
            <a:endParaRPr lang="en-AU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C35E4-35AE-FF4D-974F-2EFCA29FB0AB}"/>
              </a:ext>
            </a:extLst>
          </p:cNvPr>
          <p:cNvSpPr txBox="1"/>
          <p:nvPr/>
        </p:nvSpPr>
        <p:spPr>
          <a:xfrm>
            <a:off x="468313" y="2924944"/>
            <a:ext cx="8045792" cy="4035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has been around for 50 years, with certain advantages for identifying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classifying images (in our case Tamil characters), they are: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Rugged to intrinsic distortions (changes caused due to skew in camera angle) and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different lighting conditions, different poses and are shift invariant.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parameters choice is high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can be generalized with ease (inducing Robustness).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ip.cadence.com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/uploads/901/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TIP_WP_cnn_FINAL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-pdf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7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DC90-67E5-C540-B58E-48D4FD33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Pipeline for CNN in Image Processing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BC660-E819-BA4F-BF6A-AD09F9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8</a:t>
            </a:fld>
            <a:endParaRPr lang="en-AU" altLang="x-non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F4551-37A3-8946-AC53-557D4AEF6F29}"/>
              </a:ext>
            </a:extLst>
          </p:cNvPr>
          <p:cNvSpPr/>
          <p:nvPr/>
        </p:nvSpPr>
        <p:spPr>
          <a:xfrm>
            <a:off x="698758" y="5060819"/>
            <a:ext cx="2031997" cy="10320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Scaling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AC84AA-48A7-D743-B29B-9EE23CE1B91E}"/>
              </a:ext>
            </a:extLst>
          </p:cNvPr>
          <p:cNvCxnSpPr>
            <a:cxnSpLocks/>
          </p:cNvCxnSpPr>
          <p:nvPr/>
        </p:nvCxnSpPr>
        <p:spPr>
          <a:xfrm>
            <a:off x="2730755" y="5571373"/>
            <a:ext cx="46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02FA4F0-05C6-F74B-BFE7-1C71D34AFAC9}"/>
              </a:ext>
            </a:extLst>
          </p:cNvPr>
          <p:cNvSpPr/>
          <p:nvPr/>
        </p:nvSpPr>
        <p:spPr>
          <a:xfrm>
            <a:off x="3192394" y="5087540"/>
            <a:ext cx="1080120" cy="9676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04C7A9-D351-4649-B589-E8099A0EBFCB}"/>
              </a:ext>
            </a:extLst>
          </p:cNvPr>
          <p:cNvSpPr/>
          <p:nvPr/>
        </p:nvSpPr>
        <p:spPr>
          <a:xfrm>
            <a:off x="4734152" y="5041460"/>
            <a:ext cx="2100959" cy="1096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algn="ctr"/>
            <a:endParaRPr 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ROI – Feature extraction and matching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31BF27-E0AA-294A-9608-A1284B450A11}"/>
              </a:ext>
            </a:extLst>
          </p:cNvPr>
          <p:cNvCxnSpPr>
            <a:cxnSpLocks/>
          </p:cNvCxnSpPr>
          <p:nvPr/>
        </p:nvCxnSpPr>
        <p:spPr>
          <a:xfrm>
            <a:off x="4272514" y="5589654"/>
            <a:ext cx="46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46B3A33-38BB-EF47-8D53-28E6321E5E3C}"/>
              </a:ext>
            </a:extLst>
          </p:cNvPr>
          <p:cNvSpPr/>
          <p:nvPr/>
        </p:nvSpPr>
        <p:spPr>
          <a:xfrm>
            <a:off x="7282462" y="5098518"/>
            <a:ext cx="1399128" cy="9943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</a:p>
          <a:p>
            <a:pPr algn="ctr"/>
            <a:endParaRPr 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2DB201-3017-4845-B55A-8415AE40FD29}"/>
              </a:ext>
            </a:extLst>
          </p:cNvPr>
          <p:cNvCxnSpPr>
            <a:cxnSpLocks/>
          </p:cNvCxnSpPr>
          <p:nvPr/>
        </p:nvCxnSpPr>
        <p:spPr>
          <a:xfrm>
            <a:off x="6835111" y="5589653"/>
            <a:ext cx="46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7516ABFF-EB66-4341-B930-D0BE76B5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56059"/>
            <a:ext cx="6480719" cy="264205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2DB8EE3-F0A3-EB43-A559-6FED75CD5DDE}"/>
              </a:ext>
            </a:extLst>
          </p:cNvPr>
          <p:cNvSpPr/>
          <p:nvPr/>
        </p:nvSpPr>
        <p:spPr>
          <a:xfrm>
            <a:off x="628617" y="4580494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27688"/>
                </a:solidFill>
              </a:rPr>
              <a:t>Pipeline Implemented: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017F13-783F-2540-B24D-68B3E8834E52}"/>
              </a:ext>
            </a:extLst>
          </p:cNvPr>
          <p:cNvSpPr/>
          <p:nvPr/>
        </p:nvSpPr>
        <p:spPr>
          <a:xfrm>
            <a:off x="0" y="6339083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ip.cadence.com</a:t>
            </a:r>
            <a:r>
              <a:rPr lang="en-US" sz="1100" dirty="0"/>
              <a:t>/applications/</a:t>
            </a:r>
            <a:r>
              <a:rPr lang="en-US" sz="1100" dirty="0" err="1"/>
              <a:t>cnn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384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F9CE-CF54-964F-95A2-8834701A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0E70-C4E6-B344-A05B-4987404D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HPL Dataset consisting of 50683 with 155 classes [6].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Resizing to size (32 x 32) images.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Label definitions (no 1 to no 155)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Next step, is to input resized images into network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ABFB0-C821-164E-9D00-3FB70A68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9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94764316"/>
      </p:ext>
    </p:extLst>
  </p:cSld>
  <p:clrMapOvr>
    <a:masterClrMapping/>
  </p:clrMapOvr>
</p:sld>
</file>

<file path=ppt/theme/theme1.xml><?xml version="1.0" encoding="utf-8"?>
<a:theme xmlns:a="http://schemas.openxmlformats.org/drawingml/2006/main" name="ANUPowerpointTemplate2010">
  <a:themeElements>
    <a:clrScheme name="ANU2018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549E"/>
      </a:hlink>
      <a:folHlink>
        <a:srgbClr val="00549E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ANU2018</Template>
  <TotalTime>555</TotalTime>
  <Words>1166</Words>
  <Application>Microsoft Macintosh PowerPoint</Application>
  <PresentationFormat>On-screen Show (4:3)</PresentationFormat>
  <Paragraphs>144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Times New Roman</vt:lpstr>
      <vt:lpstr>ANUPowerpointTemplate2010</vt:lpstr>
      <vt:lpstr>Digitization of Tamil Text </vt:lpstr>
      <vt:lpstr>A Brief about Tamil script </vt:lpstr>
      <vt:lpstr>Tamil Script </vt:lpstr>
      <vt:lpstr>Literature Review for object recognition of Tamil Script </vt:lpstr>
      <vt:lpstr>Literature Review for object recognition of Tamil Script (contd.)</vt:lpstr>
      <vt:lpstr>Troubles faced in classification of Tamil Characters </vt:lpstr>
      <vt:lpstr>Strategy Proposed  </vt:lpstr>
      <vt:lpstr>Pipeline for CNN in Image Processing </vt:lpstr>
      <vt:lpstr>Dataset Pre-processing </vt:lpstr>
      <vt:lpstr>Network architecture  </vt:lpstr>
      <vt:lpstr>Parameter Combinations </vt:lpstr>
      <vt:lpstr>Demo</vt:lpstr>
      <vt:lpstr>Troubles faced during Learning </vt:lpstr>
      <vt:lpstr>Future Recommendations &amp; conclusion </vt:lpstr>
      <vt:lpstr>References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Vinayak Ravi</cp:lastModifiedBy>
  <cp:revision>44</cp:revision>
  <dcterms:created xsi:type="dcterms:W3CDTF">2010-10-19T05:25:31Z</dcterms:created>
  <dcterms:modified xsi:type="dcterms:W3CDTF">2019-06-10T11:44:20Z</dcterms:modified>
</cp:coreProperties>
</file>