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sldIdLst>
    <p:sldId id="256" r:id="rId2"/>
    <p:sldId id="277" r:id="rId3"/>
    <p:sldId id="257" r:id="rId4"/>
    <p:sldId id="276" r:id="rId5"/>
    <p:sldId id="258" r:id="rId6"/>
    <p:sldId id="259" r:id="rId7"/>
    <p:sldId id="260" r:id="rId8"/>
    <p:sldId id="261" r:id="rId9"/>
    <p:sldId id="262" r:id="rId10"/>
    <p:sldId id="263" r:id="rId11"/>
    <p:sldId id="264" r:id="rId12"/>
    <p:sldId id="265" r:id="rId13"/>
    <p:sldId id="268" r:id="rId14"/>
    <p:sldId id="269" r:id="rId15"/>
    <p:sldId id="270" r:id="rId16"/>
    <p:sldId id="271" r:id="rId17"/>
    <p:sldId id="272" r:id="rId18"/>
    <p:sldId id="273" r:id="rId19"/>
    <p:sldId id="274" r:id="rId20"/>
    <p:sldId id="275"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660"/>
  </p:normalViewPr>
  <p:slideViewPr>
    <p:cSldViewPr snapToGrid="0">
      <p:cViewPr varScale="1">
        <p:scale>
          <a:sx n="72" d="100"/>
          <a:sy n="72" d="100"/>
        </p:scale>
        <p:origin x="6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29/05/2018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8425704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29/05/2018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65832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29/05/2018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05198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29/05/2018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73093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29/05/2018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08690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29/05/2018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64270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29/05/2018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82607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29/05/2018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95437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29/05/2018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2464579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29/05/2018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88218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29/05/2018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9719722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29/05/2018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86862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29/05/2018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16910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29/05/2018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42367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29/05/2018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2377388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29/05/2018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6276530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29/05/2018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26601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46CE7D5-CF57-46EF-B807-FDD0502418D4}" type="datetimeFigureOut">
              <a:rPr lang="en-US" smtClean="0"/>
              <a:t>29/05/2018</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771830876"/>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 Grids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376F-6101-4F6E-8F1E-3254804A89CA}"/>
              </a:ext>
            </a:extLst>
          </p:cNvPr>
          <p:cNvSpPr>
            <a:spLocks noGrp="1"/>
          </p:cNvSpPr>
          <p:nvPr>
            <p:ph type="title"/>
          </p:nvPr>
        </p:nvSpPr>
        <p:spPr/>
        <p:txBody>
          <a:bodyPr/>
          <a:lstStyle/>
          <a:p>
            <a:r>
              <a:rPr lang="en-US" dirty="0"/>
              <a:t>Grid Track</a:t>
            </a:r>
          </a:p>
          <a:p>
            <a:endParaRPr lang="en-US" dirty="0">
              <a:cs typeface="Calibri Light"/>
            </a:endParaRPr>
          </a:p>
        </p:txBody>
      </p:sp>
      <p:sp>
        <p:nvSpPr>
          <p:cNvPr id="3" name="Content Placeholder 2">
            <a:extLst>
              <a:ext uri="{FF2B5EF4-FFF2-40B4-BE49-F238E27FC236}">
                <a16:creationId xmlns:a16="http://schemas.microsoft.com/office/drawing/2014/main" id="{365D4837-4630-4669-B6B8-7B1B1B10EA6F}"/>
              </a:ext>
            </a:extLst>
          </p:cNvPr>
          <p:cNvSpPr>
            <a:spLocks noGrp="1"/>
          </p:cNvSpPr>
          <p:nvPr>
            <p:ph idx="1"/>
          </p:nvPr>
        </p:nvSpPr>
        <p:spPr/>
        <p:txBody>
          <a:bodyPr vert="horz" lIns="91440" tIns="45720" rIns="91440" bIns="45720" rtlCol="0" anchor="t">
            <a:normAutofit/>
          </a:bodyPr>
          <a:lstStyle/>
          <a:p>
            <a:r>
              <a:rPr lang="en-US" dirty="0">
                <a:effectLst/>
              </a:rPr>
              <a:t>The space between two grid lines. This space can be horizontal or vertical. </a:t>
            </a:r>
            <a:r>
              <a:rPr lang="en-US" dirty="0">
                <a:cs typeface="Calibri"/>
              </a:rPr>
              <a:t>Here's the grid track between the second and third row grid lines</a:t>
            </a:r>
          </a:p>
          <a:p>
            <a:endParaRPr lang="en-US" dirty="0">
              <a:cs typeface="Calibri"/>
            </a:endParaRPr>
          </a:p>
        </p:txBody>
      </p:sp>
      <p:pic>
        <p:nvPicPr>
          <p:cNvPr id="4" name="Picture 4" descr="A building in the background&#10;&#10;Description generated with high confidence">
            <a:extLst>
              <a:ext uri="{FF2B5EF4-FFF2-40B4-BE49-F238E27FC236}">
                <a16:creationId xmlns:a16="http://schemas.microsoft.com/office/drawing/2014/main" id="{7459279A-FFAC-4B6B-95BC-4A02710E41C2}"/>
              </a:ext>
            </a:extLst>
          </p:cNvPr>
          <p:cNvPicPr>
            <a:picLocks noChangeAspect="1"/>
          </p:cNvPicPr>
          <p:nvPr/>
        </p:nvPicPr>
        <p:blipFill>
          <a:blip r:embed="rId2"/>
          <a:stretch>
            <a:fillRect/>
          </a:stretch>
        </p:blipFill>
        <p:spPr>
          <a:xfrm>
            <a:off x="3617344" y="3299545"/>
            <a:ext cx="4195312" cy="2659928"/>
          </a:xfrm>
          <a:prstGeom prst="rect">
            <a:avLst/>
          </a:prstGeom>
        </p:spPr>
      </p:pic>
    </p:spTree>
    <p:extLst>
      <p:ext uri="{BB962C8B-B14F-4D97-AF65-F5344CB8AC3E}">
        <p14:creationId xmlns:p14="http://schemas.microsoft.com/office/powerpoint/2010/main" val="1633178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97A93-E614-4E5F-8876-02017FE4502A}"/>
              </a:ext>
            </a:extLst>
          </p:cNvPr>
          <p:cNvSpPr>
            <a:spLocks noGrp="1"/>
          </p:cNvSpPr>
          <p:nvPr>
            <p:ph type="title"/>
          </p:nvPr>
        </p:nvSpPr>
        <p:spPr/>
        <p:txBody>
          <a:bodyPr/>
          <a:lstStyle/>
          <a:p>
            <a:r>
              <a:rPr lang="en-US" dirty="0"/>
              <a:t>Grid Cell</a:t>
            </a:r>
          </a:p>
          <a:p>
            <a:endParaRPr lang="en-US" dirty="0">
              <a:cs typeface="Calibri Light"/>
            </a:endParaRPr>
          </a:p>
        </p:txBody>
      </p:sp>
      <p:sp>
        <p:nvSpPr>
          <p:cNvPr id="3" name="Content Placeholder 2">
            <a:extLst>
              <a:ext uri="{FF2B5EF4-FFF2-40B4-BE49-F238E27FC236}">
                <a16:creationId xmlns:a16="http://schemas.microsoft.com/office/drawing/2014/main" id="{56DCABD2-5EBC-4FF7-8441-D5AB5B8B922A}"/>
              </a:ext>
            </a:extLst>
          </p:cNvPr>
          <p:cNvSpPr>
            <a:spLocks noGrp="1"/>
          </p:cNvSpPr>
          <p:nvPr>
            <p:ph idx="1"/>
          </p:nvPr>
        </p:nvSpPr>
        <p:spPr/>
        <p:txBody>
          <a:bodyPr vert="horz" lIns="91440" tIns="45720" rIns="91440" bIns="45720" rtlCol="0" anchor="t">
            <a:normAutofit/>
          </a:bodyPr>
          <a:lstStyle/>
          <a:p>
            <a:r>
              <a:rPr lang="en-US" dirty="0">
                <a:cs typeface="Calibri"/>
              </a:rPr>
              <a:t>The space between two adjacent row and two adjacent column grid lines. It's a single "unit" of the grid. Here's the grid cell between row grid lines 1 and 2, and column grid lines 2 and 3.</a:t>
            </a:r>
          </a:p>
          <a:p>
            <a:endParaRPr lang="en-US" dirty="0">
              <a:cs typeface="Calibri"/>
            </a:endParaRPr>
          </a:p>
          <a:p>
            <a:endParaRPr lang="en-US" dirty="0">
              <a:cs typeface="Calibri"/>
            </a:endParaRPr>
          </a:p>
        </p:txBody>
      </p:sp>
      <p:pic>
        <p:nvPicPr>
          <p:cNvPr id="4" name="Picture 4" descr="A close up of a building&#10;&#10;Description generated with high confidence">
            <a:extLst>
              <a:ext uri="{FF2B5EF4-FFF2-40B4-BE49-F238E27FC236}">
                <a16:creationId xmlns:a16="http://schemas.microsoft.com/office/drawing/2014/main" id="{3E1F6191-9A32-4CE5-87CD-F1C5B91205A1}"/>
              </a:ext>
            </a:extLst>
          </p:cNvPr>
          <p:cNvPicPr>
            <a:picLocks noChangeAspect="1"/>
          </p:cNvPicPr>
          <p:nvPr/>
        </p:nvPicPr>
        <p:blipFill>
          <a:blip r:embed="rId2"/>
          <a:stretch>
            <a:fillRect/>
          </a:stretch>
        </p:blipFill>
        <p:spPr>
          <a:xfrm>
            <a:off x="3315419" y="3287851"/>
            <a:ext cx="4612257" cy="2999620"/>
          </a:xfrm>
          <a:prstGeom prst="rect">
            <a:avLst/>
          </a:prstGeom>
        </p:spPr>
      </p:pic>
    </p:spTree>
    <p:extLst>
      <p:ext uri="{BB962C8B-B14F-4D97-AF65-F5344CB8AC3E}">
        <p14:creationId xmlns:p14="http://schemas.microsoft.com/office/powerpoint/2010/main" val="281139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03D7E-D48A-4116-9CD0-F1253A28236B}"/>
              </a:ext>
            </a:extLst>
          </p:cNvPr>
          <p:cNvSpPr>
            <a:spLocks noGrp="1"/>
          </p:cNvSpPr>
          <p:nvPr>
            <p:ph type="title"/>
          </p:nvPr>
        </p:nvSpPr>
        <p:spPr/>
        <p:txBody>
          <a:bodyPr/>
          <a:lstStyle/>
          <a:p>
            <a:r>
              <a:rPr lang="en-US" dirty="0"/>
              <a:t>Grid Area</a:t>
            </a:r>
          </a:p>
          <a:p>
            <a:endParaRPr lang="en-US" dirty="0">
              <a:cs typeface="Calibri Light"/>
            </a:endParaRPr>
          </a:p>
        </p:txBody>
      </p:sp>
      <p:sp>
        <p:nvSpPr>
          <p:cNvPr id="3" name="Content Placeholder 2">
            <a:extLst>
              <a:ext uri="{FF2B5EF4-FFF2-40B4-BE49-F238E27FC236}">
                <a16:creationId xmlns:a16="http://schemas.microsoft.com/office/drawing/2014/main" id="{1EC3A6B0-4E2D-4D47-BD2F-AA87109E803E}"/>
              </a:ext>
            </a:extLst>
          </p:cNvPr>
          <p:cNvSpPr>
            <a:spLocks noGrp="1"/>
          </p:cNvSpPr>
          <p:nvPr>
            <p:ph idx="1"/>
          </p:nvPr>
        </p:nvSpPr>
        <p:spPr/>
        <p:txBody>
          <a:bodyPr vert="horz" lIns="91440" tIns="45720" rIns="91440" bIns="45720" rtlCol="0" anchor="t">
            <a:normAutofit/>
          </a:bodyPr>
          <a:lstStyle/>
          <a:p>
            <a:r>
              <a:rPr lang="en-US" dirty="0">
                <a:effectLst/>
              </a:rPr>
              <a:t>A rectangular space surrounded by four grid lines. A grid area can contain any number of grid cells. </a:t>
            </a:r>
            <a:r>
              <a:rPr lang="en-US" dirty="0"/>
              <a:t>Here's the grid area between row grid lines 1 and 3, and column grid lines 1 and 3.</a:t>
            </a:r>
          </a:p>
          <a:p>
            <a:endParaRPr lang="en-US" dirty="0"/>
          </a:p>
          <a:p>
            <a:endParaRPr lang="en-US" dirty="0"/>
          </a:p>
          <a:p>
            <a:endParaRPr lang="en-US" dirty="0">
              <a:cs typeface="Calibri"/>
            </a:endParaRPr>
          </a:p>
          <a:p>
            <a:endParaRPr lang="en-US" dirty="0">
              <a:cs typeface="Calibri"/>
            </a:endParaRPr>
          </a:p>
        </p:txBody>
      </p:sp>
      <p:pic>
        <p:nvPicPr>
          <p:cNvPr id="4" name="Picture 4" descr="A close up of a window&#10;&#10;Description generated with high confidence">
            <a:extLst>
              <a:ext uri="{FF2B5EF4-FFF2-40B4-BE49-F238E27FC236}">
                <a16:creationId xmlns:a16="http://schemas.microsoft.com/office/drawing/2014/main" id="{371B8630-1D56-4FA2-8C8D-F82F9F1951B5}"/>
              </a:ext>
            </a:extLst>
          </p:cNvPr>
          <p:cNvPicPr>
            <a:picLocks noChangeAspect="1"/>
          </p:cNvPicPr>
          <p:nvPr/>
        </p:nvPicPr>
        <p:blipFill>
          <a:blip r:embed="rId2"/>
          <a:stretch>
            <a:fillRect/>
          </a:stretch>
        </p:blipFill>
        <p:spPr>
          <a:xfrm>
            <a:off x="3531080" y="3458428"/>
            <a:ext cx="4626633" cy="2902881"/>
          </a:xfrm>
          <a:prstGeom prst="rect">
            <a:avLst/>
          </a:prstGeom>
        </p:spPr>
      </p:pic>
    </p:spTree>
    <p:extLst>
      <p:ext uri="{BB962C8B-B14F-4D97-AF65-F5344CB8AC3E}">
        <p14:creationId xmlns:p14="http://schemas.microsoft.com/office/powerpoint/2010/main" val="1851905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o create a grid we use a&#10;new value of the display&#10;property.&#10;display: grid&#10;.wrapper {&#10;display: grid;&#10;}&#10; ">
            <a:extLst>
              <a:ext uri="{FF2B5EF4-FFF2-40B4-BE49-F238E27FC236}">
                <a16:creationId xmlns:a16="http://schemas.microsoft.com/office/drawing/2014/main" id="{8A5465E4-4D81-46C5-9207-11B76B52A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863" y="492346"/>
            <a:ext cx="11100120" cy="5943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056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We describe the grid using&#10;the new properties:&#10;grid-template-columns&#10;grid-template-rows&#10;.wrapper {&#10;display: grid;&#10;grid-tem...">
            <a:extLst>
              <a:ext uri="{FF2B5EF4-FFF2-40B4-BE49-F238E27FC236}">
                <a16:creationId xmlns:a16="http://schemas.microsoft.com/office/drawing/2014/main" id="{75C8F904-1CE8-4D47-A9D5-9BBED1496F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1816" y="381965"/>
            <a:ext cx="10721926" cy="6130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195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e position items using the&#10;new properties:&#10;grid-column-startâ¨&#10;grid-column-endâ¨&#10;grid-row-startâ¨&#10;grid-row-end&#10;.a {&#10;grid-col...">
            <a:extLst>
              <a:ext uri="{FF2B5EF4-FFF2-40B4-BE49-F238E27FC236}">
                <a16:creationId xmlns:a16="http://schemas.microsoft.com/office/drawing/2014/main" id="{6E4962D7-2DE8-4F0C-87A7-311BD0D624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9755" y="412492"/>
            <a:ext cx="10972264" cy="6174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259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o position an item bottom&#10;centre, I start at column&#10;line 3, this is the line after&#10;the gutter track.&#10;.b {&#10;grid-column-sta...">
            <a:extLst>
              <a:ext uri="{FF2B5EF4-FFF2-40B4-BE49-F238E27FC236}">
                <a16:creationId xmlns:a16="http://schemas.microsoft.com/office/drawing/2014/main" id="{9F33E1C3-0B66-4DBB-BDB1-922D3A64DD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4757" y="280918"/>
            <a:ext cx="11103076" cy="624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290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he longhand for line-&#10;based placement means&#10;up to 4 properties to&#10;position each element. .a {&#10;grid-column-start: 1;&#10;grid-...">
            <a:extLst>
              <a:ext uri="{FF2B5EF4-FFF2-40B4-BE49-F238E27FC236}">
                <a16:creationId xmlns:a16="http://schemas.microsoft.com/office/drawing/2014/main" id="{2066480B-705D-4E86-B819-66CB628C1A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1884" y="434631"/>
            <a:ext cx="10961225" cy="6167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396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clare start and end&#10;values with grid-column&#10;and grid-row.&#10;Values are separated by a&#10;/ symbol.&#10;.a {&#10;grid-column: 1 / 2;&#10;g...">
            <a:extLst>
              <a:ext uri="{FF2B5EF4-FFF2-40B4-BE49-F238E27FC236}">
                <a16:creationId xmlns:a16="http://schemas.microsoft.com/office/drawing/2014/main" id="{8A8D6E2B-A17A-4AB0-BB65-DAAD253B8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562" y="334618"/>
            <a:ext cx="11111696" cy="6252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681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eclare all 4 values using&#10;the grid-area property.&#10;.a {&#10;grid-area: 1 / 1 / 2 / 2;&#10;}&#10;.b {&#10;grid-area: 3 / 3 / 4 / 6;&#10;}&#10; ">
            <a:extLst>
              <a:ext uri="{FF2B5EF4-FFF2-40B4-BE49-F238E27FC236}">
                <a16:creationId xmlns:a16="http://schemas.microsoft.com/office/drawing/2014/main" id="{B481CA8C-C667-4476-9617-29999C1F54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0293" y="347240"/>
            <a:ext cx="11109115" cy="6251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041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57AD-63F9-4C5F-8BC9-C34F9942C08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CADD02E-0527-4615-A076-437E50E0FB40}"/>
              </a:ext>
            </a:extLst>
          </p:cNvPr>
          <p:cNvSpPr>
            <a:spLocks noGrp="1"/>
          </p:cNvSpPr>
          <p:nvPr>
            <p:ph idx="1"/>
          </p:nvPr>
        </p:nvSpPr>
        <p:spPr/>
        <p:txBody>
          <a:bodyPr/>
          <a:lstStyle/>
          <a:p>
            <a:r>
              <a:rPr lang="en-US" dirty="0"/>
              <a:t>Why CSS Grids</a:t>
            </a:r>
          </a:p>
          <a:p>
            <a:r>
              <a:rPr lang="en-US" dirty="0"/>
              <a:t>Browser Support</a:t>
            </a:r>
          </a:p>
          <a:p>
            <a:r>
              <a:rPr lang="en-US" dirty="0"/>
              <a:t>Import Terminology</a:t>
            </a:r>
          </a:p>
          <a:p>
            <a:r>
              <a:rPr lang="en-US" dirty="0"/>
              <a:t>Explicit and Implicit Grid</a:t>
            </a:r>
          </a:p>
          <a:p>
            <a:r>
              <a:rPr lang="en-US" dirty="0"/>
              <a:t>Demos</a:t>
            </a:r>
          </a:p>
        </p:txBody>
      </p:sp>
    </p:spTree>
    <p:extLst>
      <p:ext uri="{BB962C8B-B14F-4D97-AF65-F5344CB8AC3E}">
        <p14:creationId xmlns:p14="http://schemas.microsoft.com/office/powerpoint/2010/main" val="3343633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1FE54-FE38-4366-AD55-3CC6C2E8EB45}"/>
              </a:ext>
            </a:extLst>
          </p:cNvPr>
          <p:cNvSpPr>
            <a:spLocks noGrp="1"/>
          </p:cNvSpPr>
          <p:nvPr>
            <p:ph type="title"/>
          </p:nvPr>
        </p:nvSpPr>
        <p:spPr/>
        <p:txBody>
          <a:bodyPr/>
          <a:lstStyle/>
          <a:p>
            <a:r>
              <a:rPr lang="en-US" dirty="0"/>
              <a:t>Grid lines can be explicit or implicit</a:t>
            </a:r>
          </a:p>
        </p:txBody>
      </p:sp>
      <p:sp>
        <p:nvSpPr>
          <p:cNvPr id="3" name="Content Placeholder 2">
            <a:extLst>
              <a:ext uri="{FF2B5EF4-FFF2-40B4-BE49-F238E27FC236}">
                <a16:creationId xmlns:a16="http://schemas.microsoft.com/office/drawing/2014/main" id="{983DEC7D-93C6-4E95-B670-DC68C8AB1D40}"/>
              </a:ext>
            </a:extLst>
          </p:cNvPr>
          <p:cNvSpPr>
            <a:spLocks noGrp="1"/>
          </p:cNvSpPr>
          <p:nvPr>
            <p:ph idx="1"/>
          </p:nvPr>
        </p:nvSpPr>
        <p:spPr/>
        <p:txBody>
          <a:bodyPr>
            <a:normAutofit/>
          </a:bodyPr>
          <a:lstStyle/>
          <a:p>
            <a:r>
              <a:rPr lang="en-US" dirty="0"/>
              <a:t>Explicit grid lines are those specified using grid-template-rows or grid-template-columns.</a:t>
            </a:r>
          </a:p>
          <a:p>
            <a:r>
              <a:rPr lang="en-US" dirty="0"/>
              <a:t>Implicit lines are created when you place something into a row or column track outside of the explicit grid. </a:t>
            </a:r>
          </a:p>
          <a:p>
            <a:r>
              <a:rPr lang="en-US" dirty="0"/>
              <a:t>Default behavior is those tracks are auto sized. You can specify a size with the grid-auto-columns and grid-auto-rows properties.</a:t>
            </a:r>
          </a:p>
          <a:p>
            <a:endParaRPr lang="en-US" dirty="0"/>
          </a:p>
          <a:p>
            <a:pPr marL="36900" indent="0">
              <a:buNone/>
            </a:pPr>
            <a:r>
              <a:rPr lang="en-US" dirty="0"/>
              <a:t>And some more concepts like </a:t>
            </a:r>
          </a:p>
          <a:p>
            <a:pPr>
              <a:buFont typeface="Arial" panose="020B0604020202020204" pitchFamily="34" charset="0"/>
              <a:buChar char="•"/>
            </a:pPr>
            <a:r>
              <a:rPr lang="en-US" dirty="0"/>
              <a:t>Auto-Fill and Auto-fit</a:t>
            </a:r>
          </a:p>
          <a:p>
            <a:pPr>
              <a:buFont typeface="Arial" panose="020B0604020202020204" pitchFamily="34" charset="0"/>
              <a:buChar char="•"/>
            </a:pPr>
            <a:r>
              <a:rPr lang="en-US" dirty="0"/>
              <a:t>grid-auto-flow</a:t>
            </a:r>
          </a:p>
          <a:p>
            <a:pPr marL="36900" indent="0">
              <a:buNone/>
            </a:pPr>
            <a:endParaRPr lang="en-US" dirty="0"/>
          </a:p>
        </p:txBody>
      </p:sp>
    </p:spTree>
    <p:extLst>
      <p:ext uri="{BB962C8B-B14F-4D97-AF65-F5344CB8AC3E}">
        <p14:creationId xmlns:p14="http://schemas.microsoft.com/office/powerpoint/2010/main" val="62990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6402B-8175-4211-86B3-4E0FF98128FC}"/>
              </a:ext>
            </a:extLst>
          </p:cNvPr>
          <p:cNvSpPr>
            <a:spLocks noGrp="1"/>
          </p:cNvSpPr>
          <p:nvPr>
            <p:ph type="title"/>
          </p:nvPr>
        </p:nvSpPr>
        <p:spPr>
          <a:xfrm>
            <a:off x="662003" y="2557670"/>
            <a:ext cx="10353762" cy="970450"/>
          </a:xfrm>
        </p:spPr>
        <p:txBody>
          <a:bodyPr>
            <a:normAutofit fontScale="90000"/>
          </a:bodyPr>
          <a:lstStyle/>
          <a:p>
            <a:r>
              <a:rPr lang="en-US" dirty="0"/>
              <a:t>Thank You !</a:t>
            </a:r>
            <a:br>
              <a:rPr lang="en-US" dirty="0"/>
            </a:br>
            <a:r>
              <a:rPr lang="en-US" dirty="0"/>
              <a:t>Switch to Demos</a:t>
            </a:r>
          </a:p>
        </p:txBody>
      </p:sp>
    </p:spTree>
    <p:extLst>
      <p:ext uri="{BB962C8B-B14F-4D97-AF65-F5344CB8AC3E}">
        <p14:creationId xmlns:p14="http://schemas.microsoft.com/office/powerpoint/2010/main" val="2675496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63B47-547C-4248-A917-1873960FC0F6}"/>
              </a:ext>
            </a:extLst>
          </p:cNvPr>
          <p:cNvSpPr>
            <a:spLocks noGrp="1"/>
          </p:cNvSpPr>
          <p:nvPr>
            <p:ph type="title"/>
          </p:nvPr>
        </p:nvSpPr>
        <p:spPr/>
        <p:txBody>
          <a:bodyPr/>
          <a:lstStyle/>
          <a:p>
            <a:r>
              <a:rPr lang="en-US" dirty="0">
                <a:cs typeface="Calibri Light"/>
              </a:rPr>
              <a:t>What is CSS Grid</a:t>
            </a:r>
            <a:endParaRPr lang="en-US" dirty="0"/>
          </a:p>
        </p:txBody>
      </p:sp>
      <p:sp>
        <p:nvSpPr>
          <p:cNvPr id="3" name="Content Placeholder 2">
            <a:extLst>
              <a:ext uri="{FF2B5EF4-FFF2-40B4-BE49-F238E27FC236}">
                <a16:creationId xmlns:a16="http://schemas.microsoft.com/office/drawing/2014/main" id="{977AD6C3-B277-4A26-B754-5A318BFB01D1}"/>
              </a:ext>
            </a:extLst>
          </p:cNvPr>
          <p:cNvSpPr>
            <a:spLocks noGrp="1"/>
          </p:cNvSpPr>
          <p:nvPr>
            <p:ph idx="1"/>
          </p:nvPr>
        </p:nvSpPr>
        <p:spPr/>
        <p:txBody>
          <a:bodyPr vert="horz" lIns="91440" tIns="45720" rIns="91440" bIns="45720" rtlCol="0" anchor="t">
            <a:normAutofit/>
          </a:bodyPr>
          <a:lstStyle/>
          <a:p>
            <a:r>
              <a:rPr lang="en-US" dirty="0">
                <a:effectLst/>
              </a:rPr>
              <a:t>CSS Grid Layout is completely changing the game for web design. It allows us to create complex layouts on the web using simple CSS.</a:t>
            </a:r>
            <a:endParaRPr lang="en-US" dirty="0">
              <a:cs typeface="Calibri"/>
            </a:endParaRPr>
          </a:p>
          <a:p>
            <a:r>
              <a:rPr lang="en-US" dirty="0">
                <a:cs typeface="Calibri"/>
              </a:rPr>
              <a:t>CSS Grid Layout is the most powerful layout system available in CSS. It is a 2-dimensional system, meaning it can handle both columns and rows, unlike </a:t>
            </a:r>
            <a:r>
              <a:rPr lang="en-US" dirty="0">
                <a:cs typeface="Calibri"/>
                <a:hlinkClick r:id="rId2"/>
              </a:rPr>
              <a:t>flexbox</a:t>
            </a:r>
            <a:r>
              <a:rPr lang="en-US" dirty="0">
                <a:cs typeface="Calibri"/>
              </a:rPr>
              <a:t> which is largely a 1-dimensional system. </a:t>
            </a:r>
          </a:p>
          <a:p>
            <a:r>
              <a:rPr lang="en-US" dirty="0">
                <a:effectLst/>
              </a:rPr>
              <a:t> It is a web standard, just like HTML, and it works in all modern browsers. </a:t>
            </a:r>
          </a:p>
          <a:p>
            <a:r>
              <a:rPr lang="en-US" dirty="0">
                <a:effectLst/>
              </a:rPr>
              <a:t>With CSS Grid Layout you can create precise layouts for the web. You can build orderly columns and rows, or artful overlapping content areas to create stunning new designs.</a:t>
            </a:r>
            <a:endParaRPr lang="en-US" dirty="0"/>
          </a:p>
        </p:txBody>
      </p:sp>
    </p:spTree>
    <p:extLst>
      <p:ext uri="{BB962C8B-B14F-4D97-AF65-F5344CB8AC3E}">
        <p14:creationId xmlns:p14="http://schemas.microsoft.com/office/powerpoint/2010/main" val="3078599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ADA66-069E-47B6-965C-F2359F732E59}"/>
              </a:ext>
            </a:extLst>
          </p:cNvPr>
          <p:cNvSpPr>
            <a:spLocks noGrp="1"/>
          </p:cNvSpPr>
          <p:nvPr>
            <p:ph type="title"/>
          </p:nvPr>
        </p:nvSpPr>
        <p:spPr/>
        <p:txBody>
          <a:bodyPr/>
          <a:lstStyle/>
          <a:p>
            <a:r>
              <a:rPr lang="en-US" dirty="0"/>
              <a:t>Why learn CSS Grids layout?</a:t>
            </a:r>
          </a:p>
        </p:txBody>
      </p:sp>
      <p:sp>
        <p:nvSpPr>
          <p:cNvPr id="3" name="Content Placeholder 2">
            <a:extLst>
              <a:ext uri="{FF2B5EF4-FFF2-40B4-BE49-F238E27FC236}">
                <a16:creationId xmlns:a16="http://schemas.microsoft.com/office/drawing/2014/main" id="{3F55AC89-E56A-49F8-832E-E3B264F6EDF3}"/>
              </a:ext>
            </a:extLst>
          </p:cNvPr>
          <p:cNvSpPr>
            <a:spLocks noGrp="1"/>
          </p:cNvSpPr>
          <p:nvPr>
            <p:ph idx="1"/>
          </p:nvPr>
        </p:nvSpPr>
        <p:spPr/>
        <p:txBody>
          <a:bodyPr/>
          <a:lstStyle/>
          <a:p>
            <a:r>
              <a:rPr lang="en-US" dirty="0">
                <a:effectLst/>
              </a:rPr>
              <a:t>EASIER TO CREATE TWO DIMENSIONAL LAYOUTS</a:t>
            </a:r>
          </a:p>
          <a:p>
            <a:r>
              <a:rPr lang="en-US" dirty="0">
                <a:effectLst/>
              </a:rPr>
              <a:t>SIMPLER MARKUP</a:t>
            </a:r>
          </a:p>
          <a:p>
            <a:r>
              <a:rPr lang="en-US" dirty="0">
                <a:effectLst/>
              </a:rPr>
              <a:t>FLEXIBLE</a:t>
            </a:r>
          </a:p>
          <a:p>
            <a:r>
              <a:rPr lang="en-US" dirty="0">
                <a:effectLst/>
              </a:rPr>
              <a:t>SKIP FRAMEWORKS</a:t>
            </a:r>
          </a:p>
          <a:p>
            <a:r>
              <a:rPr lang="en-US" dirty="0">
                <a:effectLst/>
              </a:rPr>
              <a:t>BROWSER SUPPORT</a:t>
            </a:r>
          </a:p>
          <a:p>
            <a:endParaRPr lang="en-US" dirty="0"/>
          </a:p>
        </p:txBody>
      </p:sp>
    </p:spTree>
    <p:extLst>
      <p:ext uri="{BB962C8B-B14F-4D97-AF65-F5344CB8AC3E}">
        <p14:creationId xmlns:p14="http://schemas.microsoft.com/office/powerpoint/2010/main" val="267736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1894-0A7F-46CA-8ED3-37B1A7571B8B}"/>
              </a:ext>
            </a:extLst>
          </p:cNvPr>
          <p:cNvSpPr>
            <a:spLocks noGrp="1"/>
          </p:cNvSpPr>
          <p:nvPr>
            <p:ph type="title"/>
          </p:nvPr>
        </p:nvSpPr>
        <p:spPr>
          <a:xfrm>
            <a:off x="838200" y="365125"/>
            <a:ext cx="10299940" cy="822356"/>
          </a:xfrm>
        </p:spPr>
        <p:txBody>
          <a:bodyPr/>
          <a:lstStyle/>
          <a:p>
            <a:r>
              <a:rPr lang="en-US" dirty="0">
                <a:cs typeface="Calibri Light"/>
              </a:rPr>
              <a:t>Browser support</a:t>
            </a:r>
            <a:endParaRPr lang="en-US" dirty="0"/>
          </a:p>
        </p:txBody>
      </p:sp>
      <p:sp>
        <p:nvSpPr>
          <p:cNvPr id="3" name="Content Placeholder 2">
            <a:extLst>
              <a:ext uri="{FF2B5EF4-FFF2-40B4-BE49-F238E27FC236}">
                <a16:creationId xmlns:a16="http://schemas.microsoft.com/office/drawing/2014/main" id="{0A3749E4-F29D-4E11-8D9D-AA9C2855AFA2}"/>
              </a:ext>
            </a:extLst>
          </p:cNvPr>
          <p:cNvSpPr>
            <a:spLocks noGrp="1"/>
          </p:cNvSpPr>
          <p:nvPr>
            <p:ph idx="1"/>
          </p:nvPr>
        </p:nvSpPr>
        <p:spPr>
          <a:xfrm>
            <a:off x="622539" y="1193021"/>
            <a:ext cx="10515600" cy="3977527"/>
          </a:xfrm>
        </p:spPr>
        <p:txBody>
          <a:bodyPr vert="horz" lIns="91440" tIns="45720" rIns="91440" bIns="45720" rtlCol="0" anchor="t">
            <a:normAutofit/>
          </a:bodyPr>
          <a:lstStyle/>
          <a:p>
            <a:r>
              <a:rPr lang="en-US" dirty="0">
                <a:cs typeface="Calibri"/>
              </a:rPr>
              <a:t>As of March 2017, most browsers shipped native, </a:t>
            </a:r>
            <a:r>
              <a:rPr lang="en-US" dirty="0" err="1">
                <a:cs typeface="Calibri"/>
              </a:rPr>
              <a:t>unprefixed</a:t>
            </a:r>
            <a:r>
              <a:rPr lang="en-US" dirty="0">
                <a:cs typeface="Calibri"/>
              </a:rPr>
              <a:t> support for CSS Grid: Chrome (including on Android), Firefox, Safari (including on iOS), and Opera. Internet Explorer 10 and 11 on the other hand support it, but it's an old implementation with an outdated syntax. The time to build with grid is now!</a:t>
            </a:r>
          </a:p>
          <a:p>
            <a:endParaRPr lang="en-US" dirty="0">
              <a:cs typeface="Calibri"/>
            </a:endParaRPr>
          </a:p>
          <a:p>
            <a:endParaRPr lang="en-US" dirty="0">
              <a:cs typeface="Calibri"/>
            </a:endParaRPr>
          </a:p>
        </p:txBody>
      </p:sp>
      <p:pic>
        <p:nvPicPr>
          <p:cNvPr id="4" name="Picture 4" descr="A screenshot of a social media post&#10;&#10;Description generated with very high confidence">
            <a:extLst>
              <a:ext uri="{FF2B5EF4-FFF2-40B4-BE49-F238E27FC236}">
                <a16:creationId xmlns:a16="http://schemas.microsoft.com/office/drawing/2014/main" id="{53BDB158-B15E-4C55-9A0A-4E4355AAAB5D}"/>
              </a:ext>
            </a:extLst>
          </p:cNvPr>
          <p:cNvPicPr>
            <a:picLocks noChangeAspect="1"/>
          </p:cNvPicPr>
          <p:nvPr/>
        </p:nvPicPr>
        <p:blipFill>
          <a:blip r:embed="rId2"/>
          <a:stretch>
            <a:fillRect/>
          </a:stretch>
        </p:blipFill>
        <p:spPr>
          <a:xfrm>
            <a:off x="727494" y="3177344"/>
            <a:ext cx="10320067" cy="3421914"/>
          </a:xfrm>
          <a:prstGeom prst="rect">
            <a:avLst/>
          </a:prstGeom>
        </p:spPr>
      </p:pic>
    </p:spTree>
    <p:extLst>
      <p:ext uri="{BB962C8B-B14F-4D97-AF65-F5344CB8AC3E}">
        <p14:creationId xmlns:p14="http://schemas.microsoft.com/office/powerpoint/2010/main" val="321807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96862-E80F-4FC7-929D-449D58B89452}"/>
              </a:ext>
            </a:extLst>
          </p:cNvPr>
          <p:cNvSpPr>
            <a:spLocks noGrp="1"/>
          </p:cNvSpPr>
          <p:nvPr>
            <p:ph type="title"/>
          </p:nvPr>
        </p:nvSpPr>
        <p:spPr>
          <a:xfrm>
            <a:off x="838200" y="365125"/>
            <a:ext cx="10515600" cy="922997"/>
          </a:xfrm>
        </p:spPr>
        <p:txBody>
          <a:bodyPr/>
          <a:lstStyle/>
          <a:p>
            <a:r>
              <a:rPr lang="en-US" dirty="0">
                <a:cs typeface="Calibri Light"/>
              </a:rPr>
              <a:t>Important Terminology</a:t>
            </a:r>
            <a:endParaRPr lang="en-US" dirty="0"/>
          </a:p>
        </p:txBody>
      </p:sp>
      <p:sp>
        <p:nvSpPr>
          <p:cNvPr id="3" name="Content Placeholder 2">
            <a:extLst>
              <a:ext uri="{FF2B5EF4-FFF2-40B4-BE49-F238E27FC236}">
                <a16:creationId xmlns:a16="http://schemas.microsoft.com/office/drawing/2014/main" id="{A417B7DC-3B86-46D7-853F-2B5FF0D4EB78}"/>
              </a:ext>
            </a:extLst>
          </p:cNvPr>
          <p:cNvSpPr>
            <a:spLocks noGrp="1"/>
          </p:cNvSpPr>
          <p:nvPr>
            <p:ph idx="1"/>
          </p:nvPr>
        </p:nvSpPr>
        <p:spPr>
          <a:xfrm>
            <a:off x="838200" y="1451814"/>
            <a:ext cx="10515600" cy="4351338"/>
          </a:xfrm>
        </p:spPr>
        <p:txBody>
          <a:bodyPr vert="horz" lIns="91440" tIns="45720" rIns="91440" bIns="45720" rtlCol="0" anchor="t">
            <a:normAutofit fontScale="92500" lnSpcReduction="20000"/>
          </a:bodyPr>
          <a:lstStyle/>
          <a:p>
            <a:r>
              <a:rPr lang="en-US" dirty="0">
                <a:cs typeface="Calibri"/>
              </a:rPr>
              <a:t>Before diving into the concepts of Grid it's important to understand the terminology. Since the terms involved here are all conceptually similar, it's easy to confuse them with one another if you don't first memorize their meanings defined by the Grid specification. But don't worry, there aren't many of them.</a:t>
            </a:r>
          </a:p>
          <a:p>
            <a:r>
              <a:rPr lang="en-US" dirty="0">
                <a:effectLst/>
              </a:rPr>
              <a:t>The two core ingredients of a CSS Grid are the </a:t>
            </a:r>
            <a:r>
              <a:rPr lang="en-US" b="1" dirty="0">
                <a:effectLst/>
              </a:rPr>
              <a:t>wrapper </a:t>
            </a:r>
            <a:r>
              <a:rPr lang="en-US" dirty="0">
                <a:effectLst/>
              </a:rPr>
              <a:t>(parent)</a:t>
            </a:r>
            <a:r>
              <a:rPr lang="en-US" b="1" dirty="0">
                <a:effectLst/>
              </a:rPr>
              <a:t> </a:t>
            </a:r>
            <a:r>
              <a:rPr lang="en-US" dirty="0">
                <a:effectLst/>
              </a:rPr>
              <a:t>and the </a:t>
            </a:r>
            <a:r>
              <a:rPr lang="en-US" b="1" dirty="0">
                <a:effectLst/>
              </a:rPr>
              <a:t>items </a:t>
            </a:r>
            <a:r>
              <a:rPr lang="en-US" dirty="0">
                <a:effectLst/>
              </a:rPr>
              <a:t>(children). The wrapper is the actual grid and the items are the content inside the grid.</a:t>
            </a:r>
            <a:endParaRPr lang="en-US" dirty="0"/>
          </a:p>
          <a:p>
            <a:pPr marL="36900" indent="0">
              <a:buNone/>
            </a:pPr>
            <a:endParaRPr lang="en-US" dirty="0">
              <a:cs typeface="Calibri"/>
            </a:endParaRPr>
          </a:p>
          <a:p>
            <a:r>
              <a:rPr lang="en-US" dirty="0"/>
              <a:t>Grid Container</a:t>
            </a:r>
            <a:r>
              <a:rPr lang="en-US" dirty="0">
                <a:cs typeface="Calibri"/>
              </a:rPr>
              <a:t>         </a:t>
            </a:r>
          </a:p>
          <a:p>
            <a:r>
              <a:rPr lang="en-US" dirty="0"/>
              <a:t>Grid Item</a:t>
            </a:r>
            <a:endParaRPr lang="en-US" dirty="0">
              <a:cs typeface="Calibri"/>
            </a:endParaRPr>
          </a:p>
          <a:p>
            <a:r>
              <a:rPr lang="en-US" dirty="0">
                <a:cs typeface="Calibri"/>
              </a:rPr>
              <a:t>Grid Line</a:t>
            </a:r>
          </a:p>
          <a:p>
            <a:r>
              <a:rPr lang="en-US" dirty="0">
                <a:cs typeface="Calibri"/>
              </a:rPr>
              <a:t>Grid Track</a:t>
            </a:r>
          </a:p>
          <a:p>
            <a:r>
              <a:rPr lang="en-US" dirty="0">
                <a:cs typeface="Calibri"/>
              </a:rPr>
              <a:t>Grid Cell</a:t>
            </a:r>
          </a:p>
          <a:p>
            <a:r>
              <a:rPr lang="en-US" dirty="0">
                <a:cs typeface="Calibri"/>
              </a:rPr>
              <a:t>Grid Area</a:t>
            </a:r>
          </a:p>
          <a:p>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1678378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DEFC-95E9-477F-91B0-57B8762AD101}"/>
              </a:ext>
            </a:extLst>
          </p:cNvPr>
          <p:cNvSpPr>
            <a:spLocks noGrp="1"/>
          </p:cNvSpPr>
          <p:nvPr>
            <p:ph type="title"/>
          </p:nvPr>
        </p:nvSpPr>
        <p:spPr>
          <a:xfrm>
            <a:off x="838200" y="365125"/>
            <a:ext cx="10515600" cy="1009262"/>
          </a:xfrm>
        </p:spPr>
        <p:txBody>
          <a:bodyPr/>
          <a:lstStyle/>
          <a:p>
            <a:r>
              <a:rPr lang="en-US" dirty="0"/>
              <a:t>Grid Container</a:t>
            </a:r>
          </a:p>
          <a:p>
            <a:endParaRPr lang="en-US" dirty="0">
              <a:cs typeface="Calibri Light"/>
            </a:endParaRPr>
          </a:p>
        </p:txBody>
      </p:sp>
      <p:sp>
        <p:nvSpPr>
          <p:cNvPr id="3" name="Content Placeholder 2">
            <a:extLst>
              <a:ext uri="{FF2B5EF4-FFF2-40B4-BE49-F238E27FC236}">
                <a16:creationId xmlns:a16="http://schemas.microsoft.com/office/drawing/2014/main" id="{02857864-71A3-4577-9E74-4A621A1EF0B0}"/>
              </a:ext>
            </a:extLst>
          </p:cNvPr>
          <p:cNvSpPr>
            <a:spLocks noGrp="1"/>
          </p:cNvSpPr>
          <p:nvPr>
            <p:ph idx="1"/>
          </p:nvPr>
        </p:nvSpPr>
        <p:spPr>
          <a:xfrm>
            <a:off x="838200" y="1595587"/>
            <a:ext cx="10515600" cy="4351338"/>
          </a:xfrm>
        </p:spPr>
        <p:txBody>
          <a:bodyPr vert="horz" lIns="91440" tIns="45720" rIns="91440" bIns="45720" rtlCol="0" anchor="t">
            <a:normAutofit/>
          </a:bodyPr>
          <a:lstStyle/>
          <a:p>
            <a:r>
              <a:rPr lang="en-US" dirty="0">
                <a:cs typeface="Calibri"/>
              </a:rPr>
              <a:t>The element on which </a:t>
            </a:r>
            <a:r>
              <a:rPr lang="en-US" dirty="0">
                <a:latin typeface="Consolas"/>
              </a:rPr>
              <a:t>display: grid</a:t>
            </a:r>
            <a:r>
              <a:rPr lang="en-US" dirty="0">
                <a:cs typeface="Calibri"/>
              </a:rPr>
              <a:t> is applied. It's the direct parent of all the grid items. In this example </a:t>
            </a:r>
            <a:r>
              <a:rPr lang="en-US" dirty="0">
                <a:latin typeface="Consolas"/>
              </a:rPr>
              <a:t>container</a:t>
            </a:r>
            <a:r>
              <a:rPr lang="en-US" dirty="0">
                <a:cs typeface="Calibri"/>
              </a:rPr>
              <a:t> is the grid container.</a:t>
            </a:r>
          </a:p>
          <a:p>
            <a:endParaRPr lang="en-US" dirty="0">
              <a:cs typeface="Calibri"/>
            </a:endParaRPr>
          </a:p>
          <a:p>
            <a:endParaRPr lang="en-US" dirty="0">
              <a:cs typeface="Calibri"/>
            </a:endParaRPr>
          </a:p>
        </p:txBody>
      </p:sp>
      <p:pic>
        <p:nvPicPr>
          <p:cNvPr id="6" name="Picture 6">
            <a:extLst>
              <a:ext uri="{FF2B5EF4-FFF2-40B4-BE49-F238E27FC236}">
                <a16:creationId xmlns:a16="http://schemas.microsoft.com/office/drawing/2014/main" id="{6B5BEF76-FC2F-47A6-B99F-DF534C5B0DFF}"/>
              </a:ext>
            </a:extLst>
          </p:cNvPr>
          <p:cNvPicPr>
            <a:picLocks noChangeAspect="1"/>
          </p:cNvPicPr>
          <p:nvPr/>
        </p:nvPicPr>
        <p:blipFill>
          <a:blip r:embed="rId2"/>
          <a:stretch>
            <a:fillRect/>
          </a:stretch>
        </p:blipFill>
        <p:spPr>
          <a:xfrm>
            <a:off x="842512" y="3079689"/>
            <a:ext cx="10104407" cy="2524545"/>
          </a:xfrm>
          <a:prstGeom prst="rect">
            <a:avLst/>
          </a:prstGeom>
        </p:spPr>
      </p:pic>
    </p:spTree>
    <p:extLst>
      <p:ext uri="{BB962C8B-B14F-4D97-AF65-F5344CB8AC3E}">
        <p14:creationId xmlns:p14="http://schemas.microsoft.com/office/powerpoint/2010/main" val="1992627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5062-41BB-41ED-8EB3-60D6C8DE2722}"/>
              </a:ext>
            </a:extLst>
          </p:cNvPr>
          <p:cNvSpPr>
            <a:spLocks noGrp="1"/>
          </p:cNvSpPr>
          <p:nvPr>
            <p:ph type="title"/>
          </p:nvPr>
        </p:nvSpPr>
        <p:spPr>
          <a:xfrm>
            <a:off x="838200" y="365125"/>
            <a:ext cx="10515600" cy="980507"/>
          </a:xfrm>
        </p:spPr>
        <p:txBody>
          <a:bodyPr/>
          <a:lstStyle/>
          <a:p>
            <a:r>
              <a:rPr lang="en-US" dirty="0"/>
              <a:t>Grid Item</a:t>
            </a:r>
          </a:p>
          <a:p>
            <a:endParaRPr lang="en-US" dirty="0">
              <a:cs typeface="Calibri Light"/>
            </a:endParaRPr>
          </a:p>
        </p:txBody>
      </p:sp>
      <p:sp>
        <p:nvSpPr>
          <p:cNvPr id="3" name="Content Placeholder 2">
            <a:extLst>
              <a:ext uri="{FF2B5EF4-FFF2-40B4-BE49-F238E27FC236}">
                <a16:creationId xmlns:a16="http://schemas.microsoft.com/office/drawing/2014/main" id="{477CDB33-3248-4868-9477-D985819F735E}"/>
              </a:ext>
            </a:extLst>
          </p:cNvPr>
          <p:cNvSpPr>
            <a:spLocks noGrp="1"/>
          </p:cNvSpPr>
          <p:nvPr>
            <p:ph idx="1"/>
          </p:nvPr>
        </p:nvSpPr>
        <p:spPr/>
        <p:txBody>
          <a:bodyPr vert="horz" lIns="91440" tIns="45720" rIns="91440" bIns="45720" rtlCol="0" anchor="t">
            <a:normAutofit/>
          </a:bodyPr>
          <a:lstStyle/>
          <a:p>
            <a:r>
              <a:rPr lang="en-US" dirty="0">
                <a:cs typeface="Calibri"/>
              </a:rPr>
              <a:t>The children (e.g. </a:t>
            </a:r>
            <a:r>
              <a:rPr lang="en-US" i="1" dirty="0">
                <a:cs typeface="Calibri"/>
              </a:rPr>
              <a:t>direct</a:t>
            </a:r>
            <a:r>
              <a:rPr lang="en-US" dirty="0">
                <a:cs typeface="Calibri"/>
              </a:rPr>
              <a:t> descendants) of the grid container. Here the </a:t>
            </a:r>
            <a:r>
              <a:rPr lang="en-US" dirty="0">
                <a:latin typeface="Consolas"/>
              </a:rPr>
              <a:t>item</a:t>
            </a:r>
            <a:r>
              <a:rPr lang="en-US" dirty="0">
                <a:cs typeface="Calibri"/>
              </a:rPr>
              <a:t> elements are grid items, but </a:t>
            </a:r>
            <a:r>
              <a:rPr lang="en-US" dirty="0">
                <a:latin typeface="Consolas"/>
              </a:rPr>
              <a:t>sub-item</a:t>
            </a:r>
            <a:r>
              <a:rPr lang="en-US" dirty="0">
                <a:cs typeface="Calibri"/>
              </a:rPr>
              <a:t> isn't.</a:t>
            </a:r>
          </a:p>
          <a:p>
            <a:endParaRPr lang="en-US" dirty="0">
              <a:cs typeface="Calibri"/>
            </a:endParaRPr>
          </a:p>
        </p:txBody>
      </p:sp>
      <p:pic>
        <p:nvPicPr>
          <p:cNvPr id="5" name="Picture 5" descr="A close up of a logo&#10;&#10;Description generated with very high confidence">
            <a:extLst>
              <a:ext uri="{FF2B5EF4-FFF2-40B4-BE49-F238E27FC236}">
                <a16:creationId xmlns:a16="http://schemas.microsoft.com/office/drawing/2014/main" id="{2708B93A-8CC9-4DDC-A01D-539E26856E30}"/>
              </a:ext>
            </a:extLst>
          </p:cNvPr>
          <p:cNvPicPr>
            <a:picLocks noChangeAspect="1"/>
          </p:cNvPicPr>
          <p:nvPr/>
        </p:nvPicPr>
        <p:blipFill>
          <a:blip r:embed="rId2"/>
          <a:stretch>
            <a:fillRect/>
          </a:stretch>
        </p:blipFill>
        <p:spPr>
          <a:xfrm>
            <a:off x="943153" y="2801657"/>
            <a:ext cx="10765765" cy="3109365"/>
          </a:xfrm>
          <a:prstGeom prst="rect">
            <a:avLst/>
          </a:prstGeom>
        </p:spPr>
      </p:pic>
    </p:spTree>
    <p:extLst>
      <p:ext uri="{BB962C8B-B14F-4D97-AF65-F5344CB8AC3E}">
        <p14:creationId xmlns:p14="http://schemas.microsoft.com/office/powerpoint/2010/main" val="2440541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1663A-D687-40A7-9145-A1BEA13FC546}"/>
              </a:ext>
            </a:extLst>
          </p:cNvPr>
          <p:cNvSpPr>
            <a:spLocks noGrp="1"/>
          </p:cNvSpPr>
          <p:nvPr>
            <p:ph type="title"/>
          </p:nvPr>
        </p:nvSpPr>
        <p:spPr>
          <a:xfrm>
            <a:off x="838200" y="365125"/>
            <a:ext cx="10515600" cy="807979"/>
          </a:xfrm>
        </p:spPr>
        <p:txBody>
          <a:bodyPr/>
          <a:lstStyle/>
          <a:p>
            <a:r>
              <a:rPr lang="en-US" dirty="0"/>
              <a:t>Grid Line</a:t>
            </a:r>
          </a:p>
          <a:p>
            <a:endParaRPr lang="en-US" dirty="0">
              <a:cs typeface="Calibri Light"/>
            </a:endParaRPr>
          </a:p>
        </p:txBody>
      </p:sp>
      <p:sp>
        <p:nvSpPr>
          <p:cNvPr id="3" name="Content Placeholder 2">
            <a:extLst>
              <a:ext uri="{FF2B5EF4-FFF2-40B4-BE49-F238E27FC236}">
                <a16:creationId xmlns:a16="http://schemas.microsoft.com/office/drawing/2014/main" id="{9720E738-E5DD-4487-AD28-39054E42CF65}"/>
              </a:ext>
            </a:extLst>
          </p:cNvPr>
          <p:cNvSpPr>
            <a:spLocks noGrp="1"/>
          </p:cNvSpPr>
          <p:nvPr>
            <p:ph idx="1"/>
          </p:nvPr>
        </p:nvSpPr>
        <p:spPr>
          <a:xfrm>
            <a:off x="838200" y="1293663"/>
            <a:ext cx="10515600" cy="4351338"/>
          </a:xfrm>
        </p:spPr>
        <p:txBody>
          <a:bodyPr vert="horz" lIns="91440" tIns="45720" rIns="91440" bIns="45720" rtlCol="0" anchor="t">
            <a:normAutofit/>
          </a:bodyPr>
          <a:lstStyle/>
          <a:p>
            <a:r>
              <a:rPr lang="en-US" dirty="0">
                <a:cs typeface="Calibri"/>
              </a:rPr>
              <a:t>The dividing lines that make up the structure of the grid. They can be either vertical ("column grid lines") or horizontal ("row grid lines") and reside on either side of a row or column. Here the yellow line is an example of a column grid line</a:t>
            </a:r>
          </a:p>
          <a:p>
            <a:endParaRPr lang="en-US" dirty="0">
              <a:cs typeface="Calibri"/>
            </a:endParaRPr>
          </a:p>
          <a:p>
            <a:endParaRPr lang="en-US" dirty="0">
              <a:cs typeface="Calibri"/>
            </a:endParaRPr>
          </a:p>
        </p:txBody>
      </p:sp>
      <p:pic>
        <p:nvPicPr>
          <p:cNvPr id="4" name="Picture 4" descr="A screen shot of a building&#10;&#10;Description generated with high confidence">
            <a:extLst>
              <a:ext uri="{FF2B5EF4-FFF2-40B4-BE49-F238E27FC236}">
                <a16:creationId xmlns:a16="http://schemas.microsoft.com/office/drawing/2014/main" id="{06F6280B-0758-4C72-9F0E-DC87359F9A2E}"/>
              </a:ext>
            </a:extLst>
          </p:cNvPr>
          <p:cNvPicPr>
            <a:picLocks noChangeAspect="1"/>
          </p:cNvPicPr>
          <p:nvPr/>
        </p:nvPicPr>
        <p:blipFill>
          <a:blip r:embed="rId2"/>
          <a:stretch>
            <a:fillRect/>
          </a:stretch>
        </p:blipFill>
        <p:spPr>
          <a:xfrm>
            <a:off x="4019909" y="3338046"/>
            <a:ext cx="4295954" cy="2482285"/>
          </a:xfrm>
          <a:prstGeom prst="rect">
            <a:avLst/>
          </a:prstGeom>
        </p:spPr>
      </p:pic>
    </p:spTree>
    <p:extLst>
      <p:ext uri="{BB962C8B-B14F-4D97-AF65-F5344CB8AC3E}">
        <p14:creationId xmlns:p14="http://schemas.microsoft.com/office/powerpoint/2010/main" val="5023109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514</TotalTime>
  <Words>482</Words>
  <Application>Microsoft Office PowerPoint</Application>
  <PresentationFormat>Widescreen</PresentationFormat>
  <Paragraphs>53</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Calisto MT</vt:lpstr>
      <vt:lpstr>Consolas</vt:lpstr>
      <vt:lpstr>Trebuchet MS</vt:lpstr>
      <vt:lpstr>Wingdings 2</vt:lpstr>
      <vt:lpstr>Slate</vt:lpstr>
      <vt:lpstr>CSS Grids</vt:lpstr>
      <vt:lpstr>Agenda</vt:lpstr>
      <vt:lpstr>What is CSS Grid</vt:lpstr>
      <vt:lpstr>Why learn CSS Grids layout?</vt:lpstr>
      <vt:lpstr>Browser support</vt:lpstr>
      <vt:lpstr>Important Terminology</vt:lpstr>
      <vt:lpstr>Grid Container </vt:lpstr>
      <vt:lpstr>Grid Item </vt:lpstr>
      <vt:lpstr>Grid Line </vt:lpstr>
      <vt:lpstr>Grid Track </vt:lpstr>
      <vt:lpstr>Grid Cell </vt:lpstr>
      <vt:lpstr>Grid Area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Grid lines can be explicit or implicit</vt:lpstr>
      <vt:lpstr>Thank You ! Switch to Demos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Harish Babu</cp:lastModifiedBy>
  <cp:revision>20</cp:revision>
  <dcterms:created xsi:type="dcterms:W3CDTF">2013-07-15T20:26:40Z</dcterms:created>
  <dcterms:modified xsi:type="dcterms:W3CDTF">2018-05-29T06:28:23Z</dcterms:modified>
</cp:coreProperties>
</file>