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0"/>
  </p:notesMasterIdLst>
  <p:sldIdLst>
    <p:sldId id="256" r:id="rId2"/>
    <p:sldId id="258" r:id="rId3"/>
    <p:sldId id="267" r:id="rId4"/>
    <p:sldId id="263" r:id="rId5"/>
    <p:sldId id="262" r:id="rId6"/>
    <p:sldId id="292" r:id="rId7"/>
    <p:sldId id="269" r:id="rId8"/>
    <p:sldId id="289" r:id="rId9"/>
    <p:sldId id="270" r:id="rId10"/>
    <p:sldId id="290" r:id="rId11"/>
    <p:sldId id="288" r:id="rId12"/>
    <p:sldId id="291" r:id="rId13"/>
    <p:sldId id="271" r:id="rId14"/>
    <p:sldId id="272" r:id="rId15"/>
    <p:sldId id="274" r:id="rId16"/>
    <p:sldId id="275" r:id="rId17"/>
    <p:sldId id="278" r:id="rId18"/>
    <p:sldId id="276" r:id="rId19"/>
    <p:sldId id="277" r:id="rId20"/>
    <p:sldId id="279" r:id="rId21"/>
    <p:sldId id="280" r:id="rId22"/>
    <p:sldId id="281" r:id="rId23"/>
    <p:sldId id="282" r:id="rId24"/>
    <p:sldId id="284" r:id="rId25"/>
    <p:sldId id="259" r:id="rId26"/>
    <p:sldId id="287" r:id="rId27"/>
    <p:sldId id="257"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88632" autoAdjust="0"/>
  </p:normalViewPr>
  <p:slideViewPr>
    <p:cSldViewPr>
      <p:cViewPr>
        <p:scale>
          <a:sx n="80" d="100"/>
          <a:sy n="80" d="100"/>
        </p:scale>
        <p:origin x="-1032" y="1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D301E-B9E7-49AE-9888-9904AC737297}" type="datetimeFigureOut">
              <a:rPr lang="en-IN" smtClean="0"/>
              <a:t>23-04-2019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4F4341-607D-4767-85E8-65693054AFBB}" type="slidenum">
              <a:rPr lang="en-IN" smtClean="0"/>
              <a:t>‹#›</a:t>
            </a:fld>
            <a:endParaRPr lang="en-IN"/>
          </a:p>
        </p:txBody>
      </p:sp>
    </p:spTree>
    <p:extLst>
      <p:ext uri="{BB962C8B-B14F-4D97-AF65-F5344CB8AC3E}">
        <p14:creationId xmlns:p14="http://schemas.microsoft.com/office/powerpoint/2010/main" val="427470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Tool offered by TRAI : https://channel.trai.gov.in/channelbouquet.php</a:t>
            </a:r>
          </a:p>
          <a:p>
            <a:endParaRPr lang="en-IN" dirty="0"/>
          </a:p>
        </p:txBody>
      </p:sp>
      <p:sp>
        <p:nvSpPr>
          <p:cNvPr id="4" name="Slide Number Placeholder 3"/>
          <p:cNvSpPr>
            <a:spLocks noGrp="1"/>
          </p:cNvSpPr>
          <p:nvPr>
            <p:ph type="sldNum" sz="quarter" idx="10"/>
          </p:nvPr>
        </p:nvSpPr>
        <p:spPr/>
        <p:txBody>
          <a:bodyPr/>
          <a:lstStyle/>
          <a:p>
            <a:fld id="{D24F4341-607D-4767-85E8-65693054AFBB}" type="slidenum">
              <a:rPr lang="en-IN" smtClean="0"/>
              <a:t>25</a:t>
            </a:fld>
            <a:endParaRPr lang="en-IN"/>
          </a:p>
        </p:txBody>
      </p:sp>
    </p:spTree>
    <p:extLst>
      <p:ext uri="{BB962C8B-B14F-4D97-AF65-F5344CB8AC3E}">
        <p14:creationId xmlns:p14="http://schemas.microsoft.com/office/powerpoint/2010/main" val="352943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Tool offered by TRAI : https://channel.trai.gov.in/channelbouquet.php</a:t>
            </a:r>
          </a:p>
          <a:p>
            <a:endParaRPr lang="en-IN" dirty="0"/>
          </a:p>
        </p:txBody>
      </p:sp>
      <p:sp>
        <p:nvSpPr>
          <p:cNvPr id="4" name="Slide Number Placeholder 3"/>
          <p:cNvSpPr>
            <a:spLocks noGrp="1"/>
          </p:cNvSpPr>
          <p:nvPr>
            <p:ph type="sldNum" sz="quarter" idx="10"/>
          </p:nvPr>
        </p:nvSpPr>
        <p:spPr/>
        <p:txBody>
          <a:bodyPr/>
          <a:lstStyle/>
          <a:p>
            <a:fld id="{D24F4341-607D-4767-85E8-65693054AFBB}" type="slidenum">
              <a:rPr lang="en-IN" smtClean="0"/>
              <a:t>26</a:t>
            </a:fld>
            <a:endParaRPr lang="en-IN"/>
          </a:p>
        </p:txBody>
      </p:sp>
    </p:spTree>
    <p:extLst>
      <p:ext uri="{BB962C8B-B14F-4D97-AF65-F5344CB8AC3E}">
        <p14:creationId xmlns:p14="http://schemas.microsoft.com/office/powerpoint/2010/main" val="352943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B7122C-31DB-4C20-903A-8E43D3171739}" type="datetimeFigureOut">
              <a:rPr lang="en-IN" smtClean="0"/>
              <a:t>23-04-2019</a:t>
            </a:fld>
            <a:endParaRPr lang="en-IN"/>
          </a:p>
        </p:txBody>
      </p:sp>
      <p:sp>
        <p:nvSpPr>
          <p:cNvPr id="8" name="Slide Number Placeholder 7"/>
          <p:cNvSpPr>
            <a:spLocks noGrp="1"/>
          </p:cNvSpPr>
          <p:nvPr>
            <p:ph type="sldNum" sz="quarter" idx="11"/>
          </p:nvPr>
        </p:nvSpPr>
        <p:spPr/>
        <p:txBody>
          <a:bodyPr/>
          <a:lstStyle/>
          <a:p>
            <a:fld id="{21F32DF3-9DD4-466D-84B5-EE3A57BEBCC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7122C-31DB-4C20-903A-8E43D3171739}"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7122C-31DB-4C20-903A-8E43D3171739}"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2B7122C-31DB-4C20-903A-8E43D3171739}"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7122C-31DB-4C20-903A-8E43D3171739}"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2B7122C-31DB-4C20-903A-8E43D3171739}" type="datetimeFigureOut">
              <a:rPr lang="en-IN" smtClean="0"/>
              <a:t>23-04-2019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32DF3-9DD4-466D-84B5-EE3A57BEBCC2}"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B7122C-31DB-4C20-903A-8E43D3171739}" type="datetimeFigureOut">
              <a:rPr lang="en-IN" smtClean="0"/>
              <a:t>23-04-2019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F32DF3-9DD4-466D-84B5-EE3A57BEBCC2}"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B7122C-31DB-4C20-903A-8E43D3171739}" type="datetimeFigureOut">
              <a:rPr lang="en-IN" smtClean="0"/>
              <a:t>23-04-2019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7122C-31DB-4C20-903A-8E43D3171739}" type="datetimeFigureOut">
              <a:rPr lang="en-IN" smtClean="0"/>
              <a:t>23-04-2019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7122C-31DB-4C20-903A-8E43D3171739}" type="datetimeFigureOut">
              <a:rPr lang="en-IN" smtClean="0"/>
              <a:t>23-04-2019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7122C-31DB-4C20-903A-8E43D3171739}" type="datetimeFigureOut">
              <a:rPr lang="en-IN" smtClean="0"/>
              <a:t>23-04-2019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2B7122C-31DB-4C20-903A-8E43D3171739}" type="datetimeFigureOut">
              <a:rPr lang="en-IN" smtClean="0"/>
              <a:t>23-04-2019</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1F32DF3-9DD4-466D-84B5-EE3A57BEBCC2}"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oleObject" Target="../embeddings/oleObject1.bin"/><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40768"/>
            <a:ext cx="8424936" cy="2376264"/>
          </a:xfrm>
        </p:spPr>
        <p:txBody>
          <a:bodyPr/>
          <a:lstStyle/>
          <a:p>
            <a:pPr algn="ctr"/>
            <a:r>
              <a:rPr lang="en-US" sz="4400" dirty="0" smtClean="0"/>
              <a:t>Impact Analysis(Cost) on TRAIs New Regulation</a:t>
            </a:r>
            <a:endParaRPr lang="en-IN" sz="4400" dirty="0"/>
          </a:p>
        </p:txBody>
      </p:sp>
      <p:sp>
        <p:nvSpPr>
          <p:cNvPr id="4" name="Subtitle 3"/>
          <p:cNvSpPr>
            <a:spLocks noGrp="1"/>
          </p:cNvSpPr>
          <p:nvPr>
            <p:ph type="subTitle" idx="1"/>
          </p:nvPr>
        </p:nvSpPr>
        <p:spPr>
          <a:xfrm>
            <a:off x="251520" y="4149081"/>
            <a:ext cx="8496944" cy="504055"/>
          </a:xfrm>
        </p:spPr>
        <p:txBody>
          <a:bodyPr/>
          <a:lstStyle/>
          <a:p>
            <a:r>
              <a:rPr lang="en-US" dirty="0" smtClean="0"/>
              <a:t>Using Python Jupiter Notebook to perform EDA </a:t>
            </a:r>
            <a:endParaRPr lang="en-IN" dirty="0"/>
          </a:p>
        </p:txBody>
      </p:sp>
    </p:spTree>
    <p:extLst>
      <p:ext uri="{BB962C8B-B14F-4D97-AF65-F5344CB8AC3E}">
        <p14:creationId xmlns:p14="http://schemas.microsoft.com/office/powerpoint/2010/main" val="2646206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152128"/>
          </a:xfrm>
        </p:spPr>
        <p:txBody>
          <a:bodyPr>
            <a:normAutofit fontScale="92500"/>
          </a:bodyPr>
          <a:lstStyle/>
          <a:p>
            <a:r>
              <a:rPr lang="en-US" sz="1600" dirty="0"/>
              <a:t>Drill down on the Cost distribution under Genre for </a:t>
            </a:r>
            <a:r>
              <a:rPr lang="en-US" sz="1600" dirty="0" smtClean="0"/>
              <a:t>Hindi and English (Pay Channel)</a:t>
            </a:r>
            <a:endParaRPr lang="en-US" sz="1400" dirty="0"/>
          </a:p>
          <a:p>
            <a:r>
              <a:rPr lang="en-US" sz="1650" dirty="0" smtClean="0"/>
              <a:t>Key observations </a:t>
            </a:r>
          </a:p>
          <a:p>
            <a:pPr lvl="1"/>
            <a:r>
              <a:rPr lang="en-IN" sz="1250" dirty="0" smtClean="0"/>
              <a:t>GEC, Sports and Movies will be adding the burden as .</a:t>
            </a:r>
            <a:endParaRPr lang="en-US" sz="1000" dirty="0" smtClean="0"/>
          </a:p>
          <a:p>
            <a:pPr lvl="1"/>
            <a:r>
              <a:rPr lang="en-US" sz="1200" dirty="0"/>
              <a:t>News, Infotainment, Lifestyle, Devotional, Kids and Music all offer under low(0-3) and moderate(3-8) cost </a:t>
            </a:r>
            <a:r>
              <a:rPr lang="en-US" sz="1200" dirty="0" smtClean="0"/>
              <a:t>buckets</a:t>
            </a:r>
            <a:endParaRPr lang="en-US" sz="9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49249"/>
            <a:ext cx="6768752" cy="31449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19672" y="2735815"/>
            <a:ext cx="259228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283968" y="4247982"/>
            <a:ext cx="3528392" cy="112523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738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84176"/>
          </a:xfrm>
        </p:spPr>
        <p:txBody>
          <a:bodyPr>
            <a:normAutofit/>
          </a:bodyPr>
          <a:lstStyle/>
          <a:p>
            <a:r>
              <a:rPr lang="en-US" sz="1600" dirty="0" smtClean="0"/>
              <a:t>Distribution of languages under north and south region.</a:t>
            </a:r>
            <a:endParaRPr lang="en-US" sz="1400" dirty="0" smtClean="0"/>
          </a:p>
          <a:p>
            <a:r>
              <a:rPr lang="en-US" sz="1650" dirty="0" smtClean="0"/>
              <a:t>Key observations </a:t>
            </a:r>
          </a:p>
          <a:p>
            <a:pPr lvl="1"/>
            <a:r>
              <a:rPr lang="en-IN" sz="1250" dirty="0" smtClean="0"/>
              <a:t>South </a:t>
            </a:r>
            <a:r>
              <a:rPr lang="en-IN" sz="1250" dirty="0"/>
              <a:t>region </a:t>
            </a:r>
            <a:r>
              <a:rPr lang="en-IN" sz="1250" dirty="0" smtClean="0"/>
              <a:t>- Malayalam </a:t>
            </a:r>
            <a:r>
              <a:rPr lang="en-IN" sz="1250" dirty="0"/>
              <a:t>offers more free over paid. And in North it is </a:t>
            </a:r>
            <a:r>
              <a:rPr lang="en-IN" sz="1250" dirty="0" smtClean="0"/>
              <a:t>Punjabi</a:t>
            </a:r>
            <a:r>
              <a:rPr lang="en-IN" sz="1250" dirty="0"/>
              <a:t>, </a:t>
            </a:r>
            <a:r>
              <a:rPr lang="en-IN" sz="1250" dirty="0" smtClean="0"/>
              <a:t>Bhojpuri</a:t>
            </a:r>
            <a:r>
              <a:rPr lang="en-IN" sz="1250" dirty="0"/>
              <a:t>, </a:t>
            </a:r>
            <a:r>
              <a:rPr lang="en-IN" sz="1250" dirty="0" smtClean="0"/>
              <a:t>Rajasthani </a:t>
            </a:r>
            <a:r>
              <a:rPr lang="en-IN" sz="1250" dirty="0"/>
              <a:t>and </a:t>
            </a:r>
            <a:r>
              <a:rPr lang="en-IN" sz="1250" dirty="0" smtClean="0"/>
              <a:t>Gujrati</a:t>
            </a:r>
            <a:r>
              <a:rPr lang="en-IN" sz="1250" dirty="0"/>
              <a:t>.</a:t>
            </a:r>
          </a:p>
          <a:p>
            <a:pPr lvl="1"/>
            <a:r>
              <a:rPr lang="en-IN" sz="1250" dirty="0"/>
              <a:t>It is worth noting to see no paid channels under </a:t>
            </a:r>
            <a:r>
              <a:rPr lang="en-IN" sz="1250" dirty="0" smtClean="0"/>
              <a:t>Nepali</a:t>
            </a:r>
            <a:r>
              <a:rPr lang="en-IN" sz="1250" dirty="0"/>
              <a:t>, </a:t>
            </a:r>
            <a:r>
              <a:rPr lang="en-IN" sz="1250" dirty="0" smtClean="0"/>
              <a:t>Parasi</a:t>
            </a:r>
            <a:r>
              <a:rPr lang="en-IN" sz="1250" dirty="0"/>
              <a:t>, </a:t>
            </a:r>
            <a:r>
              <a:rPr lang="en-IN" sz="1250" dirty="0" smtClean="0"/>
              <a:t>Manipuri </a:t>
            </a:r>
            <a:r>
              <a:rPr lang="en-IN" sz="1250" dirty="0"/>
              <a:t>and </a:t>
            </a:r>
            <a:r>
              <a:rPr lang="en-IN" sz="1250" dirty="0" smtClean="0"/>
              <a:t>Harayanvi(and </a:t>
            </a:r>
            <a:r>
              <a:rPr lang="en-IN" sz="1250" dirty="0"/>
              <a:t>this is due to the fact that all except Nepal 1 are </a:t>
            </a:r>
            <a:r>
              <a:rPr lang="en-IN" sz="1250" dirty="0" smtClean="0"/>
              <a:t>doordarshan </a:t>
            </a:r>
            <a:r>
              <a:rPr lang="en-IN" sz="1250" dirty="0"/>
              <a:t>channels which are mandatory to air)</a:t>
            </a:r>
          </a:p>
          <a:p>
            <a:pPr marL="393192" lvl="1" indent="0">
              <a:buNone/>
            </a:pPr>
            <a:endParaRPr lang="en-US" sz="1250" dirty="0" smtClean="0"/>
          </a:p>
          <a:p>
            <a:pPr lvl="2"/>
            <a:endParaRPr lang="en-US" sz="1000" dirty="0" smtClean="0"/>
          </a:p>
          <a:p>
            <a:pPr lvl="1"/>
            <a:endParaRPr lang="en-US" sz="12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7729538" cy="3295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146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84176"/>
          </a:xfrm>
        </p:spPr>
        <p:txBody>
          <a:bodyPr>
            <a:normAutofit lnSpcReduction="10000"/>
          </a:bodyPr>
          <a:lstStyle/>
          <a:p>
            <a:r>
              <a:rPr lang="en-US" sz="1600" dirty="0"/>
              <a:t>Drill down on the Cost distribution under Genre for </a:t>
            </a:r>
            <a:r>
              <a:rPr lang="en-US" sz="1600" dirty="0" smtClean="0"/>
              <a:t>South/North(Pay </a:t>
            </a:r>
            <a:r>
              <a:rPr lang="en-US" sz="1600" dirty="0"/>
              <a:t>Channel)</a:t>
            </a:r>
            <a:endParaRPr lang="en-US" sz="1400" dirty="0"/>
          </a:p>
          <a:p>
            <a:r>
              <a:rPr lang="en-US" sz="1650" dirty="0"/>
              <a:t>Key observations </a:t>
            </a:r>
          </a:p>
          <a:p>
            <a:pPr lvl="1"/>
            <a:r>
              <a:rPr lang="en-IN" sz="1250" dirty="0" smtClean="0"/>
              <a:t>Same trend seen for North and South languages for GEC and Sports. However there are fewer options in North</a:t>
            </a:r>
          </a:p>
          <a:p>
            <a:pPr lvl="1"/>
            <a:r>
              <a:rPr lang="en-US" sz="1250" dirty="0" smtClean="0"/>
              <a:t>Watching Sports and movies will be  costlier in south language as a majority are in High and Very High cost buckets.</a:t>
            </a:r>
          </a:p>
          <a:p>
            <a:pPr lvl="1"/>
            <a:r>
              <a:rPr lang="en-US" sz="1250" dirty="0" smtClean="0"/>
              <a:t>Kids, Music, Infotainment, Lifestyle and News will be a relief as they all fall under Low and Moderate.</a:t>
            </a:r>
            <a:endParaRPr lang="en-US" sz="1000" dirty="0"/>
          </a:p>
          <a:p>
            <a:pPr lvl="2"/>
            <a:endParaRPr lang="en-US" sz="1000" dirty="0" smtClean="0"/>
          </a:p>
          <a:p>
            <a:pPr lvl="1"/>
            <a:endParaRPr lang="en-US" sz="1200" dirty="0"/>
          </a:p>
        </p:txBody>
      </p:sp>
      <p:grpSp>
        <p:nvGrpSpPr>
          <p:cNvPr id="4" name="Group 3"/>
          <p:cNvGrpSpPr/>
          <p:nvPr/>
        </p:nvGrpSpPr>
        <p:grpSpPr>
          <a:xfrm>
            <a:off x="107504" y="2970484"/>
            <a:ext cx="4422343" cy="2546747"/>
            <a:chOff x="107504" y="2970484"/>
            <a:chExt cx="4422343" cy="2054721"/>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70484"/>
              <a:ext cx="4422343" cy="20547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17079" y="3158153"/>
              <a:ext cx="1590625" cy="990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907704" y="4148913"/>
              <a:ext cx="2448272" cy="7392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 name="Group 4"/>
          <p:cNvGrpSpPr/>
          <p:nvPr/>
        </p:nvGrpSpPr>
        <p:grpSpPr>
          <a:xfrm>
            <a:off x="4572000" y="2950552"/>
            <a:ext cx="4465241" cy="2566679"/>
            <a:chOff x="4572000" y="2950553"/>
            <a:chExt cx="4465241" cy="2074652"/>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50553"/>
              <a:ext cx="4465241" cy="20746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444208" y="4135401"/>
              <a:ext cx="2448272" cy="7392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853583" y="3121277"/>
              <a:ext cx="1158577" cy="990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31499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944216"/>
          </a:xfrm>
        </p:spPr>
        <p:txBody>
          <a:bodyPr>
            <a:normAutofit/>
          </a:bodyPr>
          <a:lstStyle/>
          <a:p>
            <a:r>
              <a:rPr lang="en-US" sz="1600" dirty="0" smtClean="0"/>
              <a:t>Distribution of Genre Under Pay type Free for different languages (South)</a:t>
            </a:r>
            <a:endParaRPr lang="en-US" sz="1400" dirty="0" smtClean="0"/>
          </a:p>
          <a:p>
            <a:r>
              <a:rPr lang="en-US" sz="1650" dirty="0" smtClean="0"/>
              <a:t>Key observations </a:t>
            </a:r>
          </a:p>
          <a:p>
            <a:pPr lvl="1"/>
            <a:r>
              <a:rPr lang="en-IN" sz="1250" dirty="0"/>
              <a:t>There are no channels for Kids </a:t>
            </a:r>
          </a:p>
          <a:p>
            <a:pPr lvl="1"/>
            <a:r>
              <a:rPr lang="en-IN" sz="1250" dirty="0" smtClean="0"/>
              <a:t>It </a:t>
            </a:r>
            <a:r>
              <a:rPr lang="en-IN" sz="1250" dirty="0"/>
              <a:t>is interesting to note that M</a:t>
            </a:r>
            <a:r>
              <a:rPr lang="en-IN" sz="1250" dirty="0" smtClean="0"/>
              <a:t>alayalam </a:t>
            </a:r>
            <a:r>
              <a:rPr lang="en-IN" sz="1250" dirty="0"/>
              <a:t>language has most to offer(all except K</a:t>
            </a:r>
            <a:r>
              <a:rPr lang="en-IN" sz="1250" dirty="0" smtClean="0"/>
              <a:t>ids, Sports </a:t>
            </a:r>
            <a:r>
              <a:rPr lang="en-IN" sz="1250" dirty="0"/>
              <a:t>and </a:t>
            </a:r>
            <a:r>
              <a:rPr lang="en-IN" sz="1250" dirty="0" smtClean="0"/>
              <a:t>Lifestyle</a:t>
            </a:r>
            <a:r>
              <a:rPr lang="en-IN" sz="1250" dirty="0"/>
              <a:t>) followed by </a:t>
            </a:r>
            <a:r>
              <a:rPr lang="en-IN" sz="1250" dirty="0" smtClean="0"/>
              <a:t>Telugu (</a:t>
            </a:r>
            <a:r>
              <a:rPr lang="en-IN" sz="1250" dirty="0"/>
              <a:t>all except </a:t>
            </a:r>
            <a:r>
              <a:rPr lang="en-IN" sz="1250" dirty="0" smtClean="0"/>
              <a:t> Kids, Movies, Infotainment</a:t>
            </a:r>
            <a:r>
              <a:rPr lang="en-IN" sz="1250" dirty="0"/>
              <a:t>, sports and lifestyle).</a:t>
            </a:r>
          </a:p>
          <a:p>
            <a:pPr lvl="1"/>
            <a:r>
              <a:rPr lang="en-IN" sz="1250" dirty="0" smtClean="0"/>
              <a:t>News</a:t>
            </a:r>
            <a:r>
              <a:rPr lang="en-IN" sz="1250" dirty="0"/>
              <a:t>, GEC and Devotional were the top 3 categories for Tamil, Malayalam and Telugu language.</a:t>
            </a:r>
            <a:endParaRPr lang="en-US" sz="1250" dirty="0" smtClean="0"/>
          </a:p>
          <a:p>
            <a:pPr lvl="2"/>
            <a:endParaRPr lang="en-US" sz="1000" dirty="0" smtClean="0"/>
          </a:p>
          <a:p>
            <a:pPr lvl="1"/>
            <a:endParaRPr lang="en-US" sz="1200" dirty="0"/>
          </a:p>
        </p:txBody>
      </p:sp>
      <p:pic>
        <p:nvPicPr>
          <p:cNvPr id="71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3068960"/>
            <a:ext cx="8814094" cy="259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935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440160"/>
          </a:xfrm>
        </p:spPr>
        <p:txBody>
          <a:bodyPr>
            <a:normAutofit fontScale="92500" lnSpcReduction="20000"/>
          </a:bodyPr>
          <a:lstStyle/>
          <a:p>
            <a:r>
              <a:rPr lang="en-US" sz="1600" dirty="0"/>
              <a:t>Distribution of Genre Under Pay type </a:t>
            </a:r>
            <a:r>
              <a:rPr lang="en-US" sz="1600" dirty="0" smtClean="0"/>
              <a:t>Paid for </a:t>
            </a:r>
            <a:r>
              <a:rPr lang="en-US" sz="1600" dirty="0"/>
              <a:t>different languages (South)</a:t>
            </a:r>
            <a:endParaRPr lang="en-US" sz="1400" dirty="0"/>
          </a:p>
          <a:p>
            <a:r>
              <a:rPr lang="en-US" sz="1650" dirty="0" smtClean="0"/>
              <a:t>Key observations </a:t>
            </a:r>
          </a:p>
          <a:p>
            <a:pPr lvl="1"/>
            <a:r>
              <a:rPr lang="en-IN" sz="1250" dirty="0"/>
              <a:t>There are no channels for Devotional </a:t>
            </a:r>
          </a:p>
          <a:p>
            <a:pPr lvl="1"/>
            <a:r>
              <a:rPr lang="en-IN" sz="1250" dirty="0"/>
              <a:t>Tamil language has the most offerings under genre(all except devotional), Next was Telugu and Kannada language(all except infotainment and lifestyle) followed by Malayalam(all except infotainment, sports and lifestyle).</a:t>
            </a:r>
          </a:p>
          <a:p>
            <a:pPr lvl="1"/>
            <a:r>
              <a:rPr lang="en-IN" sz="1250" dirty="0" smtClean="0"/>
              <a:t>GEC</a:t>
            </a:r>
            <a:r>
              <a:rPr lang="en-IN" sz="1250" dirty="0"/>
              <a:t>, Music and Movies were the top 3 categories for Malayalam, Kannada and Telugu language.</a:t>
            </a:r>
            <a:endParaRPr lang="en-US" sz="1200" dirty="0"/>
          </a:p>
        </p:txBody>
      </p:sp>
      <p:pic>
        <p:nvPicPr>
          <p:cNvPr id="71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706" y="2996952"/>
            <a:ext cx="8696572" cy="2808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356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74638"/>
            <a:ext cx="8867328" cy="634082"/>
          </a:xfrm>
        </p:spPr>
        <p:txBody>
          <a:bodyPr>
            <a:noAutofit/>
          </a:bodyPr>
          <a:lstStyle/>
          <a:p>
            <a:r>
              <a:rPr lang="en-US" sz="3200" dirty="0"/>
              <a:t>EDA –Analysis on the </a:t>
            </a:r>
            <a:r>
              <a:rPr lang="en-US" sz="3200" dirty="0" smtClean="0"/>
              <a:t>Sample Users</a:t>
            </a:r>
            <a:endParaRPr lang="en-IN" sz="3200" dirty="0"/>
          </a:p>
        </p:txBody>
      </p:sp>
      <p:sp>
        <p:nvSpPr>
          <p:cNvPr id="3" name="Content Placeholder 2"/>
          <p:cNvSpPr>
            <a:spLocks noGrp="1"/>
          </p:cNvSpPr>
          <p:nvPr>
            <p:ph idx="1"/>
          </p:nvPr>
        </p:nvSpPr>
        <p:spPr>
          <a:xfrm>
            <a:off x="187944" y="908720"/>
            <a:ext cx="8766896" cy="1008112"/>
          </a:xfrm>
        </p:spPr>
        <p:txBody>
          <a:bodyPr>
            <a:noAutofit/>
          </a:bodyPr>
          <a:lstStyle/>
          <a:p>
            <a:r>
              <a:rPr lang="en-US" sz="1600" dirty="0" smtClean="0"/>
              <a:t>Distribution</a:t>
            </a:r>
            <a:r>
              <a:rPr lang="en-US" sz="1800" dirty="0" smtClean="0"/>
              <a:t> of Pay type (Free </a:t>
            </a:r>
            <a:r>
              <a:rPr lang="en-US" sz="1800" dirty="0" err="1" smtClean="0"/>
              <a:t>vs</a:t>
            </a:r>
            <a:r>
              <a:rPr lang="en-US" sz="1800" dirty="0" smtClean="0"/>
              <a:t> Paid)</a:t>
            </a:r>
            <a:endParaRPr lang="en-US" sz="1800" dirty="0"/>
          </a:p>
          <a:p>
            <a:pPr lvl="1"/>
            <a:r>
              <a:rPr lang="en-IN" sz="1400" dirty="0" smtClean="0"/>
              <a:t>5 users have tried to have equal mix of Paid and Free(User1, 2,4,7,8).</a:t>
            </a:r>
          </a:p>
          <a:p>
            <a:pPr lvl="1"/>
            <a:r>
              <a:rPr lang="en-IN" sz="1400" dirty="0" smtClean="0"/>
              <a:t>However there were outliers(3 users) as well where paid was more(User 3,5,6)</a:t>
            </a:r>
            <a:endParaRPr lang="en-US" sz="14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2060848"/>
            <a:ext cx="5760639" cy="4433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571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8867328" cy="850106"/>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79512" y="1124744"/>
            <a:ext cx="8766896" cy="1656184"/>
          </a:xfrm>
        </p:spPr>
        <p:txBody>
          <a:bodyPr>
            <a:normAutofit/>
          </a:bodyPr>
          <a:lstStyle/>
          <a:p>
            <a:r>
              <a:rPr lang="en-US" sz="1600" dirty="0" smtClean="0"/>
              <a:t>Overall distribution of Sample under Pay type and Pay category</a:t>
            </a:r>
          </a:p>
          <a:p>
            <a:pPr lvl="1"/>
            <a:r>
              <a:rPr lang="en-IN" sz="1600" dirty="0" smtClean="0"/>
              <a:t>The distribution under Pay type is 59% Paid </a:t>
            </a:r>
            <a:r>
              <a:rPr lang="en-IN" sz="1600" dirty="0" err="1" smtClean="0"/>
              <a:t>Vs</a:t>
            </a:r>
            <a:r>
              <a:rPr lang="en-IN" sz="1600" dirty="0" smtClean="0"/>
              <a:t> 41% Free</a:t>
            </a:r>
            <a:endParaRPr lang="en-IN" sz="1600" dirty="0"/>
          </a:p>
          <a:p>
            <a:pPr lvl="1"/>
            <a:r>
              <a:rPr lang="en-IN" sz="1600" dirty="0" smtClean="0"/>
              <a:t>The distribution under Pay category –21% (Moderate), 18% </a:t>
            </a:r>
            <a:r>
              <a:rPr lang="en-IN" sz="1600" dirty="0"/>
              <a:t>(Low), </a:t>
            </a:r>
            <a:r>
              <a:rPr lang="en-IN" sz="1600" dirty="0" smtClean="0"/>
              <a:t>12% (very High) and 9% in (High). </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64" y="2636912"/>
            <a:ext cx="8910855" cy="325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189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80406" y="980728"/>
            <a:ext cx="8766896" cy="1152128"/>
          </a:xfrm>
        </p:spPr>
        <p:txBody>
          <a:bodyPr>
            <a:normAutofit fontScale="85000" lnSpcReduction="20000"/>
          </a:bodyPr>
          <a:lstStyle/>
          <a:p>
            <a:r>
              <a:rPr lang="en-US" sz="2000" dirty="0" smtClean="0"/>
              <a:t>Overall distribution of Language under Pay type (Free </a:t>
            </a:r>
            <a:r>
              <a:rPr lang="en-US" sz="2000" dirty="0" err="1" smtClean="0"/>
              <a:t>Vs</a:t>
            </a:r>
            <a:r>
              <a:rPr lang="en-US" sz="2000" dirty="0" smtClean="0"/>
              <a:t> Paid).</a:t>
            </a:r>
          </a:p>
          <a:p>
            <a:pPr lvl="1"/>
            <a:r>
              <a:rPr lang="en-IN" sz="1600" dirty="0"/>
              <a:t>The spread is high for English, Tamil and Malayalam </a:t>
            </a:r>
            <a:r>
              <a:rPr lang="en-IN" sz="1600" dirty="0" smtClean="0"/>
              <a:t>in Paid category and in Free category its Malayalam </a:t>
            </a:r>
            <a:r>
              <a:rPr lang="en-IN" sz="1600" dirty="0"/>
              <a:t>and </a:t>
            </a:r>
            <a:r>
              <a:rPr lang="en-IN" sz="1600" dirty="0" smtClean="0"/>
              <a:t>Tamil. </a:t>
            </a:r>
          </a:p>
          <a:p>
            <a:pPr lvl="1"/>
            <a:r>
              <a:rPr lang="en-IN" sz="1600" dirty="0" smtClean="0"/>
              <a:t>The distribution low for Hindi, Kannada and English in Free category and this could be due to less choices available in Free.</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5" name="Group 4"/>
          <p:cNvGrpSpPr/>
          <p:nvPr/>
        </p:nvGrpSpPr>
        <p:grpSpPr>
          <a:xfrm>
            <a:off x="518128" y="2060848"/>
            <a:ext cx="8252323" cy="4545419"/>
            <a:chOff x="232443" y="2132856"/>
            <a:chExt cx="8604448" cy="4666192"/>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43" y="2132856"/>
              <a:ext cx="8604448" cy="28417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042915"/>
              <a:ext cx="3378960" cy="27561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5586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312013" y="904952"/>
            <a:ext cx="8831987" cy="1299912"/>
          </a:xfrm>
        </p:spPr>
        <p:txBody>
          <a:bodyPr>
            <a:normAutofit fontScale="85000" lnSpcReduction="20000"/>
          </a:bodyPr>
          <a:lstStyle/>
          <a:p>
            <a:r>
              <a:rPr lang="en-US" sz="2000" dirty="0" smtClean="0"/>
              <a:t>Overall Distribution of Genre under Pay type(Free </a:t>
            </a:r>
            <a:r>
              <a:rPr lang="en-US" sz="2000" dirty="0" err="1" smtClean="0"/>
              <a:t>Vs</a:t>
            </a:r>
            <a:r>
              <a:rPr lang="en-US" sz="2000" dirty="0" smtClean="0"/>
              <a:t> Paid)</a:t>
            </a:r>
          </a:p>
          <a:p>
            <a:pPr lvl="1"/>
            <a:r>
              <a:rPr lang="en-IN" sz="1600" dirty="0" smtClean="0"/>
              <a:t>The top 3  Free – News,  GEC and Music.</a:t>
            </a:r>
            <a:endParaRPr lang="en-US" sz="1600" dirty="0" smtClean="0"/>
          </a:p>
          <a:p>
            <a:pPr lvl="1"/>
            <a:r>
              <a:rPr lang="en-IN" sz="1600" dirty="0"/>
              <a:t>The </a:t>
            </a:r>
            <a:r>
              <a:rPr lang="en-IN" sz="1600" dirty="0" smtClean="0"/>
              <a:t>top 3  Paid – GEC, Movies and News.</a:t>
            </a:r>
            <a:endParaRPr lang="en-IN" sz="1600" dirty="0"/>
          </a:p>
          <a:p>
            <a:pPr lvl="1"/>
            <a:r>
              <a:rPr lang="en-IN" sz="1600" dirty="0"/>
              <a:t>From the </a:t>
            </a:r>
            <a:r>
              <a:rPr lang="en-IN" sz="1600" dirty="0" smtClean="0"/>
              <a:t>pie we </a:t>
            </a:r>
            <a:r>
              <a:rPr lang="en-IN" sz="1600" dirty="0"/>
              <a:t>see that </a:t>
            </a:r>
            <a:r>
              <a:rPr lang="en-IN" sz="1600" dirty="0" smtClean="0"/>
              <a:t>below is the distribution </a:t>
            </a:r>
            <a:r>
              <a:rPr lang="en-IN" sz="1600" dirty="0"/>
              <a:t>for Genre under the Paid </a:t>
            </a:r>
            <a:endParaRPr lang="en-IN" sz="1600" dirty="0" smtClean="0"/>
          </a:p>
          <a:p>
            <a:pPr lvl="2"/>
            <a:r>
              <a:rPr lang="en-IN" sz="1400" dirty="0" smtClean="0"/>
              <a:t>GEC </a:t>
            </a:r>
            <a:r>
              <a:rPr lang="en-IN" sz="1400" dirty="0"/>
              <a:t>(36%) </a:t>
            </a:r>
            <a:r>
              <a:rPr lang="en-IN" sz="1400" dirty="0" smtClean="0"/>
              <a:t>,Movies </a:t>
            </a:r>
            <a:r>
              <a:rPr lang="en-IN" sz="1400" dirty="0"/>
              <a:t>(14%) </a:t>
            </a:r>
            <a:r>
              <a:rPr lang="en-IN" sz="1400" dirty="0" smtClean="0"/>
              <a:t>,News </a:t>
            </a:r>
            <a:r>
              <a:rPr lang="en-IN" sz="1400" dirty="0"/>
              <a:t>(13%) </a:t>
            </a:r>
            <a:r>
              <a:rPr lang="en-IN" sz="1400" dirty="0" smtClean="0"/>
              <a:t>,Music </a:t>
            </a:r>
            <a:r>
              <a:rPr lang="en-IN" sz="1400" dirty="0"/>
              <a:t>(11%) </a:t>
            </a:r>
            <a:r>
              <a:rPr lang="en-IN" sz="1400" dirty="0" smtClean="0"/>
              <a:t>,Kids </a:t>
            </a:r>
            <a:r>
              <a:rPr lang="en-IN" sz="1400" dirty="0"/>
              <a:t>(12%) </a:t>
            </a:r>
            <a:r>
              <a:rPr lang="en-IN" sz="1400" dirty="0" smtClean="0"/>
              <a:t>,Infotainment </a:t>
            </a:r>
            <a:r>
              <a:rPr lang="en-IN" sz="1400" dirty="0"/>
              <a:t>(10%) </a:t>
            </a:r>
            <a:r>
              <a:rPr lang="en-IN" sz="1400" dirty="0" smtClean="0"/>
              <a:t>,Sports </a:t>
            </a:r>
            <a:r>
              <a:rPr lang="en-IN" sz="1400" dirty="0"/>
              <a:t>(3%) </a:t>
            </a:r>
            <a:r>
              <a:rPr lang="en-IN" sz="1400" dirty="0" smtClean="0"/>
              <a:t>,Lifestyle </a:t>
            </a:r>
            <a:r>
              <a:rPr lang="en-IN" sz="1400" dirty="0"/>
              <a:t>(1%). </a:t>
            </a:r>
            <a:endParaRPr lang="en-US" sz="14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98" y="2273104"/>
            <a:ext cx="7939500" cy="2088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98" y="4437112"/>
            <a:ext cx="7939500" cy="23007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349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80406" y="980728"/>
            <a:ext cx="8766896" cy="1368152"/>
          </a:xfrm>
        </p:spPr>
        <p:txBody>
          <a:bodyPr>
            <a:normAutofit/>
          </a:bodyPr>
          <a:lstStyle/>
          <a:p>
            <a:r>
              <a:rPr lang="en-US" sz="2000" dirty="0"/>
              <a:t>Overall Distribution of Genre under Pay type(Free </a:t>
            </a:r>
            <a:r>
              <a:rPr lang="en-US" sz="2000" dirty="0" err="1"/>
              <a:t>Vs</a:t>
            </a:r>
            <a:r>
              <a:rPr lang="en-US" sz="2000" dirty="0"/>
              <a:t> Paid)</a:t>
            </a:r>
          </a:p>
          <a:p>
            <a:pPr lvl="1"/>
            <a:r>
              <a:rPr lang="en-IN" sz="1600" dirty="0" smtClean="0"/>
              <a:t>The same distribution </a:t>
            </a:r>
            <a:r>
              <a:rPr lang="en-IN" sz="1600" dirty="0"/>
              <a:t>for Genre under the Paid category </a:t>
            </a:r>
            <a:r>
              <a:rPr lang="en-IN" sz="1600" dirty="0" smtClean="0"/>
              <a:t>GEC </a:t>
            </a:r>
            <a:r>
              <a:rPr lang="en-IN" sz="1600" dirty="0"/>
              <a:t>(36%) </a:t>
            </a:r>
            <a:r>
              <a:rPr lang="en-IN" sz="1600" dirty="0" smtClean="0"/>
              <a:t>,Movies </a:t>
            </a:r>
            <a:r>
              <a:rPr lang="en-IN" sz="1600" dirty="0"/>
              <a:t>(14%) </a:t>
            </a:r>
            <a:r>
              <a:rPr lang="en-IN" sz="1600" dirty="0" smtClean="0"/>
              <a:t>, News </a:t>
            </a:r>
            <a:r>
              <a:rPr lang="en-IN" sz="1600" dirty="0"/>
              <a:t>(13%) </a:t>
            </a:r>
            <a:r>
              <a:rPr lang="en-IN" sz="1600" dirty="0" smtClean="0"/>
              <a:t>,Music </a:t>
            </a:r>
            <a:r>
              <a:rPr lang="en-IN" sz="1600" dirty="0"/>
              <a:t>(11%) </a:t>
            </a:r>
            <a:r>
              <a:rPr lang="en-IN" sz="1600" dirty="0" smtClean="0"/>
              <a:t>,Kids </a:t>
            </a:r>
            <a:r>
              <a:rPr lang="en-IN" sz="1600" dirty="0"/>
              <a:t>(12%) </a:t>
            </a:r>
            <a:r>
              <a:rPr lang="en-IN" sz="1600" dirty="0" smtClean="0"/>
              <a:t>,Infotainment </a:t>
            </a:r>
            <a:r>
              <a:rPr lang="en-IN" sz="1600" dirty="0"/>
              <a:t>(10%) </a:t>
            </a:r>
            <a:r>
              <a:rPr lang="en-IN" sz="1600" dirty="0" smtClean="0"/>
              <a:t>,Sports </a:t>
            </a:r>
            <a:r>
              <a:rPr lang="en-IN" sz="1600" dirty="0"/>
              <a:t>(3%) </a:t>
            </a:r>
            <a:r>
              <a:rPr lang="en-IN" sz="1600" dirty="0" smtClean="0"/>
              <a:t>,Lifestyle </a:t>
            </a:r>
            <a:r>
              <a:rPr lang="en-IN" sz="1600" dirty="0"/>
              <a:t>(1</a:t>
            </a:r>
            <a:r>
              <a:rPr lang="en-IN" sz="1600" dirty="0" smtClean="0"/>
              <a:t>%) is also seen in donut and crosstab report as well.</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4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888" t="29105" r="33288" b="12687"/>
          <a:stretch/>
        </p:blipFill>
        <p:spPr bwMode="auto">
          <a:xfrm>
            <a:off x="4507137" y="2636912"/>
            <a:ext cx="4538058" cy="3337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3" y="2636914"/>
            <a:ext cx="4272411" cy="333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44008" y="5645027"/>
            <a:ext cx="4401187" cy="31287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123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867328" cy="1403648"/>
          </a:xfrm>
        </p:spPr>
        <p:txBody>
          <a:bodyPr>
            <a:noAutofit/>
          </a:bodyPr>
          <a:lstStyle/>
          <a:p>
            <a:r>
              <a:rPr lang="en-US" sz="3200" dirty="0" smtClean="0"/>
              <a:t>New Cable </a:t>
            </a:r>
            <a:r>
              <a:rPr lang="en-US" sz="3200" dirty="0"/>
              <a:t>Fees Structure under TRAI’s New </a:t>
            </a:r>
            <a:r>
              <a:rPr lang="en-US" sz="3200" dirty="0" smtClean="0"/>
              <a:t>regulations</a:t>
            </a:r>
            <a:endParaRPr lang="en-IN" sz="3200" dirty="0"/>
          </a:p>
        </p:txBody>
      </p:sp>
      <p:sp>
        <p:nvSpPr>
          <p:cNvPr id="3" name="Content Placeholder 2"/>
          <p:cNvSpPr>
            <a:spLocks noGrp="1"/>
          </p:cNvSpPr>
          <p:nvPr>
            <p:ph idx="1"/>
          </p:nvPr>
        </p:nvSpPr>
        <p:spPr>
          <a:xfrm>
            <a:off x="467544" y="1412776"/>
            <a:ext cx="8229600" cy="4968552"/>
          </a:xfrm>
        </p:spPr>
        <p:txBody>
          <a:bodyPr>
            <a:normAutofit fontScale="85000" lnSpcReduction="10000"/>
          </a:bodyPr>
          <a:lstStyle/>
          <a:p>
            <a:endParaRPr lang="en-IN" sz="2000" dirty="0" smtClean="0"/>
          </a:p>
          <a:p>
            <a:r>
              <a:rPr lang="en-IN" sz="2000" dirty="0" smtClean="0"/>
              <a:t>The </a:t>
            </a:r>
            <a:r>
              <a:rPr lang="en-IN" sz="2000" dirty="0"/>
              <a:t>Telecom Regulatory Authority of India (TRAI) recently drafted new regulations and directed various DTH service providers and operators to implement them</a:t>
            </a:r>
            <a:r>
              <a:rPr lang="en-IN" sz="2000" dirty="0" smtClean="0"/>
              <a:t>. These </a:t>
            </a:r>
            <a:r>
              <a:rPr lang="en-IN" sz="2000" dirty="0"/>
              <a:t>regulations were set up to ensure all operators in the DTH and cable ecosystem get a fair share of earnings. </a:t>
            </a:r>
            <a:endParaRPr lang="en-IN" sz="2000" dirty="0" smtClean="0"/>
          </a:p>
          <a:p>
            <a:r>
              <a:rPr lang="en-IN" sz="2000" dirty="0" smtClean="0"/>
              <a:t>The new regulations also bought in new changes in the cost structure of the cable fees. The cost of cable fees now have 2 components, </a:t>
            </a:r>
          </a:p>
          <a:p>
            <a:pPr lvl="1">
              <a:buFont typeface="Wingdings" pitchFamily="2" charset="2"/>
              <a:buChar char="q"/>
            </a:pPr>
            <a:r>
              <a:rPr lang="en-IN" sz="1600" dirty="0"/>
              <a:t>The first one is </a:t>
            </a:r>
            <a:r>
              <a:rPr lang="en-IN" sz="1600" dirty="0" smtClean="0"/>
              <a:t>like a rental </a:t>
            </a:r>
            <a:r>
              <a:rPr lang="en-IN" sz="1600" dirty="0"/>
              <a:t>charge </a:t>
            </a:r>
            <a:r>
              <a:rPr lang="en-IN" sz="1600" dirty="0" smtClean="0"/>
              <a:t>&amp; is called </a:t>
            </a:r>
            <a:r>
              <a:rPr lang="en-IN" sz="1600" dirty="0"/>
              <a:t>the Network Capacity Fee (NCF</a:t>
            </a:r>
            <a:r>
              <a:rPr lang="en-IN" sz="1600" dirty="0" smtClean="0"/>
              <a:t>). This is 153.40 (inclusive of 18% GST).</a:t>
            </a:r>
            <a:r>
              <a:rPr lang="en-IN" sz="1600" b="1" dirty="0"/>
              <a:t> </a:t>
            </a:r>
            <a:r>
              <a:rPr lang="en-IN" sz="1600" dirty="0" smtClean="0"/>
              <a:t>This</a:t>
            </a:r>
            <a:r>
              <a:rPr lang="en-IN" sz="1600" dirty="0"/>
              <a:t> </a:t>
            </a:r>
            <a:r>
              <a:rPr lang="en-IN" sz="1600" b="1" dirty="0"/>
              <a:t>rental includes</a:t>
            </a:r>
            <a:r>
              <a:rPr lang="en-IN" sz="1600" dirty="0"/>
              <a:t> the carriage of </a:t>
            </a:r>
            <a:r>
              <a:rPr lang="en-IN" sz="1600" b="1" dirty="0"/>
              <a:t>100 </a:t>
            </a:r>
            <a:r>
              <a:rPr lang="en-IN" sz="1600" b="1" dirty="0" smtClean="0"/>
              <a:t>FTA TV channels </a:t>
            </a:r>
            <a:r>
              <a:rPr lang="en-IN" sz="1600" dirty="0" smtClean="0"/>
              <a:t>and is inclusive of 25 mandatory channels</a:t>
            </a:r>
            <a:r>
              <a:rPr lang="en-IN" sz="1600" b="1" dirty="0" smtClean="0"/>
              <a:t>. </a:t>
            </a:r>
            <a:endParaRPr lang="en-IN" sz="1600" b="1" dirty="0"/>
          </a:p>
          <a:p>
            <a:pPr lvl="1">
              <a:buFont typeface="Wingdings" pitchFamily="2" charset="2"/>
              <a:buChar char="q"/>
            </a:pPr>
            <a:r>
              <a:rPr lang="en-IN" sz="1600" dirty="0" smtClean="0"/>
              <a:t> </a:t>
            </a:r>
            <a:r>
              <a:rPr lang="en-IN" sz="1600" dirty="0"/>
              <a:t>The second part is the </a:t>
            </a:r>
            <a:r>
              <a:rPr lang="en-IN" sz="1600" dirty="0" smtClean="0"/>
              <a:t>cost that you will have to pay for each paid </a:t>
            </a:r>
            <a:r>
              <a:rPr lang="en-IN" sz="1600" dirty="0"/>
              <a:t>channels </a:t>
            </a:r>
            <a:r>
              <a:rPr lang="en-IN" sz="1600" dirty="0" smtClean="0"/>
              <a:t>that you chose to watch. This cost is also inclusive of 18% GST and is charged on a monthly basis.</a:t>
            </a:r>
            <a:endParaRPr lang="en-IN" sz="1600" dirty="0"/>
          </a:p>
          <a:p>
            <a:pPr lvl="1">
              <a:buFont typeface="Wingdings" pitchFamily="2" charset="2"/>
              <a:buChar char="q"/>
            </a:pPr>
            <a:endParaRPr lang="en-IN" sz="1600" dirty="0" smtClean="0"/>
          </a:p>
          <a:p>
            <a:r>
              <a:rPr lang="en-IN" sz="2000" dirty="0" smtClean="0"/>
              <a:t> </a:t>
            </a:r>
            <a:r>
              <a:rPr lang="en-IN" sz="2000" dirty="0"/>
              <a:t>The immediate benefit to </a:t>
            </a:r>
            <a:r>
              <a:rPr lang="en-IN" sz="2000" dirty="0" smtClean="0"/>
              <a:t>consumers is that </a:t>
            </a:r>
            <a:r>
              <a:rPr lang="en-IN" sz="2000" b="1" dirty="0" smtClean="0"/>
              <a:t>there </a:t>
            </a:r>
            <a:r>
              <a:rPr lang="en-IN" sz="2000" b="1" dirty="0"/>
              <a:t>is a transparency as you get </a:t>
            </a:r>
            <a:r>
              <a:rPr lang="en-IN" sz="2000" b="1" dirty="0" smtClean="0"/>
              <a:t>to know  </a:t>
            </a:r>
            <a:r>
              <a:rPr lang="en-IN" sz="2000" b="1" dirty="0"/>
              <a:t>what you are paying for and you </a:t>
            </a:r>
            <a:r>
              <a:rPr lang="en-IN" sz="2000" b="1" dirty="0" smtClean="0"/>
              <a:t>also have the </a:t>
            </a:r>
            <a:r>
              <a:rPr lang="en-IN" sz="2000" b="1" dirty="0"/>
              <a:t>freedom of choosing what you want to watch</a:t>
            </a:r>
            <a:r>
              <a:rPr lang="en-IN" sz="2000" dirty="0" smtClean="0"/>
              <a:t>.</a:t>
            </a:r>
            <a:endParaRPr lang="en-IN" sz="2000" dirty="0"/>
          </a:p>
          <a:p>
            <a:endParaRPr lang="en-IN" sz="2000" dirty="0" smtClean="0"/>
          </a:p>
          <a:p>
            <a:r>
              <a:rPr lang="en-IN" sz="2000" dirty="0" smtClean="0"/>
              <a:t>The new plan is already in place since </a:t>
            </a:r>
            <a:r>
              <a:rPr lang="en-IN" sz="2000" dirty="0"/>
              <a:t>February 1, 2019</a:t>
            </a:r>
            <a:r>
              <a:rPr lang="en-IN" sz="2000" dirty="0" smtClean="0"/>
              <a:t>. </a:t>
            </a:r>
          </a:p>
          <a:p>
            <a:endParaRPr lang="en-US" sz="2000" dirty="0"/>
          </a:p>
          <a:p>
            <a:pPr marL="393192" lvl="1" indent="0">
              <a:buNone/>
            </a:pPr>
            <a:endParaRPr lang="en-US" sz="1200" dirty="0"/>
          </a:p>
        </p:txBody>
      </p:sp>
    </p:spTree>
    <p:extLst>
      <p:ext uri="{BB962C8B-B14F-4D97-AF65-F5344CB8AC3E}">
        <p14:creationId xmlns:p14="http://schemas.microsoft.com/office/powerpoint/2010/main" val="1846693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80406" y="980728"/>
            <a:ext cx="8766896" cy="936104"/>
          </a:xfrm>
        </p:spPr>
        <p:txBody>
          <a:bodyPr>
            <a:normAutofit/>
          </a:bodyPr>
          <a:lstStyle/>
          <a:p>
            <a:r>
              <a:rPr lang="en-IN" sz="2000" dirty="0"/>
              <a:t>Now </a:t>
            </a:r>
            <a:r>
              <a:rPr lang="en-IN" sz="2000" dirty="0" smtClean="0"/>
              <a:t>, let </a:t>
            </a:r>
            <a:r>
              <a:rPr lang="en-IN" sz="2000" dirty="0"/>
              <a:t>us see </a:t>
            </a:r>
            <a:r>
              <a:rPr lang="en-IN" sz="2000" dirty="0" smtClean="0"/>
              <a:t>what is the </a:t>
            </a:r>
            <a:r>
              <a:rPr lang="en-IN" sz="2000" dirty="0"/>
              <a:t>average no. of channels selected under </a:t>
            </a:r>
            <a:r>
              <a:rPr lang="en-IN" sz="2000" dirty="0" smtClean="0"/>
              <a:t>paid for these sample users.</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466" t="52985" r="9993" b="19403"/>
          <a:stretch/>
        </p:blipFill>
        <p:spPr bwMode="auto">
          <a:xfrm>
            <a:off x="586908" y="2060848"/>
            <a:ext cx="8152457"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331640" y="3767840"/>
            <a:ext cx="4401187" cy="31287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79688" y="4581128"/>
            <a:ext cx="8766896" cy="93610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2000" dirty="0" smtClean="0">
                <a:latin typeface="+mj-lt"/>
              </a:rPr>
              <a:t>Average channel selected under paid = 27.</a:t>
            </a:r>
            <a:endParaRPr lang="en-US" sz="1600" dirty="0">
              <a:latin typeface="+mj-lt"/>
            </a:endParaRPr>
          </a:p>
        </p:txBody>
      </p:sp>
    </p:spTree>
    <p:extLst>
      <p:ext uri="{BB962C8B-B14F-4D97-AF65-F5344CB8AC3E}">
        <p14:creationId xmlns:p14="http://schemas.microsoft.com/office/powerpoint/2010/main" val="2885476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t>
            </a:r>
            <a:r>
              <a:rPr lang="en-US" sz="3200" dirty="0" smtClean="0"/>
              <a:t>Computing </a:t>
            </a:r>
            <a:r>
              <a:rPr lang="en-US" sz="3200" dirty="0" err="1" smtClean="0"/>
              <a:t>Avg</a:t>
            </a:r>
            <a:r>
              <a:rPr lang="en-US" sz="3200" dirty="0" smtClean="0"/>
              <a:t> Cost(Master List)</a:t>
            </a:r>
            <a:endParaRPr lang="en-IN" sz="32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460375" y="1124744"/>
            <a:ext cx="8580408" cy="707886"/>
          </a:xfrm>
          <a:prstGeom prst="rect">
            <a:avLst/>
          </a:prstGeom>
        </p:spPr>
        <p:txBody>
          <a:bodyPr wrap="square">
            <a:spAutoFit/>
          </a:bodyPr>
          <a:lstStyle/>
          <a:p>
            <a:pPr marL="365760" indent="-256032">
              <a:spcBef>
                <a:spcPts val="400"/>
              </a:spcBef>
              <a:buClr>
                <a:schemeClr val="accent1"/>
              </a:buClr>
              <a:buSzPct val="68000"/>
              <a:buFont typeface="Wingdings 3"/>
              <a:buChar char=""/>
            </a:pPr>
            <a:r>
              <a:rPr lang="en-IN" sz="2000" dirty="0">
                <a:latin typeface="+mj-lt"/>
              </a:rPr>
              <a:t>Next</a:t>
            </a:r>
            <a:r>
              <a:rPr lang="en-IN" sz="2000" dirty="0" smtClean="0">
                <a:latin typeface="+mj-lt"/>
              </a:rPr>
              <a:t>, compute the average </a:t>
            </a:r>
            <a:r>
              <a:rPr lang="en-IN" sz="2000" dirty="0">
                <a:latin typeface="+mj-lt"/>
              </a:rPr>
              <a:t>cost </a:t>
            </a:r>
            <a:r>
              <a:rPr lang="en-IN" sz="2000" dirty="0" smtClean="0">
                <a:latin typeface="+mj-lt"/>
              </a:rPr>
              <a:t>for each </a:t>
            </a:r>
            <a:r>
              <a:rPr lang="en-IN" sz="2000" dirty="0">
                <a:latin typeface="+mj-lt"/>
              </a:rPr>
              <a:t>Genre </a:t>
            </a:r>
            <a:r>
              <a:rPr lang="en-IN" sz="2000" dirty="0" smtClean="0">
                <a:latin typeface="+mj-lt"/>
              </a:rPr>
              <a:t>from the </a:t>
            </a:r>
            <a:r>
              <a:rPr lang="en-IN" sz="2000" dirty="0">
                <a:latin typeface="+mj-lt"/>
              </a:rPr>
              <a:t>Master </a:t>
            </a:r>
            <a:r>
              <a:rPr lang="en-IN" sz="2000" dirty="0" smtClean="0">
                <a:latin typeface="+mj-lt"/>
              </a:rPr>
              <a:t>List using pivot table.</a:t>
            </a:r>
            <a:endParaRPr lang="en-IN" sz="2000" dirty="0">
              <a:latin typeface="+mj-lt"/>
            </a:endParaRPr>
          </a:p>
        </p:txBody>
      </p:sp>
      <p:pic>
        <p:nvPicPr>
          <p:cNvPr id="2048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996" r="52328"/>
          <a:stretch/>
        </p:blipFill>
        <p:spPr bwMode="auto">
          <a:xfrm>
            <a:off x="4211960" y="1818625"/>
            <a:ext cx="4510246" cy="37466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366" t="48560" r="59926" b="29248"/>
          <a:stretch/>
        </p:blipFill>
        <p:spPr bwMode="auto">
          <a:xfrm>
            <a:off x="307975" y="2990632"/>
            <a:ext cx="3561944" cy="1623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60250" y="5779653"/>
            <a:ext cx="8580408" cy="707886"/>
          </a:xfrm>
          <a:prstGeom prst="rect">
            <a:avLst/>
          </a:prstGeom>
        </p:spPr>
        <p:txBody>
          <a:bodyPr wrap="square">
            <a:spAutoFit/>
          </a:bodyPr>
          <a:lstStyle/>
          <a:p>
            <a:pPr marL="365760" indent="-256032">
              <a:spcBef>
                <a:spcPts val="400"/>
              </a:spcBef>
              <a:buClr>
                <a:schemeClr val="accent1"/>
              </a:buClr>
              <a:buSzPct val="68000"/>
              <a:buFont typeface="Wingdings 3"/>
              <a:buChar char=""/>
            </a:pPr>
            <a:r>
              <a:rPr lang="en-IN" sz="2000" dirty="0" smtClean="0">
                <a:latin typeface="+mj-lt"/>
              </a:rPr>
              <a:t>The highest cost is for Sports(15</a:t>
            </a:r>
            <a:r>
              <a:rPr lang="en-IN" sz="2000" dirty="0">
                <a:latin typeface="+mj-lt"/>
              </a:rPr>
              <a:t>) and </a:t>
            </a:r>
            <a:r>
              <a:rPr lang="en-IN" sz="2000" dirty="0" smtClean="0">
                <a:latin typeface="+mj-lt"/>
              </a:rPr>
              <a:t>GEC(10) and lowest for News(1) and Lifestyle(1.8)</a:t>
            </a:r>
            <a:endParaRPr lang="en-IN" sz="2000" dirty="0">
              <a:latin typeface="+mj-lt"/>
            </a:endParaRPr>
          </a:p>
        </p:txBody>
      </p:sp>
    </p:spTree>
    <p:extLst>
      <p:ext uri="{BB962C8B-B14F-4D97-AF65-F5344CB8AC3E}">
        <p14:creationId xmlns:p14="http://schemas.microsoft.com/office/powerpoint/2010/main" val="3575079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t>
            </a:r>
            <a:r>
              <a:rPr lang="en-US" sz="3200" dirty="0" smtClean="0"/>
              <a:t>Computing </a:t>
            </a:r>
            <a:r>
              <a:rPr lang="en-US" sz="3200" dirty="0" err="1" smtClean="0"/>
              <a:t>Avg</a:t>
            </a:r>
            <a:r>
              <a:rPr lang="en-US" sz="3200" dirty="0" smtClean="0"/>
              <a:t> Cost of Cable Fee</a:t>
            </a:r>
            <a:endParaRPr lang="en-IN" sz="3200" dirty="0"/>
          </a:p>
        </p:txBody>
      </p:sp>
      <p:sp>
        <p:nvSpPr>
          <p:cNvPr id="3" name="Content Placeholder 2"/>
          <p:cNvSpPr>
            <a:spLocks noGrp="1"/>
          </p:cNvSpPr>
          <p:nvPr>
            <p:ph idx="1"/>
          </p:nvPr>
        </p:nvSpPr>
        <p:spPr>
          <a:xfrm>
            <a:off x="155575" y="836712"/>
            <a:ext cx="8766896" cy="1512168"/>
          </a:xfrm>
        </p:spPr>
        <p:txBody>
          <a:bodyPr>
            <a:normAutofit fontScale="85000" lnSpcReduction="20000"/>
          </a:bodyPr>
          <a:lstStyle/>
          <a:p>
            <a:r>
              <a:rPr lang="en-IN" sz="2000" dirty="0"/>
              <a:t>Now, Assuming </a:t>
            </a:r>
            <a:r>
              <a:rPr lang="en-IN" sz="2000" dirty="0" smtClean="0"/>
              <a:t>an </a:t>
            </a:r>
            <a:r>
              <a:rPr lang="en-IN" sz="2000" dirty="0"/>
              <a:t>average selection of 27 channels under </a:t>
            </a:r>
            <a:r>
              <a:rPr lang="en-IN" sz="2000" dirty="0" smtClean="0"/>
              <a:t>paid we try to compute the average cost by assuming the distribution of Genre as per below, </a:t>
            </a:r>
            <a:endParaRPr lang="en-IN" sz="2000" dirty="0"/>
          </a:p>
          <a:p>
            <a:r>
              <a:rPr lang="en-IN" sz="2000" dirty="0" smtClean="0"/>
              <a:t>GEC </a:t>
            </a:r>
            <a:r>
              <a:rPr lang="en-IN" sz="2000" dirty="0"/>
              <a:t>(36%) </a:t>
            </a:r>
            <a:r>
              <a:rPr lang="en-IN" sz="2000" dirty="0" smtClean="0"/>
              <a:t>,Movies </a:t>
            </a:r>
            <a:r>
              <a:rPr lang="en-IN" sz="2000" dirty="0"/>
              <a:t>(14%) </a:t>
            </a:r>
            <a:r>
              <a:rPr lang="en-IN" sz="2000" dirty="0" smtClean="0"/>
              <a:t>,News </a:t>
            </a:r>
            <a:r>
              <a:rPr lang="en-IN" sz="2000" dirty="0"/>
              <a:t>(13%) </a:t>
            </a:r>
            <a:r>
              <a:rPr lang="en-IN" sz="2000" dirty="0" smtClean="0"/>
              <a:t>,Music </a:t>
            </a:r>
            <a:r>
              <a:rPr lang="en-IN" sz="2000" dirty="0"/>
              <a:t>(11%) </a:t>
            </a:r>
            <a:r>
              <a:rPr lang="en-IN" sz="2000" dirty="0" smtClean="0"/>
              <a:t>,Kids </a:t>
            </a:r>
            <a:r>
              <a:rPr lang="en-IN" sz="2000" dirty="0"/>
              <a:t>(12%) </a:t>
            </a:r>
            <a:r>
              <a:rPr lang="en-IN" sz="2000" dirty="0" smtClean="0"/>
              <a:t>,Infotainment </a:t>
            </a:r>
            <a:r>
              <a:rPr lang="en-IN" sz="2000" dirty="0"/>
              <a:t>(10%) </a:t>
            </a:r>
            <a:r>
              <a:rPr lang="en-IN" sz="2000" dirty="0" smtClean="0"/>
              <a:t>,Sports </a:t>
            </a:r>
            <a:r>
              <a:rPr lang="en-IN" sz="2000" dirty="0"/>
              <a:t>(3%) </a:t>
            </a:r>
            <a:r>
              <a:rPr lang="en-IN" sz="2000" dirty="0" smtClean="0"/>
              <a:t>and Lifestyle </a:t>
            </a:r>
            <a:r>
              <a:rPr lang="en-IN" sz="2000" dirty="0"/>
              <a:t>(1</a:t>
            </a:r>
            <a:r>
              <a:rPr lang="en-IN" sz="2000" dirty="0" smtClean="0"/>
              <a:t>%)</a:t>
            </a:r>
            <a:endParaRPr lang="en-IN" sz="2000" dirty="0"/>
          </a:p>
          <a:p>
            <a:r>
              <a:rPr lang="en-IN" sz="2000" dirty="0" smtClean="0"/>
              <a:t>The average cost computed is 184.3 ~ 185 </a:t>
            </a:r>
            <a:r>
              <a:rPr lang="en-IN" sz="2000" dirty="0" err="1" smtClean="0"/>
              <a:t>rs</a:t>
            </a:r>
            <a:r>
              <a:rPr lang="en-IN" sz="2000" dirty="0" smtClean="0"/>
              <a:t>.</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7" name="Group 6"/>
          <p:cNvGrpSpPr/>
          <p:nvPr/>
        </p:nvGrpSpPr>
        <p:grpSpPr>
          <a:xfrm>
            <a:off x="1636537" y="2348880"/>
            <a:ext cx="5454697" cy="3322957"/>
            <a:chOff x="1444072" y="2492896"/>
            <a:chExt cx="5454697" cy="4107976"/>
          </a:xfrm>
        </p:grpSpPr>
        <p:pic>
          <p:nvPicPr>
            <p:cNvPr id="215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154" t="34515" r="41923" b="9329"/>
            <a:stretch/>
          </p:blipFill>
          <p:spPr bwMode="auto">
            <a:xfrm>
              <a:off x="1444072" y="2492896"/>
              <a:ext cx="5454697" cy="41079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830577" y="6141469"/>
              <a:ext cx="792088" cy="191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sp>
        <p:nvSpPr>
          <p:cNvPr id="5" name="Rectangle 4"/>
          <p:cNvSpPr/>
          <p:nvPr/>
        </p:nvSpPr>
        <p:spPr>
          <a:xfrm>
            <a:off x="494442" y="5707149"/>
            <a:ext cx="8390768" cy="646331"/>
          </a:xfrm>
          <a:prstGeom prst="rect">
            <a:avLst/>
          </a:prstGeom>
        </p:spPr>
        <p:txBody>
          <a:bodyPr wrap="square">
            <a:spAutoFit/>
          </a:bodyPr>
          <a:lstStyle/>
          <a:p>
            <a:r>
              <a:rPr lang="en-IN" dirty="0" smtClean="0"/>
              <a:t>We now add </a:t>
            </a:r>
            <a:r>
              <a:rPr lang="en-IN" dirty="0"/>
              <a:t>the NCF which is 153.40 </a:t>
            </a:r>
            <a:r>
              <a:rPr lang="en-IN" dirty="0" err="1"/>
              <a:t>rs</a:t>
            </a:r>
            <a:r>
              <a:rPr lang="en-IN" dirty="0"/>
              <a:t> to arrive at the </a:t>
            </a:r>
            <a:endParaRPr lang="en-IN" dirty="0" smtClean="0"/>
          </a:p>
          <a:p>
            <a:r>
              <a:rPr lang="en-IN" dirty="0" smtClean="0"/>
              <a:t>Average Cable Fee </a:t>
            </a:r>
            <a:r>
              <a:rPr lang="en-IN" b="1" dirty="0" smtClean="0"/>
              <a:t>= 185 + 153 ~ 340 </a:t>
            </a:r>
            <a:r>
              <a:rPr lang="en-IN" b="1" dirty="0" err="1" smtClean="0"/>
              <a:t>Rs</a:t>
            </a:r>
            <a:endParaRPr lang="en-IN" b="1" dirty="0"/>
          </a:p>
        </p:txBody>
      </p:sp>
    </p:spTree>
    <p:extLst>
      <p:ext uri="{BB962C8B-B14F-4D97-AF65-F5344CB8AC3E}">
        <p14:creationId xmlns:p14="http://schemas.microsoft.com/office/powerpoint/2010/main" val="2333888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118" y="213768"/>
            <a:ext cx="8867328" cy="706090"/>
          </a:xfrm>
        </p:spPr>
        <p:txBody>
          <a:bodyPr>
            <a:noAutofit/>
          </a:bodyPr>
          <a:lstStyle/>
          <a:p>
            <a:r>
              <a:rPr lang="en-US" sz="3200" dirty="0" smtClean="0"/>
              <a:t>EDA – Conclusion</a:t>
            </a:r>
            <a:endParaRPr lang="en-IN" sz="3200" dirty="0"/>
          </a:p>
        </p:txBody>
      </p:sp>
      <p:sp>
        <p:nvSpPr>
          <p:cNvPr id="3" name="Content Placeholder 2"/>
          <p:cNvSpPr>
            <a:spLocks noGrp="1"/>
          </p:cNvSpPr>
          <p:nvPr>
            <p:ph idx="1"/>
          </p:nvPr>
        </p:nvSpPr>
        <p:spPr>
          <a:xfrm>
            <a:off x="189968" y="908720"/>
            <a:ext cx="8856090" cy="5688632"/>
          </a:xfrm>
        </p:spPr>
        <p:txBody>
          <a:bodyPr>
            <a:noAutofit/>
          </a:bodyPr>
          <a:lstStyle/>
          <a:p>
            <a:r>
              <a:rPr lang="en-IN" sz="1200" dirty="0"/>
              <a:t>Total 498 SD channels available, Free 274(55%) </a:t>
            </a:r>
            <a:r>
              <a:rPr lang="en-IN" sz="1200" dirty="0" err="1"/>
              <a:t>vs</a:t>
            </a:r>
            <a:r>
              <a:rPr lang="en-IN" sz="1200" dirty="0"/>
              <a:t> Paid 224(45%) giving an indication there is lot available to chose from Free. </a:t>
            </a:r>
          </a:p>
          <a:p>
            <a:pPr lvl="1"/>
            <a:r>
              <a:rPr lang="en-IN" sz="1100" dirty="0" smtClean="0"/>
              <a:t>Majority </a:t>
            </a:r>
            <a:r>
              <a:rPr lang="en-IN" sz="1100" dirty="0"/>
              <a:t>of them are in 0-3(Low) and 3-8(Moderate) Range(106+53=159).</a:t>
            </a:r>
          </a:p>
          <a:p>
            <a:pPr lvl="1"/>
            <a:r>
              <a:rPr lang="en-IN" sz="1100" dirty="0"/>
              <a:t>A good chunk is available in the High (&gt;8-15) range(25) and Very High(&gt;15-30) range (39).</a:t>
            </a:r>
            <a:endParaRPr lang="en-US" sz="1050" dirty="0"/>
          </a:p>
          <a:p>
            <a:r>
              <a:rPr lang="en-US" sz="1200" dirty="0" smtClean="0"/>
              <a:t>Drilling </a:t>
            </a:r>
            <a:r>
              <a:rPr lang="en-US" sz="1200" dirty="0"/>
              <a:t>down on the Cost distribution under Genre for Pay channel</a:t>
            </a:r>
            <a:endParaRPr lang="en-US" sz="1100" dirty="0"/>
          </a:p>
          <a:p>
            <a:pPr lvl="1"/>
            <a:r>
              <a:rPr lang="en-IN" sz="1100" dirty="0" smtClean="0"/>
              <a:t>GEC</a:t>
            </a:r>
            <a:r>
              <a:rPr lang="en-IN" sz="1100" dirty="0"/>
              <a:t>, Sports and Movies  are the ones which will be adding to cost burden as they have a major chuck in High(15-18) &amp; Very High bucket (18 – 25).</a:t>
            </a:r>
          </a:p>
          <a:p>
            <a:pPr lvl="1"/>
            <a:r>
              <a:rPr lang="en-US" sz="1100" dirty="0"/>
              <a:t>News, Infotainment, Lifestyle, Devotional, Kids and Music all offer under low(0-3) and moderate(3-8) cost buckets</a:t>
            </a:r>
            <a:endParaRPr lang="en-US" sz="800" dirty="0"/>
          </a:p>
          <a:p>
            <a:pPr marL="342900" lvl="2" indent="-342900"/>
            <a:r>
              <a:rPr lang="en-IN" sz="1100" dirty="0" smtClean="0"/>
              <a:t>Arriving at Average Cost,</a:t>
            </a:r>
          </a:p>
          <a:p>
            <a:pPr marL="800100" lvl="3" indent="-342900"/>
            <a:r>
              <a:rPr lang="en-IN" sz="1100" dirty="0" smtClean="0"/>
              <a:t>From the Sample users, the distribution of Genre - GEC </a:t>
            </a:r>
            <a:r>
              <a:rPr lang="en-IN" sz="1100" dirty="0"/>
              <a:t>(36%) ,Movies (14%) ,News (13%) ,Music (11%) ,Kids (12%) ,Infotainment (10%) ,Sports (3%) ,Lifestyle (1%). </a:t>
            </a:r>
            <a:endParaRPr lang="en-IN" sz="1100" dirty="0" smtClean="0"/>
          </a:p>
          <a:p>
            <a:pPr marL="800100" lvl="3" indent="-342900"/>
            <a:r>
              <a:rPr lang="en-US" sz="1100" dirty="0"/>
              <a:t>The </a:t>
            </a:r>
            <a:r>
              <a:rPr lang="en-IN" sz="1100" dirty="0"/>
              <a:t>average paid channels selected = 28.</a:t>
            </a:r>
          </a:p>
          <a:p>
            <a:pPr marL="800100" lvl="3" indent="-342900"/>
            <a:r>
              <a:rPr lang="en-IN" sz="1100" dirty="0"/>
              <a:t>The average cost using the above 2 information , would be around 340 </a:t>
            </a:r>
            <a:r>
              <a:rPr lang="en-IN" sz="1100" dirty="0" err="1" smtClean="0"/>
              <a:t>Rs</a:t>
            </a:r>
            <a:endParaRPr lang="en-IN" sz="1100" dirty="0"/>
          </a:p>
          <a:p>
            <a:pPr marL="800100" lvl="3" indent="-342900"/>
            <a:r>
              <a:rPr lang="en-IN" sz="1100" dirty="0" smtClean="0"/>
              <a:t>Adding </a:t>
            </a:r>
            <a:r>
              <a:rPr lang="en-IN" sz="1100" dirty="0"/>
              <a:t>a +/- 20% variance to get the range as 301.40 </a:t>
            </a:r>
            <a:r>
              <a:rPr lang="en-IN" sz="1100" dirty="0" err="1"/>
              <a:t>Rs</a:t>
            </a:r>
            <a:r>
              <a:rPr lang="en-IN" sz="1100" dirty="0"/>
              <a:t> to 370.40 </a:t>
            </a:r>
            <a:r>
              <a:rPr lang="en-IN" sz="1100" dirty="0" err="1" smtClean="0"/>
              <a:t>Rs</a:t>
            </a:r>
            <a:endParaRPr lang="en-IN" sz="1100" dirty="0" smtClean="0"/>
          </a:p>
          <a:p>
            <a:pPr marL="342900" lvl="2" indent="-342900"/>
            <a:r>
              <a:rPr lang="en-IN" sz="1100" dirty="0"/>
              <a:t>Below 2 options are suggested to help reduce their costs.</a:t>
            </a:r>
          </a:p>
          <a:p>
            <a:pPr marL="800100" lvl="3" indent="-342900"/>
            <a:r>
              <a:rPr lang="en-IN" sz="1100" dirty="0"/>
              <a:t>Option 1 : As prescribed by TRAI – try to keep the channel list around 50. Filter out the list channels which are only absolutely needed and discard the ones which we seldom or rarely watch. This if done wisely can reduce the cost by 5-10 %. which means the 185 </a:t>
            </a:r>
            <a:r>
              <a:rPr lang="en-IN" sz="1100" dirty="0" err="1"/>
              <a:t>Rs</a:t>
            </a:r>
            <a:r>
              <a:rPr lang="en-IN" sz="1100" dirty="0"/>
              <a:t> can be further reduced in the range of  165 </a:t>
            </a:r>
            <a:r>
              <a:rPr lang="en-IN" sz="1100" dirty="0" err="1"/>
              <a:t>Rs</a:t>
            </a:r>
            <a:r>
              <a:rPr lang="en-IN" sz="1100" dirty="0"/>
              <a:t>(10%) to 175 </a:t>
            </a:r>
            <a:r>
              <a:rPr lang="en-IN" sz="1100" dirty="0" err="1"/>
              <a:t>Rs</a:t>
            </a:r>
            <a:r>
              <a:rPr lang="en-IN" sz="1100" dirty="0"/>
              <a:t>(5%).</a:t>
            </a:r>
          </a:p>
          <a:p>
            <a:pPr marL="800100" lvl="3" indent="-342900"/>
            <a:r>
              <a:rPr lang="en-IN" sz="1100" dirty="0"/>
              <a:t>Option 2 : Use the </a:t>
            </a:r>
            <a:r>
              <a:rPr lang="en-IN" sz="1100" dirty="0" err="1"/>
              <a:t>pyPackRecommendation</a:t>
            </a:r>
            <a:r>
              <a:rPr lang="en-IN" sz="1100" dirty="0"/>
              <a:t> tool to achieve the benefits of using packs which offer lesser cost and try to reduce the cost by 10 to 20%  which means the reduction would be in the range of140 </a:t>
            </a:r>
            <a:r>
              <a:rPr lang="en-IN" sz="1100" dirty="0" err="1"/>
              <a:t>Rs</a:t>
            </a:r>
            <a:r>
              <a:rPr lang="en-IN" sz="1100" dirty="0"/>
              <a:t> (assuming a 20% reduction) to 158 </a:t>
            </a:r>
            <a:r>
              <a:rPr lang="en-IN" sz="1100" dirty="0" err="1"/>
              <a:t>Rs</a:t>
            </a:r>
            <a:r>
              <a:rPr lang="en-IN" sz="1100" dirty="0"/>
              <a:t>(assuming a 10% reduction)</a:t>
            </a:r>
          </a:p>
          <a:p>
            <a:pPr marL="342900" lvl="2" indent="-342900"/>
            <a:r>
              <a:rPr lang="en-IN" sz="1200" dirty="0" smtClean="0"/>
              <a:t>The </a:t>
            </a:r>
            <a:r>
              <a:rPr lang="en-IN" sz="1200" dirty="0"/>
              <a:t>above 2 recommendations if implemented correctly would bring down the cost in the range of </a:t>
            </a:r>
            <a:r>
              <a:rPr lang="en-IN" sz="1200" b="1" dirty="0"/>
              <a:t>295 </a:t>
            </a:r>
            <a:r>
              <a:rPr lang="en-IN" sz="1200" b="1" dirty="0" err="1"/>
              <a:t>Rs</a:t>
            </a:r>
            <a:r>
              <a:rPr lang="en-IN" sz="1200" b="1" dirty="0"/>
              <a:t> to 312 </a:t>
            </a:r>
            <a:r>
              <a:rPr lang="en-IN" sz="1200" b="1" dirty="0" err="1"/>
              <a:t>Rs</a:t>
            </a:r>
            <a:r>
              <a:rPr lang="en-IN" sz="1200" dirty="0"/>
              <a:t>.  But, this is still an increase of </a:t>
            </a:r>
            <a:r>
              <a:rPr lang="en-IN" sz="1200" b="1" dirty="0"/>
              <a:t>45 </a:t>
            </a:r>
            <a:r>
              <a:rPr lang="en-IN" sz="1200" b="1" dirty="0" err="1"/>
              <a:t>Rs</a:t>
            </a:r>
            <a:r>
              <a:rPr lang="en-IN" sz="1200" b="1" dirty="0"/>
              <a:t> to 60 </a:t>
            </a:r>
            <a:r>
              <a:rPr lang="en-IN" sz="1200" b="1" dirty="0" err="1"/>
              <a:t>Rs</a:t>
            </a:r>
            <a:r>
              <a:rPr lang="en-IN" sz="1200" b="1" dirty="0"/>
              <a:t> </a:t>
            </a:r>
            <a:r>
              <a:rPr lang="en-IN" sz="1200" dirty="0"/>
              <a:t>when compared with consumers benchmark of </a:t>
            </a:r>
            <a:r>
              <a:rPr lang="en-IN" sz="1200" b="1" dirty="0"/>
              <a:t>250 </a:t>
            </a:r>
            <a:r>
              <a:rPr lang="en-IN" sz="1200" b="1" dirty="0" err="1"/>
              <a:t>Rs</a:t>
            </a:r>
            <a:r>
              <a:rPr lang="en-IN" sz="1200" b="1" dirty="0"/>
              <a:t>. </a:t>
            </a:r>
            <a:r>
              <a:rPr lang="en-IN" sz="1200" b="1" dirty="0" smtClean="0"/>
              <a:t> </a:t>
            </a:r>
            <a:r>
              <a:rPr lang="en-IN" sz="1200" dirty="0" smtClean="0"/>
              <a:t>Hence the final conclusion is </a:t>
            </a:r>
            <a:r>
              <a:rPr lang="en-IN" sz="1200" dirty="0" smtClean="0"/>
              <a:t>that  even after following TRAIs guidelines , the </a:t>
            </a:r>
            <a:r>
              <a:rPr lang="en-IN" sz="1200" dirty="0"/>
              <a:t>users </a:t>
            </a:r>
            <a:r>
              <a:rPr lang="en-IN" sz="1200" dirty="0" smtClean="0"/>
              <a:t>would </a:t>
            </a:r>
            <a:r>
              <a:rPr lang="en-IN" sz="1200" b="1" dirty="0" smtClean="0"/>
              <a:t>see </a:t>
            </a:r>
            <a:r>
              <a:rPr lang="en-IN" sz="1200" b="1" dirty="0"/>
              <a:t>an increase </a:t>
            </a:r>
            <a:r>
              <a:rPr lang="en-IN" sz="1200" dirty="0"/>
              <a:t>in the cost of cable fees in the range of </a:t>
            </a:r>
            <a:r>
              <a:rPr lang="en-IN" sz="1200" b="1" dirty="0"/>
              <a:t>50 </a:t>
            </a:r>
            <a:r>
              <a:rPr lang="en-IN" sz="1200" b="1" dirty="0" err="1"/>
              <a:t>Rs</a:t>
            </a:r>
            <a:r>
              <a:rPr lang="en-IN" sz="1200" b="1" dirty="0"/>
              <a:t> to 120 </a:t>
            </a:r>
            <a:r>
              <a:rPr lang="en-IN" sz="1200" b="1" dirty="0" err="1"/>
              <a:t>Rs</a:t>
            </a:r>
            <a:r>
              <a:rPr lang="en-IN" sz="1200" b="1" dirty="0"/>
              <a:t> </a:t>
            </a:r>
            <a:r>
              <a:rPr lang="en-IN" sz="1200" dirty="0"/>
              <a:t>when he is comparing it with his benchmark of </a:t>
            </a:r>
            <a:r>
              <a:rPr lang="en-IN" sz="1200" b="1" dirty="0"/>
              <a:t>250 </a:t>
            </a:r>
            <a:r>
              <a:rPr lang="en-IN" sz="1200" b="1" dirty="0" err="1"/>
              <a:t>Rs</a:t>
            </a:r>
            <a:r>
              <a:rPr lang="en-IN" sz="1200" b="1" dirty="0"/>
              <a:t>. </a:t>
            </a:r>
            <a:endParaRPr lang="en-IN" sz="1200" b="1" dirty="0" smtClean="0"/>
          </a:p>
          <a:p>
            <a:pPr marL="342900" lvl="2" indent="-342900"/>
            <a:r>
              <a:rPr lang="en-IN" sz="1200" dirty="0" smtClean="0"/>
              <a:t>However</a:t>
            </a:r>
            <a:r>
              <a:rPr lang="en-IN" sz="1200" dirty="0"/>
              <a:t>, </a:t>
            </a:r>
            <a:r>
              <a:rPr lang="en-IN" sz="1200" dirty="0" smtClean="0"/>
              <a:t>the cost </a:t>
            </a:r>
            <a:r>
              <a:rPr lang="en-IN" sz="1200" b="1" dirty="0" smtClean="0"/>
              <a:t>will not</a:t>
            </a:r>
            <a:r>
              <a:rPr lang="en-IN" sz="1200" dirty="0" smtClean="0"/>
              <a:t> </a:t>
            </a:r>
            <a:r>
              <a:rPr lang="en-IN" sz="1200" b="1" dirty="0" smtClean="0"/>
              <a:t>increase </a:t>
            </a:r>
            <a:r>
              <a:rPr lang="en-IN" sz="1200" b="1" dirty="0" smtClean="0"/>
              <a:t>by 2 or 3 </a:t>
            </a:r>
            <a:r>
              <a:rPr lang="en-IN" sz="1200" b="1" dirty="0"/>
              <a:t>times </a:t>
            </a:r>
            <a:r>
              <a:rPr lang="en-IN" sz="1200" dirty="0" smtClean="0"/>
              <a:t>as </a:t>
            </a:r>
            <a:r>
              <a:rPr lang="en-IN" sz="1200" dirty="0"/>
              <a:t>feared if they follow TRAIs recommendation of </a:t>
            </a:r>
            <a:r>
              <a:rPr lang="en-IN" sz="1200" dirty="0" smtClean="0"/>
              <a:t>choosing </a:t>
            </a:r>
            <a:r>
              <a:rPr lang="en-IN" sz="1200" dirty="0"/>
              <a:t>the right count of channels(around 50) and use the optimisation tools to further reduce the cost through Pack/Bouquet selections.</a:t>
            </a:r>
            <a:endParaRPr lang="en-IN" sz="1100" dirty="0"/>
          </a:p>
          <a:p>
            <a:endParaRPr lang="en-IN" sz="11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6519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160338"/>
            <a:ext cx="9016553" cy="706090"/>
          </a:xfrm>
        </p:spPr>
        <p:txBody>
          <a:bodyPr>
            <a:noAutofit/>
          </a:bodyPr>
          <a:lstStyle/>
          <a:p>
            <a:r>
              <a:rPr lang="en-US" sz="3200" dirty="0" smtClean="0"/>
              <a:t>Future Considerations</a:t>
            </a:r>
            <a:endParaRPr lang="en-IN" sz="3200" dirty="0"/>
          </a:p>
        </p:txBody>
      </p:sp>
      <p:sp>
        <p:nvSpPr>
          <p:cNvPr id="3" name="Content Placeholder 2"/>
          <p:cNvSpPr>
            <a:spLocks noGrp="1"/>
          </p:cNvSpPr>
          <p:nvPr>
            <p:ph idx="1"/>
          </p:nvPr>
        </p:nvSpPr>
        <p:spPr>
          <a:xfrm>
            <a:off x="177548" y="836712"/>
            <a:ext cx="8766896" cy="5688632"/>
          </a:xfrm>
        </p:spPr>
        <p:txBody>
          <a:bodyPr>
            <a:noAutofit/>
          </a:bodyPr>
          <a:lstStyle/>
          <a:p>
            <a:pPr marL="109728" indent="0">
              <a:buNone/>
            </a:pPr>
            <a:endParaRPr lang="en-IN" sz="1400" dirty="0" smtClean="0"/>
          </a:p>
          <a:p>
            <a:pPr marL="281178" indent="-171450"/>
            <a:r>
              <a:rPr lang="en-IN" sz="1400" dirty="0" smtClean="0"/>
              <a:t>As TRAI faces pressure from consumers on reduction of cost , below are few things that can be considered</a:t>
            </a:r>
          </a:p>
          <a:p>
            <a:pPr lvl="1"/>
            <a:r>
              <a:rPr lang="en-IN" sz="1400" dirty="0"/>
              <a:t>Reduce the NCF (which is currently a whopping 153.40 </a:t>
            </a:r>
            <a:r>
              <a:rPr lang="en-IN" sz="1400" dirty="0" err="1"/>
              <a:t>rs</a:t>
            </a:r>
            <a:r>
              <a:rPr lang="en-IN" sz="1400" dirty="0"/>
              <a:t> and is </a:t>
            </a:r>
            <a:r>
              <a:rPr lang="en-IN" sz="1400" dirty="0" smtClean="0"/>
              <a:t>adds up to 50% of the average cost).</a:t>
            </a:r>
          </a:p>
          <a:p>
            <a:pPr lvl="2"/>
            <a:r>
              <a:rPr lang="en-IN" sz="1400" dirty="0" smtClean="0"/>
              <a:t>If  this </a:t>
            </a:r>
            <a:r>
              <a:rPr lang="en-IN" sz="1400" dirty="0"/>
              <a:t>can be reduced by </a:t>
            </a:r>
            <a:r>
              <a:rPr lang="en-IN" sz="1400" dirty="0" smtClean="0"/>
              <a:t>half(75 </a:t>
            </a:r>
            <a:r>
              <a:rPr lang="en-IN" sz="1400" dirty="0" err="1" smtClean="0"/>
              <a:t>Rs</a:t>
            </a:r>
            <a:r>
              <a:rPr lang="en-IN" sz="1400" dirty="0" smtClean="0"/>
              <a:t>) </a:t>
            </a:r>
            <a:r>
              <a:rPr lang="en-IN" sz="1400" dirty="0"/>
              <a:t>or </a:t>
            </a:r>
            <a:r>
              <a:rPr lang="en-IN" sz="1400" dirty="0" smtClean="0"/>
              <a:t>even 50 </a:t>
            </a:r>
            <a:r>
              <a:rPr lang="en-IN" sz="1400" dirty="0" err="1" smtClean="0"/>
              <a:t>rs</a:t>
            </a:r>
            <a:r>
              <a:rPr lang="en-IN" sz="1400" dirty="0" smtClean="0"/>
              <a:t> will </a:t>
            </a:r>
            <a:r>
              <a:rPr lang="en-IN" sz="1400" dirty="0"/>
              <a:t>help </a:t>
            </a:r>
            <a:r>
              <a:rPr lang="en-IN" sz="1400" dirty="0" smtClean="0"/>
              <a:t>consumers a </a:t>
            </a:r>
            <a:r>
              <a:rPr lang="en-IN" sz="1400" dirty="0"/>
              <a:t>lot as </a:t>
            </a:r>
            <a:r>
              <a:rPr lang="en-IN" sz="1400" dirty="0" smtClean="0"/>
              <a:t>he can use this cut in picking up </a:t>
            </a:r>
            <a:r>
              <a:rPr lang="en-IN" sz="1400" dirty="0"/>
              <a:t>choice </a:t>
            </a:r>
            <a:r>
              <a:rPr lang="en-IN" sz="1400" dirty="0" smtClean="0"/>
              <a:t>from the Paid category. </a:t>
            </a:r>
          </a:p>
          <a:p>
            <a:pPr lvl="1"/>
            <a:r>
              <a:rPr lang="en-IN" sz="1400" dirty="0" smtClean="0"/>
              <a:t>The broadcasters  can reduce the cost of channels and work on increasing revenues through advertisements.</a:t>
            </a:r>
            <a:endParaRPr lang="en-US" sz="1400" dirty="0" smtClean="0"/>
          </a:p>
          <a:p>
            <a:r>
              <a:rPr lang="en-IN" sz="1400" dirty="0" smtClean="0"/>
              <a:t>Below </a:t>
            </a:r>
            <a:r>
              <a:rPr lang="en-IN" sz="1400" dirty="0"/>
              <a:t>are few impacts we see in </a:t>
            </a:r>
            <a:r>
              <a:rPr lang="en-IN" sz="1400" dirty="0" smtClean="0"/>
              <a:t>future.</a:t>
            </a:r>
            <a:endParaRPr lang="en-IN" sz="1400" dirty="0"/>
          </a:p>
          <a:p>
            <a:pPr lvl="1"/>
            <a:r>
              <a:rPr lang="en-IN" sz="1200" dirty="0"/>
              <a:t>The consumers will </a:t>
            </a:r>
            <a:r>
              <a:rPr lang="en-IN" sz="1200" dirty="0" smtClean="0"/>
              <a:t>migrate </a:t>
            </a:r>
            <a:r>
              <a:rPr lang="en-IN" sz="1200" dirty="0"/>
              <a:t>to DTH(</a:t>
            </a:r>
            <a:r>
              <a:rPr lang="en-IN" sz="1200" dirty="0" err="1"/>
              <a:t>Airtel,Tatasky</a:t>
            </a:r>
            <a:r>
              <a:rPr lang="en-IN" sz="1200" dirty="0"/>
              <a:t> </a:t>
            </a:r>
            <a:r>
              <a:rPr lang="en-IN" sz="1200" dirty="0" err="1"/>
              <a:t>etc</a:t>
            </a:r>
            <a:r>
              <a:rPr lang="en-IN" sz="1200" dirty="0"/>
              <a:t> ) </a:t>
            </a:r>
            <a:r>
              <a:rPr lang="en-IN" sz="1200" dirty="0" smtClean="0"/>
              <a:t>if they don’t </a:t>
            </a:r>
            <a:r>
              <a:rPr lang="en-IN" sz="1200" dirty="0"/>
              <a:t>provide transparency and ease of transactions. The worst affected will be the local cable operators as they are currently doing everything manual and this process takes a lot of </a:t>
            </a:r>
            <a:r>
              <a:rPr lang="en-IN" sz="1200" dirty="0" smtClean="0"/>
              <a:t>time. The cable fees is also not transparent as we hear consumers complaining about not implementing the fees as per TRAIs new regulations.</a:t>
            </a:r>
            <a:endParaRPr lang="en-IN" sz="1200" dirty="0"/>
          </a:p>
          <a:p>
            <a:pPr lvl="1"/>
            <a:r>
              <a:rPr lang="en-IN" sz="1200" dirty="0" smtClean="0"/>
              <a:t>The </a:t>
            </a:r>
            <a:r>
              <a:rPr lang="en-IN" sz="1200" dirty="0"/>
              <a:t>cost is going to be playing a major role in customers </a:t>
            </a:r>
            <a:r>
              <a:rPr lang="en-IN" sz="1200" dirty="0" smtClean="0"/>
              <a:t>. Once </a:t>
            </a:r>
            <a:r>
              <a:rPr lang="en-IN" sz="1200" dirty="0"/>
              <a:t>consumers realise </a:t>
            </a:r>
            <a:r>
              <a:rPr lang="en-IN" sz="1200" dirty="0" smtClean="0"/>
              <a:t>the benefits of  </a:t>
            </a:r>
            <a:r>
              <a:rPr lang="en-IN" sz="1200" dirty="0"/>
              <a:t>"</a:t>
            </a:r>
            <a:r>
              <a:rPr lang="en-IN" sz="1200" dirty="0" smtClean="0"/>
              <a:t>Packs/Bouquets" they would naturally want  to see more offers. The Broadcasters will now find new competition in this space where the focus would be on providing </a:t>
            </a:r>
            <a:r>
              <a:rPr lang="en-IN" sz="1200" dirty="0"/>
              <a:t>wide variety </a:t>
            </a:r>
            <a:r>
              <a:rPr lang="en-IN" sz="1200" dirty="0" smtClean="0"/>
              <a:t>Packs which are both attractive and economical at the same time. </a:t>
            </a:r>
          </a:p>
          <a:p>
            <a:pPr lvl="1"/>
            <a:r>
              <a:rPr lang="en-US" sz="1200" dirty="0" smtClean="0"/>
              <a:t>New players might emerge( we already are hearing JIO ready to venture in DTH) and will be interesting to see what it has to offers.</a:t>
            </a:r>
            <a:endParaRPr lang="en-IN" sz="1800" dirty="0"/>
          </a:p>
          <a:p>
            <a:r>
              <a:rPr lang="en-IN" sz="1400" dirty="0" smtClean="0"/>
              <a:t>Future considerations :</a:t>
            </a:r>
            <a:endParaRPr lang="en-IN" sz="1400" dirty="0"/>
          </a:p>
          <a:p>
            <a:pPr lvl="1"/>
            <a:r>
              <a:rPr lang="en-IN" sz="1200" dirty="0"/>
              <a:t>The above study was considered for south region, would like to do the same for north to see if there are major </a:t>
            </a:r>
            <a:r>
              <a:rPr lang="en-IN" sz="1200" dirty="0" smtClean="0"/>
              <a:t>deviations </a:t>
            </a:r>
            <a:r>
              <a:rPr lang="en-IN" sz="1200" dirty="0"/>
              <a:t>which currently it is assumed to be none</a:t>
            </a:r>
            <a:r>
              <a:rPr lang="en-IN" sz="1200" dirty="0" smtClean="0"/>
              <a:t>.</a:t>
            </a:r>
          </a:p>
          <a:p>
            <a:pPr lvl="1"/>
            <a:r>
              <a:rPr lang="en-US" sz="1200" dirty="0" smtClean="0"/>
              <a:t>Use of an ML technique to improve the accuracy of the prediction of Average cost.</a:t>
            </a:r>
            <a:endParaRPr lang="en-IN" sz="18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99955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922114"/>
          </a:xfrm>
        </p:spPr>
        <p:txBody>
          <a:bodyPr>
            <a:noAutofit/>
          </a:bodyPr>
          <a:lstStyle/>
          <a:p>
            <a:r>
              <a:rPr lang="en-US" sz="2400" dirty="0" smtClean="0"/>
              <a:t>Using </a:t>
            </a:r>
            <a:r>
              <a:rPr lang="en-US" sz="2400" dirty="0" err="1" smtClean="0"/>
              <a:t>PyPack</a:t>
            </a:r>
            <a:r>
              <a:rPr lang="en-US" sz="2400" dirty="0" smtClean="0"/>
              <a:t> </a:t>
            </a:r>
            <a:r>
              <a:rPr lang="en-US" sz="2400" dirty="0"/>
              <a:t>Recommendation </a:t>
            </a:r>
            <a:r>
              <a:rPr lang="en-US" sz="2400" dirty="0" smtClean="0"/>
              <a:t>Tool</a:t>
            </a:r>
            <a:endParaRPr lang="en-IN" sz="2400" dirty="0"/>
          </a:p>
        </p:txBody>
      </p:sp>
      <p:sp>
        <p:nvSpPr>
          <p:cNvPr id="3" name="Content Placeholder 2"/>
          <p:cNvSpPr>
            <a:spLocks noGrp="1"/>
          </p:cNvSpPr>
          <p:nvPr>
            <p:ph idx="1"/>
          </p:nvPr>
        </p:nvSpPr>
        <p:spPr>
          <a:xfrm>
            <a:off x="467544" y="1340768"/>
            <a:ext cx="8229600" cy="4968552"/>
          </a:xfrm>
        </p:spPr>
        <p:txBody>
          <a:bodyPr>
            <a:noAutofit/>
          </a:bodyPr>
          <a:lstStyle/>
          <a:p>
            <a:r>
              <a:rPr lang="en-US" sz="2000" dirty="0" smtClean="0"/>
              <a:t>User is not sure which pack offer the best savings</a:t>
            </a:r>
          </a:p>
          <a:p>
            <a:endParaRPr lang="en-US" sz="2000" dirty="0" smtClean="0"/>
          </a:p>
          <a:p>
            <a:pPr lvl="1">
              <a:buFont typeface="Wingdings" pitchFamily="2" charset="2"/>
              <a:buChar char="Ø"/>
            </a:pPr>
            <a:r>
              <a:rPr lang="en-US" sz="1600" dirty="0" smtClean="0"/>
              <a:t>Provide the tool your wish list (the channels that your prefer to view). This is captured in </a:t>
            </a:r>
            <a:r>
              <a:rPr lang="en-US" sz="1600" b="1" dirty="0" err="1" smtClean="0"/>
              <a:t>MyPack</a:t>
            </a:r>
            <a:r>
              <a:rPr lang="en-US" sz="1600" dirty="0" smtClean="0"/>
              <a:t> worksheet. The Base Cost  is sum of cost of all the paid channels in your wish list. </a:t>
            </a:r>
          </a:p>
          <a:p>
            <a:pPr lvl="1">
              <a:buFont typeface="Wingdings" pitchFamily="2" charset="2"/>
              <a:buChar char="Ø"/>
            </a:pPr>
            <a:endParaRPr lang="en-US" sz="1600" dirty="0" smtClean="0"/>
          </a:p>
          <a:p>
            <a:pPr lvl="1">
              <a:buFont typeface="Wingdings" pitchFamily="2" charset="2"/>
              <a:buChar char="Ø"/>
            </a:pPr>
            <a:r>
              <a:rPr lang="en-US" sz="1600" dirty="0" smtClean="0"/>
              <a:t>The tool uses this information and then starts comparing the set of channels against each of the packs offered by the service provider and picks up only those packs which offer the best saving. </a:t>
            </a:r>
          </a:p>
          <a:p>
            <a:pPr lvl="1">
              <a:buFont typeface="Wingdings" pitchFamily="2" charset="2"/>
              <a:buChar char="Ø"/>
            </a:pPr>
            <a:endParaRPr lang="en-US" sz="1600" dirty="0" smtClean="0"/>
          </a:p>
          <a:p>
            <a:pPr lvl="1">
              <a:buFont typeface="Wingdings" pitchFamily="2" charset="2"/>
              <a:buChar char="Ø"/>
            </a:pPr>
            <a:r>
              <a:rPr lang="en-US" sz="1600" dirty="0" smtClean="0"/>
              <a:t>Those which could not fit in any pack would be recommended to be added as ALACARTE.</a:t>
            </a:r>
          </a:p>
          <a:p>
            <a:pPr lvl="1">
              <a:buFont typeface="Wingdings" pitchFamily="2" charset="2"/>
              <a:buChar char="Ø"/>
            </a:pPr>
            <a:endParaRPr lang="en-US" sz="1600" dirty="0" smtClean="0"/>
          </a:p>
          <a:p>
            <a:pPr lvl="1">
              <a:buFont typeface="Wingdings" pitchFamily="2" charset="2"/>
              <a:buChar char="Ø"/>
            </a:pPr>
            <a:r>
              <a:rPr lang="en-US" sz="1600" dirty="0" smtClean="0"/>
              <a:t>The new cost is computed based on the recommended packs cost + ALACARTE. Also, it will add the </a:t>
            </a:r>
            <a:r>
              <a:rPr lang="en-US" sz="1600" b="1" dirty="0" smtClean="0"/>
              <a:t>Network Capacity Fee </a:t>
            </a:r>
            <a:r>
              <a:rPr lang="en-US" sz="1600" dirty="0" smtClean="0"/>
              <a:t>(153 </a:t>
            </a:r>
            <a:r>
              <a:rPr lang="en-US" sz="1600" dirty="0" err="1" smtClean="0"/>
              <a:t>Rs</a:t>
            </a:r>
            <a:r>
              <a:rPr lang="en-US" sz="1600" dirty="0" smtClean="0"/>
              <a:t>).</a:t>
            </a:r>
          </a:p>
          <a:p>
            <a:pPr lvl="1">
              <a:buFont typeface="Wingdings" pitchFamily="2" charset="2"/>
              <a:buChar char="Ø"/>
            </a:pPr>
            <a:endParaRPr lang="en-US" sz="1600" dirty="0" smtClean="0"/>
          </a:p>
          <a:p>
            <a:pPr lvl="1">
              <a:buFont typeface="Wingdings" pitchFamily="2" charset="2"/>
              <a:buChar char="Ø"/>
            </a:pPr>
            <a:r>
              <a:rPr lang="en-US" sz="1600" dirty="0" smtClean="0"/>
              <a:t>The savings will be Base Cost – Recommended Cost.</a:t>
            </a:r>
          </a:p>
          <a:p>
            <a:pPr marL="457200" lvl="1" indent="0">
              <a:buNone/>
            </a:pPr>
            <a:endParaRPr lang="en-US" sz="1600" dirty="0" smtClean="0"/>
          </a:p>
        </p:txBody>
      </p:sp>
    </p:spTree>
    <p:extLst>
      <p:ext uri="{BB962C8B-B14F-4D97-AF65-F5344CB8AC3E}">
        <p14:creationId xmlns:p14="http://schemas.microsoft.com/office/powerpoint/2010/main" val="1323340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968552"/>
          </a:xfrm>
        </p:spPr>
        <p:txBody>
          <a:bodyPr>
            <a:noAutofit/>
          </a:bodyPr>
          <a:lstStyle/>
          <a:p>
            <a:r>
              <a:rPr lang="en-US" sz="2000" dirty="0" smtClean="0"/>
              <a:t>User already has pack but is not sure if that is the best which offers cost savings</a:t>
            </a:r>
          </a:p>
          <a:p>
            <a:endParaRPr lang="en-US" sz="2000" dirty="0" smtClean="0"/>
          </a:p>
          <a:p>
            <a:pPr lvl="1">
              <a:buFont typeface="Wingdings" pitchFamily="2" charset="2"/>
              <a:buChar char="Ø"/>
            </a:pPr>
            <a:r>
              <a:rPr lang="en-US" sz="1600" dirty="0" smtClean="0"/>
              <a:t>Make a list of all the channels that the current pack offers and captured it in </a:t>
            </a:r>
            <a:r>
              <a:rPr lang="en-US" sz="1600" b="1" dirty="0" err="1" smtClean="0"/>
              <a:t>MyPack</a:t>
            </a:r>
            <a:r>
              <a:rPr lang="en-US" sz="1600" dirty="0" smtClean="0"/>
              <a:t> worksheet. </a:t>
            </a:r>
          </a:p>
          <a:p>
            <a:pPr lvl="1">
              <a:buFont typeface="Wingdings" pitchFamily="2" charset="2"/>
              <a:buChar char="Ø"/>
            </a:pPr>
            <a:endParaRPr lang="en-US" sz="1600" dirty="0" smtClean="0"/>
          </a:p>
          <a:p>
            <a:pPr lvl="1">
              <a:buFont typeface="Wingdings" pitchFamily="2" charset="2"/>
              <a:buChar char="Ø"/>
            </a:pPr>
            <a:r>
              <a:rPr lang="en-US" sz="1600" dirty="0" smtClean="0"/>
              <a:t>Refine your selection to see if any of these can be replaced by FTA channels or with ones which offer less cost. Remove the channels that you don’t watch. Make sure the new count is around 50 which is the recommended number.</a:t>
            </a:r>
          </a:p>
          <a:p>
            <a:pPr lvl="1">
              <a:buFont typeface="Wingdings" pitchFamily="2" charset="2"/>
              <a:buChar char="Ø"/>
            </a:pPr>
            <a:endParaRPr lang="en-US" sz="1600" dirty="0" smtClean="0"/>
          </a:p>
          <a:p>
            <a:pPr lvl="1">
              <a:buFont typeface="Wingdings" pitchFamily="2" charset="2"/>
              <a:buChar char="Ø"/>
            </a:pPr>
            <a:r>
              <a:rPr lang="en-US" sz="1600" dirty="0" smtClean="0"/>
              <a:t>Feed your new wish list to the </a:t>
            </a:r>
            <a:r>
              <a:rPr lang="en-US" sz="1600" b="1" dirty="0" err="1" smtClean="0"/>
              <a:t>pyPackRecommendation</a:t>
            </a:r>
            <a:r>
              <a:rPr lang="en-US" sz="1600" dirty="0" smtClean="0"/>
              <a:t> Tool to see what new packs it offers as savings and compare the cost from what you had in your current pack. If you see any benefits both in terms of cost or channels offered then move to this new plan by discarding the current and adding the new recommended packs.</a:t>
            </a:r>
          </a:p>
          <a:p>
            <a:pPr marL="457200" lvl="1" indent="0">
              <a:buNone/>
            </a:pPr>
            <a:endParaRPr lang="en-US" sz="1600" dirty="0" smtClean="0"/>
          </a:p>
        </p:txBody>
      </p:sp>
      <p:sp>
        <p:nvSpPr>
          <p:cNvPr id="2" name="Title 1"/>
          <p:cNvSpPr>
            <a:spLocks noGrp="1"/>
          </p:cNvSpPr>
          <p:nvPr>
            <p:ph type="title"/>
          </p:nvPr>
        </p:nvSpPr>
        <p:spPr>
          <a:xfrm>
            <a:off x="457200" y="274638"/>
            <a:ext cx="8507288" cy="922114"/>
          </a:xfrm>
        </p:spPr>
        <p:txBody>
          <a:bodyPr>
            <a:noAutofit/>
          </a:bodyPr>
          <a:lstStyle/>
          <a:p>
            <a:r>
              <a:rPr lang="en-US" sz="2400" dirty="0" smtClean="0"/>
              <a:t>Using </a:t>
            </a:r>
            <a:r>
              <a:rPr lang="en-US" sz="2400" dirty="0" err="1" smtClean="0"/>
              <a:t>PyPack</a:t>
            </a:r>
            <a:r>
              <a:rPr lang="en-US" sz="2400" dirty="0" smtClean="0"/>
              <a:t> </a:t>
            </a:r>
            <a:r>
              <a:rPr lang="en-US" sz="2400" dirty="0"/>
              <a:t>Recommendation </a:t>
            </a:r>
            <a:r>
              <a:rPr lang="en-US" sz="2400" dirty="0" smtClean="0"/>
              <a:t>Tool – </a:t>
            </a:r>
            <a:r>
              <a:rPr lang="en-US" sz="2400" dirty="0" err="1" smtClean="0"/>
              <a:t>Usecase</a:t>
            </a:r>
            <a:r>
              <a:rPr lang="en-US" sz="2400" dirty="0" smtClean="0"/>
              <a:t> 2</a:t>
            </a:r>
            <a:endParaRPr lang="en-IN" sz="2400" dirty="0"/>
          </a:p>
        </p:txBody>
      </p:sp>
    </p:spTree>
    <p:extLst>
      <p:ext uri="{BB962C8B-B14F-4D97-AF65-F5344CB8AC3E}">
        <p14:creationId xmlns:p14="http://schemas.microsoft.com/office/powerpoint/2010/main" val="3278204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sz="2800" dirty="0" smtClean="0"/>
              <a:t>Steps to Follow to Run Recommendation Report</a:t>
            </a:r>
            <a:endParaRPr lang="en-IN" dirty="0"/>
          </a:p>
        </p:txBody>
      </p:sp>
      <p:sp>
        <p:nvSpPr>
          <p:cNvPr id="3" name="Content Placeholder 2"/>
          <p:cNvSpPr>
            <a:spLocks noGrp="1"/>
          </p:cNvSpPr>
          <p:nvPr>
            <p:ph idx="1"/>
          </p:nvPr>
        </p:nvSpPr>
        <p:spPr>
          <a:xfrm>
            <a:off x="539552" y="857485"/>
            <a:ext cx="8229600" cy="5468534"/>
          </a:xfrm>
        </p:spPr>
        <p:txBody>
          <a:bodyPr>
            <a:normAutofit fontScale="85000" lnSpcReduction="10000"/>
          </a:bodyPr>
          <a:lstStyle/>
          <a:p>
            <a:r>
              <a:rPr lang="en-US" sz="1800" dirty="0" smtClean="0"/>
              <a:t>Step 1 : Open the below  worksheet</a:t>
            </a:r>
          </a:p>
          <a:p>
            <a:endParaRPr lang="en-US" sz="1800" dirty="0"/>
          </a:p>
          <a:p>
            <a:endParaRPr lang="en-IN" sz="1600" dirty="0" smtClean="0"/>
          </a:p>
          <a:p>
            <a:endParaRPr lang="en-US" sz="1800" dirty="0" smtClean="0"/>
          </a:p>
          <a:p>
            <a:r>
              <a:rPr lang="en-US" sz="1800" dirty="0" smtClean="0"/>
              <a:t>Step 2 : Add all the channels to your wish list by marking the </a:t>
            </a:r>
            <a:r>
              <a:rPr lang="en-US" sz="1800" dirty="0" err="1" smtClean="0"/>
              <a:t>Choose_Yes_No</a:t>
            </a:r>
            <a:r>
              <a:rPr lang="en-US" sz="1800" dirty="0" smtClean="0"/>
              <a:t>  as Yes in the “</a:t>
            </a:r>
            <a:r>
              <a:rPr lang="en-US" sz="1800" dirty="0" err="1" smtClean="0"/>
              <a:t>MyPack</a:t>
            </a:r>
            <a:r>
              <a:rPr lang="en-US" sz="1800" dirty="0" smtClean="0"/>
              <a:t>” sheet</a:t>
            </a:r>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smtClean="0"/>
          </a:p>
          <a:p>
            <a:r>
              <a:rPr lang="en-US" sz="1800" dirty="0" smtClean="0"/>
              <a:t>Step 3 : Add the email id in the “</a:t>
            </a:r>
            <a:r>
              <a:rPr lang="en-US" sz="1800" dirty="0" err="1" smtClean="0"/>
              <a:t>MyEmail</a:t>
            </a:r>
            <a:r>
              <a:rPr lang="en-US" sz="1800" dirty="0" smtClean="0"/>
              <a:t>” sheet (ID to which you wish to receive the recommendation report). Leave it blank if you don’t want to receive the report.</a:t>
            </a:r>
          </a:p>
          <a:p>
            <a:endParaRPr lang="en-US" sz="1800" dirty="0" smtClean="0"/>
          </a:p>
          <a:p>
            <a:endParaRPr lang="en-US" sz="1800" dirty="0"/>
          </a:p>
          <a:p>
            <a:endParaRPr lang="en-US" sz="1800" dirty="0" smtClean="0"/>
          </a:p>
          <a:p>
            <a:endParaRPr lang="en-US" sz="1800" dirty="0" smtClean="0"/>
          </a:p>
          <a:p>
            <a:r>
              <a:rPr lang="en-US" sz="1800" dirty="0" smtClean="0"/>
              <a:t>Step 4: Keep the </a:t>
            </a:r>
            <a:r>
              <a:rPr lang="en-US" sz="1800" dirty="0"/>
              <a:t>Recommender </a:t>
            </a:r>
            <a:r>
              <a:rPr lang="en-US" sz="1800" dirty="0" smtClean="0"/>
              <a:t>Script(PyPackage_Recommender_SR_Ver6.ipynb) , the </a:t>
            </a:r>
            <a:r>
              <a:rPr lang="en-US" sz="1800" dirty="0"/>
              <a:t>configuration </a:t>
            </a:r>
            <a:r>
              <a:rPr lang="en-US" sz="1800" dirty="0" smtClean="0"/>
              <a:t>file(Configurator.py) and the </a:t>
            </a:r>
            <a:r>
              <a:rPr lang="en-US" sz="1800" dirty="0" err="1" smtClean="0"/>
              <a:t>WishList</a:t>
            </a:r>
            <a:r>
              <a:rPr lang="en-US" sz="1800" dirty="0" smtClean="0"/>
              <a:t>(</a:t>
            </a:r>
            <a:r>
              <a:rPr lang="en-US" sz="1800" dirty="0" err="1" smtClean="0"/>
              <a:t>xlsx</a:t>
            </a:r>
            <a:r>
              <a:rPr lang="en-US" sz="1800" dirty="0" smtClean="0"/>
              <a:t> file) in the same path and then Run the Python script from  Jupiter Notebook to receive the report in your email id.</a:t>
            </a:r>
          </a:p>
          <a:p>
            <a:endParaRPr lang="en-IN"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10652"/>
            <a:ext cx="61150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444" y="4437112"/>
            <a:ext cx="23050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1416702448"/>
              </p:ext>
            </p:extLst>
          </p:nvPr>
        </p:nvGraphicFramePr>
        <p:xfrm>
          <a:off x="2880294" y="1196752"/>
          <a:ext cx="914400" cy="771525"/>
        </p:xfrm>
        <a:graphic>
          <a:graphicData uri="http://schemas.openxmlformats.org/presentationml/2006/ole">
            <mc:AlternateContent xmlns:mc="http://schemas.openxmlformats.org/markup-compatibility/2006">
              <mc:Choice xmlns:v="urn:schemas-microsoft-com:vml" Requires="v">
                <p:oleObj spid="_x0000_s2141"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2880294" y="119675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961776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96952"/>
            <a:ext cx="8229600" cy="1080120"/>
          </a:xfrm>
        </p:spPr>
        <p:txBody>
          <a:bodyPr>
            <a:noAutofit/>
          </a:bodyPr>
          <a:lstStyle/>
          <a:p>
            <a:pPr algn="ctr"/>
            <a:r>
              <a:rPr lang="en-US" sz="8000" dirty="0" smtClean="0"/>
              <a:t>Thank You</a:t>
            </a:r>
            <a:endParaRPr lang="en-IN" sz="8000" dirty="0"/>
          </a:p>
        </p:txBody>
      </p:sp>
    </p:spTree>
    <p:extLst>
      <p:ext uri="{BB962C8B-B14F-4D97-AF65-F5344CB8AC3E}">
        <p14:creationId xmlns:p14="http://schemas.microsoft.com/office/powerpoint/2010/main" val="3069420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143000"/>
          </a:xfrm>
        </p:spPr>
        <p:txBody>
          <a:bodyPr>
            <a:noAutofit/>
          </a:bodyPr>
          <a:lstStyle/>
          <a:p>
            <a:r>
              <a:rPr lang="en-US" sz="3200" dirty="0" smtClean="0"/>
              <a:t>Concerns on Cable Fee of under </a:t>
            </a:r>
            <a:r>
              <a:rPr lang="en-US" sz="3200" dirty="0"/>
              <a:t>TRAI’s New </a:t>
            </a:r>
            <a:r>
              <a:rPr lang="en-US" sz="3200" dirty="0" smtClean="0"/>
              <a:t>regulations</a:t>
            </a:r>
            <a:endParaRPr lang="en-IN" sz="3200" dirty="0"/>
          </a:p>
        </p:txBody>
      </p:sp>
      <p:sp>
        <p:nvSpPr>
          <p:cNvPr id="3" name="Content Placeholder 2"/>
          <p:cNvSpPr>
            <a:spLocks noGrp="1"/>
          </p:cNvSpPr>
          <p:nvPr>
            <p:ph idx="1"/>
          </p:nvPr>
        </p:nvSpPr>
        <p:spPr>
          <a:xfrm>
            <a:off x="467544" y="1628800"/>
            <a:ext cx="8229600" cy="4752528"/>
          </a:xfrm>
        </p:spPr>
        <p:txBody>
          <a:bodyPr>
            <a:normAutofit/>
          </a:bodyPr>
          <a:lstStyle/>
          <a:p>
            <a:endParaRPr lang="en-IN" sz="2000" dirty="0" smtClean="0"/>
          </a:p>
          <a:p>
            <a:r>
              <a:rPr lang="en-US" sz="1600" dirty="0" smtClean="0"/>
              <a:t>Though TRAI’s </a:t>
            </a:r>
            <a:r>
              <a:rPr lang="en-US" sz="1600" dirty="0"/>
              <a:t>intent was to provide benefits to </a:t>
            </a:r>
            <a:r>
              <a:rPr lang="en-US" sz="1600" dirty="0" smtClean="0"/>
              <a:t>the Consumer, Service Providers and Broadcasters, but there has been a growing concern from the consumers around the increased cost of cable fees which they have to pay under the new cost structure.</a:t>
            </a:r>
          </a:p>
          <a:p>
            <a:pPr lvl="1"/>
            <a:endParaRPr lang="en-US" sz="1800" u="sng" dirty="0" smtClean="0"/>
          </a:p>
          <a:p>
            <a:pPr lvl="1"/>
            <a:r>
              <a:rPr lang="en-US" sz="1800" b="1" dirty="0" smtClean="0"/>
              <a:t>Key concern </a:t>
            </a:r>
            <a:r>
              <a:rPr lang="en-US" sz="1800" dirty="0" smtClean="0"/>
              <a:t>: Why </a:t>
            </a:r>
            <a:r>
              <a:rPr lang="en-US" sz="1800" dirty="0"/>
              <a:t>d</a:t>
            </a:r>
            <a:r>
              <a:rPr lang="en-US" sz="1800" dirty="0" smtClean="0"/>
              <a:t>o we have to pay more now? </a:t>
            </a:r>
          </a:p>
          <a:p>
            <a:pPr lvl="2"/>
            <a:r>
              <a:rPr lang="en-US" sz="1600" dirty="0" smtClean="0"/>
              <a:t>It is estimated that the average cable fees was around 250 </a:t>
            </a:r>
            <a:r>
              <a:rPr lang="en-US" sz="1600" dirty="0" err="1" smtClean="0"/>
              <a:t>Rs</a:t>
            </a:r>
            <a:r>
              <a:rPr lang="en-US" sz="1600" dirty="0" smtClean="0"/>
              <a:t> where an consumer was able to watch all the channels. But now, consumers are complaining that now they have to more 2 to </a:t>
            </a:r>
            <a:r>
              <a:rPr lang="en-US" dirty="0" smtClean="0"/>
              <a:t>4</a:t>
            </a:r>
            <a:r>
              <a:rPr lang="en-US" sz="1600" dirty="0" smtClean="0"/>
              <a:t> times more for the same choice. </a:t>
            </a:r>
          </a:p>
          <a:p>
            <a:pPr lvl="2"/>
            <a:r>
              <a:rPr lang="en-US" sz="1600" dirty="0" smtClean="0"/>
              <a:t>Is </a:t>
            </a:r>
            <a:r>
              <a:rPr lang="en-US" sz="1600" dirty="0"/>
              <a:t>this a fair deal?</a:t>
            </a:r>
            <a:endParaRPr lang="en-IN" sz="1600" dirty="0"/>
          </a:p>
          <a:p>
            <a:pPr marL="393192" lvl="1" indent="0">
              <a:buNone/>
            </a:pPr>
            <a:endParaRPr lang="en-US" sz="1200" dirty="0" smtClean="0"/>
          </a:p>
          <a:p>
            <a:pPr marL="393192" lvl="1" indent="0">
              <a:buNone/>
            </a:pPr>
            <a:endParaRPr lang="en-US" sz="1200" dirty="0"/>
          </a:p>
        </p:txBody>
      </p:sp>
    </p:spTree>
    <p:extLst>
      <p:ext uri="{BB962C8B-B14F-4D97-AF65-F5344CB8AC3E}">
        <p14:creationId xmlns:p14="http://schemas.microsoft.com/office/powerpoint/2010/main" val="182835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6672" y="116632"/>
            <a:ext cx="8867328" cy="1426170"/>
          </a:xfrm>
        </p:spPr>
        <p:txBody>
          <a:bodyPr>
            <a:noAutofit/>
          </a:bodyPr>
          <a:lstStyle/>
          <a:p>
            <a:r>
              <a:rPr lang="en-US" sz="3200" dirty="0"/>
              <a:t>Concerns on Cable Fee </a:t>
            </a:r>
            <a:r>
              <a:rPr lang="en-US" sz="3200" dirty="0" smtClean="0"/>
              <a:t>of </a:t>
            </a:r>
            <a:r>
              <a:rPr lang="en-US" sz="3200" dirty="0"/>
              <a:t>under TRAI’s New regulations</a:t>
            </a:r>
            <a:endParaRPr lang="en-IN" sz="3200" dirty="0"/>
          </a:p>
        </p:txBody>
      </p:sp>
      <p:sp>
        <p:nvSpPr>
          <p:cNvPr id="3" name="Content Placeholder 2"/>
          <p:cNvSpPr>
            <a:spLocks noGrp="1"/>
          </p:cNvSpPr>
          <p:nvPr>
            <p:ph idx="1"/>
          </p:nvPr>
        </p:nvSpPr>
        <p:spPr>
          <a:xfrm>
            <a:off x="251520" y="1340768"/>
            <a:ext cx="8784976" cy="4896544"/>
          </a:xfrm>
        </p:spPr>
        <p:txBody>
          <a:bodyPr>
            <a:normAutofit fontScale="92500" lnSpcReduction="10000"/>
          </a:bodyPr>
          <a:lstStyle/>
          <a:p>
            <a:endParaRPr lang="en-IN" sz="1600" dirty="0" smtClean="0"/>
          </a:p>
          <a:p>
            <a:r>
              <a:rPr lang="en-US" sz="1700" b="1" dirty="0"/>
              <a:t>TRAIs </a:t>
            </a:r>
            <a:r>
              <a:rPr lang="en-US" sz="1700" b="1" dirty="0" smtClean="0"/>
              <a:t>has responded </a:t>
            </a:r>
            <a:r>
              <a:rPr lang="en-US" sz="1700" dirty="0" smtClean="0"/>
              <a:t>stating that the </a:t>
            </a:r>
            <a:r>
              <a:rPr lang="en-US" sz="1700" b="1" dirty="0"/>
              <a:t>issue highlighted </a:t>
            </a:r>
            <a:r>
              <a:rPr lang="en-US" sz="1700" dirty="0"/>
              <a:t>around </a:t>
            </a:r>
            <a:r>
              <a:rPr lang="en-US" sz="1700" dirty="0" smtClean="0"/>
              <a:t>the cost </a:t>
            </a:r>
            <a:r>
              <a:rPr lang="en-US" sz="1700" dirty="0"/>
              <a:t>is </a:t>
            </a:r>
            <a:r>
              <a:rPr lang="en-US" sz="1700" dirty="0" smtClean="0"/>
              <a:t>“incorrect“ as </a:t>
            </a:r>
            <a:r>
              <a:rPr lang="en-US" sz="1700" dirty="0"/>
              <a:t>the comparison being done was between apple to oranges.</a:t>
            </a:r>
          </a:p>
          <a:p>
            <a:pPr lvl="1"/>
            <a:r>
              <a:rPr lang="en-US" sz="1600" dirty="0"/>
              <a:t>Consumers need to be aware that since the Cable fees are itemized </a:t>
            </a:r>
            <a:r>
              <a:rPr lang="en-US" sz="1600" dirty="0" smtClean="0"/>
              <a:t>now and the </a:t>
            </a:r>
            <a:r>
              <a:rPr lang="en-US" sz="1600" dirty="0"/>
              <a:t>more they </a:t>
            </a:r>
            <a:r>
              <a:rPr lang="en-US" sz="1600" dirty="0" smtClean="0"/>
              <a:t>add to the cart </a:t>
            </a:r>
            <a:r>
              <a:rPr lang="en-US" sz="1600" dirty="0"/>
              <a:t>the higher their </a:t>
            </a:r>
            <a:r>
              <a:rPr lang="en-US" sz="1600" dirty="0" smtClean="0"/>
              <a:t>cable cost </a:t>
            </a:r>
            <a:r>
              <a:rPr lang="en-US" sz="1600" dirty="0"/>
              <a:t>will be. </a:t>
            </a:r>
          </a:p>
          <a:p>
            <a:pPr lvl="1"/>
            <a:r>
              <a:rPr lang="en-US" sz="1600" dirty="0" smtClean="0"/>
              <a:t>TRAI’s recommendation to chose wisely. Their research suggests that around </a:t>
            </a:r>
            <a:r>
              <a:rPr lang="en-US" sz="1600" dirty="0"/>
              <a:t>90% </a:t>
            </a:r>
            <a:r>
              <a:rPr lang="en-US" sz="1600" dirty="0" smtClean="0"/>
              <a:t>of an </a:t>
            </a:r>
            <a:r>
              <a:rPr lang="en-US" sz="1600" dirty="0"/>
              <a:t>average viewer does not watch more than 50 channels. </a:t>
            </a:r>
            <a:r>
              <a:rPr lang="en-US" sz="1600" dirty="0" smtClean="0"/>
              <a:t>So, if you </a:t>
            </a:r>
            <a:r>
              <a:rPr lang="en-US" sz="1600" dirty="0"/>
              <a:t>pick the channels correctly you will not have to “pay more”.</a:t>
            </a:r>
          </a:p>
          <a:p>
            <a:pPr lvl="1"/>
            <a:endParaRPr lang="en-IN" sz="1200" dirty="0"/>
          </a:p>
          <a:p>
            <a:r>
              <a:rPr lang="en-IN" sz="1700" dirty="0" smtClean="0"/>
              <a:t>Testing the Hypothesis “If we pick our channels smartly as recommended by TRAI (around 50)”. Can we keep the cost &lt;= 250 </a:t>
            </a:r>
            <a:r>
              <a:rPr lang="en-IN" sz="1700" dirty="0" err="1" smtClean="0"/>
              <a:t>Rs</a:t>
            </a:r>
            <a:r>
              <a:rPr lang="en-IN" sz="1700" dirty="0" smtClean="0"/>
              <a:t>(Consumer’s Benchmark)?</a:t>
            </a:r>
          </a:p>
          <a:p>
            <a:pPr lvl="1"/>
            <a:r>
              <a:rPr lang="en-IN" sz="1600" dirty="0" smtClean="0"/>
              <a:t>Used </a:t>
            </a:r>
            <a:r>
              <a:rPr lang="en-IN" sz="1600" dirty="0" err="1" smtClean="0"/>
              <a:t>TatasSky’s</a:t>
            </a:r>
            <a:r>
              <a:rPr lang="en-IN" sz="1600" dirty="0" smtClean="0"/>
              <a:t> Master </a:t>
            </a:r>
            <a:r>
              <a:rPr lang="en-IN" sz="1600" dirty="0"/>
              <a:t>list </a:t>
            </a:r>
            <a:r>
              <a:rPr lang="en-IN" sz="1600" dirty="0" smtClean="0"/>
              <a:t>which contains all the FTA and paid channels. (Source: </a:t>
            </a:r>
            <a:r>
              <a:rPr lang="en-IN" sz="1600" dirty="0"/>
              <a:t>TRAI’s website https://main.trai.gov.in/sites/default/files/DPO_TataSky.pdf) </a:t>
            </a:r>
            <a:endParaRPr lang="en-IN" sz="2000" dirty="0" smtClean="0"/>
          </a:p>
          <a:p>
            <a:pPr lvl="1"/>
            <a:r>
              <a:rPr lang="en-IN" sz="1600" dirty="0" smtClean="0"/>
              <a:t>The preliminary data had only Channel Name, Channel Type, Genre, Channel Cost. We added new fields </a:t>
            </a:r>
            <a:r>
              <a:rPr lang="en-IN" sz="1600" dirty="0" err="1" smtClean="0"/>
              <a:t>PayType</a:t>
            </a:r>
            <a:r>
              <a:rPr lang="en-IN" sz="1600" dirty="0" smtClean="0"/>
              <a:t> to distinguish if its Free or Paid ,Pay Category and Region (North/South /Other – to see cost distribution between north and south).</a:t>
            </a:r>
            <a:endParaRPr lang="en-IN" sz="2000" dirty="0" smtClean="0"/>
          </a:p>
          <a:p>
            <a:pPr lvl="1"/>
            <a:r>
              <a:rPr lang="en-IN" sz="1600" dirty="0" smtClean="0"/>
              <a:t>We also collected  8 samples from south region to study the patterns around selection of channels across Genre, Language and Pay type. And, finally use rule of  averages (channel count and Genre cost) to compute the  Average cable fee and see if it lies within the consumers benchmark of 250 </a:t>
            </a:r>
            <a:r>
              <a:rPr lang="en-IN" sz="1600" dirty="0" err="1" smtClean="0"/>
              <a:t>Rs</a:t>
            </a:r>
            <a:r>
              <a:rPr lang="en-IN" sz="1600" dirty="0" smtClean="0"/>
              <a:t>.</a:t>
            </a:r>
          </a:p>
          <a:p>
            <a:endParaRPr lang="en-US" sz="1600" dirty="0"/>
          </a:p>
        </p:txBody>
      </p:sp>
    </p:spTree>
    <p:extLst>
      <p:ext uri="{BB962C8B-B14F-4D97-AF65-F5344CB8AC3E}">
        <p14:creationId xmlns:p14="http://schemas.microsoft.com/office/powerpoint/2010/main" val="2366209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867328" cy="850106"/>
          </a:xfrm>
        </p:spPr>
        <p:txBody>
          <a:bodyPr>
            <a:noAutofit/>
          </a:bodyPr>
          <a:lstStyle/>
          <a:p>
            <a:r>
              <a:rPr lang="en-US" sz="3200" dirty="0"/>
              <a:t>EDA </a:t>
            </a:r>
            <a:r>
              <a:rPr lang="en-US" sz="3200" dirty="0" smtClean="0"/>
              <a:t>–Analysis on the Master List</a:t>
            </a:r>
            <a:endParaRPr lang="en-IN" sz="32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80928"/>
            <a:ext cx="8229600" cy="36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a:xfrm>
            <a:off x="467544" y="1124744"/>
            <a:ext cx="8229600" cy="151216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42900" indent="-342900">
              <a:spcBef>
                <a:spcPct val="20000"/>
              </a:spcBef>
              <a:buFont typeface="Arial" pitchFamily="34" charset="0"/>
              <a:buChar char="•"/>
            </a:pPr>
            <a:r>
              <a:rPr lang="en-US" sz="1600" dirty="0">
                <a:solidFill>
                  <a:schemeClr val="tx1">
                    <a:lumMod val="50000"/>
                    <a:lumOff val="50000"/>
                  </a:schemeClr>
                </a:solidFill>
                <a:latin typeface="+mj-lt"/>
              </a:rPr>
              <a:t>Using the Master </a:t>
            </a:r>
            <a:r>
              <a:rPr lang="en-US" sz="1600" dirty="0" smtClean="0">
                <a:solidFill>
                  <a:schemeClr val="tx1">
                    <a:lumMod val="50000"/>
                    <a:lumOff val="50000"/>
                  </a:schemeClr>
                </a:solidFill>
                <a:latin typeface="+mj-lt"/>
              </a:rPr>
              <a:t>channels List</a:t>
            </a:r>
            <a:endParaRPr lang="en-US" sz="1600" dirty="0">
              <a:solidFill>
                <a:schemeClr val="tx1">
                  <a:lumMod val="50000"/>
                  <a:lumOff val="50000"/>
                </a:schemeClr>
              </a:solidFill>
              <a:latin typeface="+mj-lt"/>
            </a:endParaRPr>
          </a:p>
          <a:p>
            <a:pPr lvl="1"/>
            <a:r>
              <a:rPr lang="en-US" sz="1200" dirty="0">
                <a:latin typeface="+mj-lt"/>
              </a:rPr>
              <a:t>Total channels available 589 – 498 are SD and 91 HD channels. </a:t>
            </a:r>
          </a:p>
          <a:p>
            <a:pPr marL="342900" indent="-342900">
              <a:spcBef>
                <a:spcPct val="20000"/>
              </a:spcBef>
              <a:buFont typeface="Arial" pitchFamily="34" charset="0"/>
              <a:buChar char="•"/>
            </a:pPr>
            <a:r>
              <a:rPr lang="en-US" sz="1600" dirty="0" smtClean="0">
                <a:solidFill>
                  <a:schemeClr val="tx1">
                    <a:lumMod val="50000"/>
                    <a:lumOff val="50000"/>
                  </a:schemeClr>
                </a:solidFill>
                <a:latin typeface="+mj-lt"/>
              </a:rPr>
              <a:t>For </a:t>
            </a:r>
            <a:r>
              <a:rPr lang="en-US" sz="1600" dirty="0">
                <a:solidFill>
                  <a:schemeClr val="tx1">
                    <a:lumMod val="50000"/>
                    <a:lumOff val="50000"/>
                  </a:schemeClr>
                </a:solidFill>
                <a:latin typeface="+mj-lt"/>
              </a:rPr>
              <a:t>the analysis purposes only SD data is chosen as those are the majority</a:t>
            </a:r>
            <a:r>
              <a:rPr lang="en-US" sz="1600" dirty="0" smtClean="0">
                <a:solidFill>
                  <a:schemeClr val="tx1">
                    <a:lumMod val="50000"/>
                    <a:lumOff val="50000"/>
                  </a:schemeClr>
                </a:solidFill>
                <a:latin typeface="+mj-lt"/>
              </a:rPr>
              <a:t>.</a:t>
            </a:r>
          </a:p>
          <a:p>
            <a:pPr marL="342900" indent="-342900">
              <a:spcBef>
                <a:spcPct val="20000"/>
              </a:spcBef>
              <a:buFont typeface="Arial" pitchFamily="34" charset="0"/>
              <a:buChar char="•"/>
            </a:pPr>
            <a:r>
              <a:rPr lang="en-US" sz="1600" dirty="0">
                <a:solidFill>
                  <a:schemeClr val="tx1">
                    <a:lumMod val="50000"/>
                    <a:lumOff val="50000"/>
                  </a:schemeClr>
                </a:solidFill>
                <a:latin typeface="+mj-lt"/>
              </a:rPr>
              <a:t>Distribution of Channel count (SD only) under Pay type(Free </a:t>
            </a:r>
            <a:r>
              <a:rPr lang="en-US" sz="1600" dirty="0" err="1">
                <a:solidFill>
                  <a:schemeClr val="tx1">
                    <a:lumMod val="50000"/>
                    <a:lumOff val="50000"/>
                  </a:schemeClr>
                </a:solidFill>
                <a:latin typeface="+mj-lt"/>
              </a:rPr>
              <a:t>Vs</a:t>
            </a:r>
            <a:r>
              <a:rPr lang="en-US" sz="1600" dirty="0">
                <a:solidFill>
                  <a:schemeClr val="tx1">
                    <a:lumMod val="50000"/>
                    <a:lumOff val="50000"/>
                  </a:schemeClr>
                </a:solidFill>
                <a:latin typeface="+mj-lt"/>
              </a:rPr>
              <a:t> Paid). </a:t>
            </a:r>
          </a:p>
          <a:p>
            <a:pPr lvl="1"/>
            <a:r>
              <a:rPr lang="en-IN" sz="1200" dirty="0">
                <a:latin typeface="+mj-lt"/>
              </a:rPr>
              <a:t>Free 274(55%) </a:t>
            </a:r>
            <a:r>
              <a:rPr lang="en-IN" sz="1200" dirty="0" err="1">
                <a:latin typeface="+mj-lt"/>
              </a:rPr>
              <a:t>vs</a:t>
            </a:r>
            <a:r>
              <a:rPr lang="en-IN" sz="1200" dirty="0">
                <a:latin typeface="+mj-lt"/>
              </a:rPr>
              <a:t> Paid 224(45%) – In SD Gives an indication there is lot available to chose from Free</a:t>
            </a:r>
            <a:r>
              <a:rPr lang="en-US" sz="1200" dirty="0">
                <a:latin typeface="+mj-lt"/>
              </a:rPr>
              <a:t>. </a:t>
            </a:r>
          </a:p>
          <a:p>
            <a:pPr lvl="2"/>
            <a:endParaRPr lang="en-US" sz="1000" dirty="0" smtClean="0"/>
          </a:p>
          <a:p>
            <a:pPr lvl="1"/>
            <a:endParaRPr lang="en-US" sz="1200" dirty="0"/>
          </a:p>
        </p:txBody>
      </p:sp>
    </p:spTree>
    <p:extLst>
      <p:ext uri="{BB962C8B-B14F-4D97-AF65-F5344CB8AC3E}">
        <p14:creationId xmlns:p14="http://schemas.microsoft.com/office/powerpoint/2010/main" val="715941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192766"/>
          </a:xfrm>
        </p:spPr>
        <p:txBody>
          <a:bodyPr>
            <a:normAutofit/>
          </a:bodyPr>
          <a:lstStyle/>
          <a:p>
            <a:r>
              <a:rPr lang="en-US" sz="1600" dirty="0" smtClean="0"/>
              <a:t>Distribution of cost under Paid which are segmented in 4 buckets</a:t>
            </a:r>
            <a:endParaRPr lang="en-US" sz="1400" dirty="0" smtClean="0"/>
          </a:p>
          <a:p>
            <a:r>
              <a:rPr lang="en-US" sz="1650" dirty="0" smtClean="0"/>
              <a:t>Key observations </a:t>
            </a:r>
          </a:p>
          <a:p>
            <a:pPr lvl="1"/>
            <a:r>
              <a:rPr lang="en-IN" sz="1250" dirty="0"/>
              <a:t>Majority of them are in 0-3(Low) and 3-8(Moderate) Range(106+53=159).</a:t>
            </a:r>
          </a:p>
          <a:p>
            <a:pPr lvl="1"/>
            <a:r>
              <a:rPr lang="en-IN" sz="1250" dirty="0"/>
              <a:t>A good chunk is available in </a:t>
            </a:r>
            <a:r>
              <a:rPr lang="en-IN" sz="1250" dirty="0" smtClean="0"/>
              <a:t>the High (&gt;8-15) </a:t>
            </a:r>
            <a:r>
              <a:rPr lang="en-IN" sz="1250" dirty="0"/>
              <a:t>r</a:t>
            </a:r>
            <a:r>
              <a:rPr lang="en-IN" sz="1250" dirty="0" smtClean="0"/>
              <a:t>ange(25) and </a:t>
            </a:r>
            <a:r>
              <a:rPr lang="en-IN" sz="1250" dirty="0"/>
              <a:t>Very High</a:t>
            </a:r>
            <a:r>
              <a:rPr lang="en-IN" sz="1250" dirty="0" smtClean="0"/>
              <a:t>(&gt;15-30</a:t>
            </a:r>
            <a:r>
              <a:rPr lang="en-IN" sz="1250" dirty="0"/>
              <a:t>) range </a:t>
            </a:r>
            <a:r>
              <a:rPr lang="en-IN" sz="1250" dirty="0" smtClean="0"/>
              <a:t>(39).</a:t>
            </a:r>
            <a:endParaRPr lang="en-US" sz="1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2365546"/>
            <a:ext cx="7775649" cy="41380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07021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87196"/>
          </a:xfrm>
        </p:spPr>
        <p:txBody>
          <a:bodyPr>
            <a:normAutofit/>
          </a:bodyPr>
          <a:lstStyle/>
          <a:p>
            <a:r>
              <a:rPr lang="en-US" sz="1600" dirty="0" smtClean="0"/>
              <a:t>Distribution of Genre under Pay type(Free </a:t>
            </a:r>
            <a:r>
              <a:rPr lang="en-US" sz="1600" dirty="0" err="1" smtClean="0"/>
              <a:t>Vs</a:t>
            </a:r>
            <a:r>
              <a:rPr lang="en-US" sz="1600" dirty="0" smtClean="0"/>
              <a:t> Paid)</a:t>
            </a:r>
            <a:endParaRPr lang="en-US" sz="1400" dirty="0" smtClean="0"/>
          </a:p>
          <a:p>
            <a:r>
              <a:rPr lang="en-US" sz="1650" dirty="0" smtClean="0"/>
              <a:t>Key observations </a:t>
            </a:r>
          </a:p>
          <a:p>
            <a:pPr lvl="1"/>
            <a:r>
              <a:rPr lang="en-US" sz="1250" dirty="0" smtClean="0"/>
              <a:t>Top 3 Contributors under Free – News(49%), GEC(26%) &amp; Devotional(10%)</a:t>
            </a:r>
          </a:p>
          <a:p>
            <a:pPr lvl="1"/>
            <a:r>
              <a:rPr lang="en-US" sz="1250" dirty="0" smtClean="0"/>
              <a:t>Top 3 Contributors under Paid–  GEC(33%), News(20%) &amp; Movies(16%), </a:t>
            </a:r>
          </a:p>
          <a:p>
            <a:pPr lvl="1"/>
            <a:r>
              <a:rPr lang="en-US" sz="1250" dirty="0" smtClean="0"/>
              <a:t>Paid had no Devotional and Free had no Kids</a:t>
            </a:r>
            <a:endParaRPr lang="en-US" sz="1250" dirty="0"/>
          </a:p>
          <a:p>
            <a:pPr marL="393192" lvl="1" indent="0">
              <a:buNone/>
            </a:pPr>
            <a:endParaRPr lang="en-US" sz="1250" dirty="0" smtClean="0"/>
          </a:p>
          <a:p>
            <a:pPr lvl="2"/>
            <a:endParaRPr lang="en-US" sz="1000" dirty="0" smtClean="0"/>
          </a:p>
          <a:p>
            <a:pPr lvl="1"/>
            <a:endParaRPr lang="en-US" sz="12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34" y="2711940"/>
            <a:ext cx="7629990" cy="33570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597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12168"/>
          </a:xfrm>
        </p:spPr>
        <p:txBody>
          <a:bodyPr>
            <a:normAutofit/>
          </a:bodyPr>
          <a:lstStyle/>
          <a:p>
            <a:r>
              <a:rPr lang="en-US" sz="1600" dirty="0" smtClean="0"/>
              <a:t>Drill down on the Cost distribution under Genre for Pay channel</a:t>
            </a:r>
            <a:endParaRPr lang="en-US" sz="1400" dirty="0" smtClean="0"/>
          </a:p>
          <a:p>
            <a:r>
              <a:rPr lang="en-US" sz="1650" dirty="0" smtClean="0"/>
              <a:t>Key observations </a:t>
            </a:r>
          </a:p>
          <a:p>
            <a:pPr lvl="1"/>
            <a:r>
              <a:rPr lang="en-IN" sz="1250" dirty="0" smtClean="0"/>
              <a:t>GEC, Sports and Movies  are the ones which will be adding to cost burden as they have a major chuck in High(15-18) &amp; Very High bucket (18 – 25).</a:t>
            </a:r>
            <a:endParaRPr lang="en-IN" sz="1250" dirty="0"/>
          </a:p>
          <a:p>
            <a:pPr lvl="1"/>
            <a:r>
              <a:rPr lang="en-US" sz="1250" dirty="0" smtClean="0"/>
              <a:t>News, Infotainment, Lifestyle, Devotional, Kids and Music all offer under low(0-3) and moderate(3-8) cost buckets</a:t>
            </a:r>
            <a:endParaRPr lang="en-US" sz="1000" dirty="0" smtClean="0"/>
          </a:p>
          <a:p>
            <a:pPr lvl="1"/>
            <a:endParaRPr lang="en-US" sz="1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7466903" cy="34692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259632" y="2996952"/>
            <a:ext cx="2376264"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707904" y="4653136"/>
            <a:ext cx="4320480" cy="129614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1716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152128"/>
          </a:xfrm>
        </p:spPr>
        <p:txBody>
          <a:bodyPr>
            <a:normAutofit/>
          </a:bodyPr>
          <a:lstStyle/>
          <a:p>
            <a:r>
              <a:rPr lang="en-US" sz="1600" dirty="0" smtClean="0"/>
              <a:t>Distribution under common language(</a:t>
            </a:r>
            <a:r>
              <a:rPr lang="en-US" sz="1600" dirty="0"/>
              <a:t>E</a:t>
            </a:r>
            <a:r>
              <a:rPr lang="en-US" sz="1600" dirty="0" smtClean="0"/>
              <a:t>nglish and Hindi) under Pay type(Free </a:t>
            </a:r>
            <a:r>
              <a:rPr lang="en-US" sz="1600" dirty="0" err="1" smtClean="0"/>
              <a:t>Vs</a:t>
            </a:r>
            <a:r>
              <a:rPr lang="en-US" sz="1600" dirty="0" smtClean="0"/>
              <a:t> Paid).</a:t>
            </a:r>
            <a:endParaRPr lang="en-US" sz="1400" dirty="0" smtClean="0"/>
          </a:p>
          <a:p>
            <a:r>
              <a:rPr lang="en-US" sz="1650" dirty="0" smtClean="0"/>
              <a:t>Key observations </a:t>
            </a:r>
          </a:p>
          <a:p>
            <a:pPr lvl="1"/>
            <a:r>
              <a:rPr lang="en-IN" sz="1250" dirty="0" smtClean="0"/>
              <a:t>Hindi </a:t>
            </a:r>
            <a:r>
              <a:rPr lang="en-IN" sz="1250" dirty="0"/>
              <a:t>has more Free channels and </a:t>
            </a:r>
            <a:r>
              <a:rPr lang="en-IN" sz="1250" dirty="0" smtClean="0"/>
              <a:t>English more Paid.</a:t>
            </a:r>
            <a:endParaRPr lang="en-US" sz="1000" dirty="0" smtClean="0"/>
          </a:p>
          <a:p>
            <a:pPr lvl="1"/>
            <a:endParaRPr lang="en-US" sz="1200"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48880"/>
            <a:ext cx="5121988" cy="39845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541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31772</TotalTime>
  <Words>2916</Words>
  <Application>Microsoft Office PowerPoint</Application>
  <PresentationFormat>On-screen Show (4:3)</PresentationFormat>
  <Paragraphs>191</Paragraphs>
  <Slides>28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Executive</vt:lpstr>
      <vt:lpstr>Worksheet</vt:lpstr>
      <vt:lpstr>Impact Analysis(Cost) on TRAIs New Regulation</vt:lpstr>
      <vt:lpstr>New Cable Fees Structure under TRAI’s New regulations</vt:lpstr>
      <vt:lpstr>Concerns on Cable Fee of under TRAI’s New regulations</vt:lpstr>
      <vt:lpstr>Concerns on Cable Fee of under TRAI’s New regulations</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Sample Users</vt:lpstr>
      <vt:lpstr>EDA – Analysis on the Sample Users</vt:lpstr>
      <vt:lpstr>EDA – Analysis on the Sample Users</vt:lpstr>
      <vt:lpstr>EDA – Analysis on the Sample Users</vt:lpstr>
      <vt:lpstr>EDA – Analysis on the Sample Users</vt:lpstr>
      <vt:lpstr>EDA – Analysis on the Sample Users</vt:lpstr>
      <vt:lpstr>EDA – Computing Avg Cost(Master List)</vt:lpstr>
      <vt:lpstr>EDA – Computing Avg Cost of Cable Fee</vt:lpstr>
      <vt:lpstr>EDA – Conclusion</vt:lpstr>
      <vt:lpstr>Future Considerations</vt:lpstr>
      <vt:lpstr>Using PyPack Recommendation Tool</vt:lpstr>
      <vt:lpstr>Using PyPack Recommendation Tool – Usecase 2</vt:lpstr>
      <vt:lpstr>Steps to Follow to Run Recommendation Report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dc:creator>
  <cp:lastModifiedBy>God</cp:lastModifiedBy>
  <cp:revision>135</cp:revision>
  <dcterms:created xsi:type="dcterms:W3CDTF">2019-03-22T05:57:34Z</dcterms:created>
  <dcterms:modified xsi:type="dcterms:W3CDTF">2019-04-23T16:47:30Z</dcterms:modified>
</cp:coreProperties>
</file>