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70" r:id="rId9"/>
    <p:sldId id="269" r:id="rId10"/>
    <p:sldId id="275" r:id="rId11"/>
    <p:sldId id="274" r:id="rId12"/>
    <p:sldId id="273" r:id="rId13"/>
    <p:sldId id="27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7113-D48A-4513-BE98-680804F88D63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7370D-27A6-4544-BEAA-C8669DBD24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7370D-27A6-4544-BEAA-C8669DBD24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7370D-27A6-4544-BEAA-C8669DBD24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dirty="0"/>
              <a:t>HR Analytics - Promotion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67600" cy="17526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		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	 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	             Harish Kumar,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		             GCD, March 2019 Batch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77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Model Metrics – without hyper parameters &amp; Oversampling - SMOTE 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4503"/>
              </p:ext>
            </p:extLst>
          </p:nvPr>
        </p:nvGraphicFramePr>
        <p:xfrm>
          <a:off x="380997" y="761999"/>
          <a:ext cx="847699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604566"/>
                <a:gridCol w="1059624"/>
                <a:gridCol w="1141133"/>
                <a:gridCol w="978114"/>
                <a:gridCol w="1059624"/>
                <a:gridCol w="1222643"/>
              </a:tblGrid>
              <a:tr h="54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5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LogisticRegression</a:t>
                      </a:r>
                      <a:endParaRPr lang="en-US" sz="1600" b="0" i="0" u="none" strike="noStrike" dirty="0">
                        <a:solidFill>
                          <a:srgbClr val="2121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0.728645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0.190742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0.718453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0.566535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0.724001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RandomForest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0.928623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0.62249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0.315468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0.690354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0.649247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DecisionTreeClassifier</a:t>
                      </a:r>
                      <a:endParaRPr lang="en-US" sz="1600" b="0" i="0" u="none" strike="noStrike" dirty="0">
                        <a:solidFill>
                          <a:srgbClr val="2121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0.902084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0.413411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0.481004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0.695481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0.710225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GradientBoostingClassifier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0.930945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0.665685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0.306649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0.691583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0.646492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AdaBoostClassifier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0.886217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0.320418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0.636952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0.643473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XGBClassifier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0.931885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0.714539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0.273406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0.679697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0.631857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KNeighborsClassifier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0.780395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0.200623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0.567843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0.583192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0.683548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5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SVC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0.839996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0.270968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0.569878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0.637856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0.71692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89" y="5943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</a:t>
            </a:r>
            <a:r>
              <a:rPr lang="en-US" dirty="0" smtClean="0"/>
              <a:t>SVC </a:t>
            </a:r>
            <a:r>
              <a:rPr lang="en-US" dirty="0" smtClean="0"/>
              <a:t>is </a:t>
            </a:r>
            <a:r>
              <a:rPr lang="en-US" dirty="0" smtClean="0"/>
              <a:t>providing better </a:t>
            </a:r>
            <a:r>
              <a:rPr lang="en-US" dirty="0"/>
              <a:t>F1 Score </a:t>
            </a:r>
            <a:r>
              <a:rPr lang="en-US" dirty="0" smtClean="0"/>
              <a:t>and Recall  but little </a:t>
            </a:r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b="1" dirty="0"/>
              <a:t>Model Metrics – </a:t>
            </a:r>
            <a:r>
              <a:rPr lang="en-US" sz="2000" b="1" dirty="0" smtClean="0"/>
              <a:t>with </a:t>
            </a:r>
            <a:r>
              <a:rPr lang="en-US" sz="2000" b="1" dirty="0"/>
              <a:t>GridSearchSV </a:t>
            </a:r>
            <a:r>
              <a:rPr lang="en-US" sz="2000" b="1" dirty="0" smtClean="0"/>
              <a:t>&amp; </a:t>
            </a:r>
            <a:r>
              <a:rPr lang="en-US" sz="2000" b="1" dirty="0"/>
              <a:t>Oversampling - SMOTE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08754"/>
              </p:ext>
            </p:extLst>
          </p:nvPr>
        </p:nvGraphicFramePr>
        <p:xfrm>
          <a:off x="380997" y="761999"/>
          <a:ext cx="8476990" cy="402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604566"/>
                <a:gridCol w="1059624"/>
                <a:gridCol w="1141133"/>
                <a:gridCol w="978114"/>
                <a:gridCol w="1059624"/>
                <a:gridCol w="1222643"/>
              </a:tblGrid>
              <a:tr h="5466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Model Name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Accuracy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F1</a:t>
                      </a:r>
                      <a:r>
                        <a:rPr lang="en-US" sz="1800" baseline="0" dirty="0" smtClean="0"/>
                        <a:t> S</a:t>
                      </a:r>
                      <a:r>
                        <a:rPr lang="en-US" sz="1800" dirty="0" smtClean="0"/>
                        <a:t>core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ROC AUC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0.728645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0.190742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0.718453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0.566535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0.724001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RandomForest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0.928623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0.690354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0.649247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DecisionTreeClassifier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0.481004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0.695481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0.710225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0.931885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0.714539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0.273406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0.631857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KNeighborsClassifier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0.819649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0.245299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0.712336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0.597015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0.506313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0.634539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89" y="5105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much improvement with metrics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b="1" dirty="0"/>
              <a:t>Model Metrics – without hyper parameters &amp; </a:t>
            </a:r>
            <a:r>
              <a:rPr lang="en-US" sz="2000" b="1" dirty="0" smtClean="0"/>
              <a:t>with Under </a:t>
            </a:r>
            <a:r>
              <a:rPr lang="en-US" sz="2000" b="1" dirty="0" smtClean="0"/>
              <a:t>sampling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56786"/>
              </p:ext>
            </p:extLst>
          </p:nvPr>
        </p:nvGraphicFramePr>
        <p:xfrm>
          <a:off x="380997" y="761999"/>
          <a:ext cx="847699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255717"/>
                <a:gridCol w="1143000"/>
                <a:gridCol w="1219200"/>
                <a:gridCol w="1165520"/>
                <a:gridCol w="1120480"/>
                <a:gridCol w="1161787"/>
              </a:tblGrid>
              <a:tr h="422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6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0.724764687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0.728978008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0.724293059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0.724751899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0.72476948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9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0.782538137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0.782886335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0.787917738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0.782499621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0.782483459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23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DecisionTreeClassifier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0.774748458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0.774522293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0.781491003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0.774700396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0.774679928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23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GradientBoostingClassifier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0.829925349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0.768191268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0.949871465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0.827024351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0.828706224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23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AdaBoostClassifier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0.767932489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0.778292522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0.755784062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0.767927698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0.768055965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9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0.829276209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0.767116183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0.950514139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0.826304437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0.828043955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23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KNeighborsClassifier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0.677052905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0.697118763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0.637532134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0.676698561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0.677454591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SVC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0.731580656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0.734707019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0.733290488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0.731558485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0.731563277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7659" y="619393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GradientBoostingClassifier is providing </a:t>
            </a:r>
            <a:r>
              <a:rPr lang="en-US" dirty="0" smtClean="0"/>
              <a:t>good Recall Score &amp; F1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89986"/>
              </p:ext>
            </p:extLst>
          </p:nvPr>
        </p:nvGraphicFramePr>
        <p:xfrm>
          <a:off x="352815" y="5102268"/>
          <a:ext cx="8476989" cy="90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283899"/>
                <a:gridCol w="962415"/>
                <a:gridCol w="1143000"/>
                <a:gridCol w="1219200"/>
                <a:gridCol w="1234546"/>
                <a:gridCol w="1222643"/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Name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core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AUC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GradientBoostingClassifier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0.727152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0.224311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0.83107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0.723503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0.222152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0.956581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0.592092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0.829702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871" y="4732936"/>
            <a:ext cx="855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the Test result on non under sampled test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b="1" dirty="0"/>
              <a:t>Model Metrics –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GridSearch</a:t>
            </a:r>
            <a:r>
              <a:rPr lang="en-US" sz="2000" b="1" dirty="0" smtClean="0"/>
              <a:t> &amp; Under sampling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26733"/>
              </p:ext>
            </p:extLst>
          </p:nvPr>
        </p:nvGraphicFramePr>
        <p:xfrm>
          <a:off x="380997" y="761999"/>
          <a:ext cx="847699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1874717"/>
                <a:gridCol w="1143000"/>
                <a:gridCol w="1143000"/>
                <a:gridCol w="1143000"/>
                <a:gridCol w="1539344"/>
                <a:gridCol w="1222643"/>
              </a:tblGrid>
              <a:tr h="58766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Model Name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Accuracy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F1</a:t>
                      </a:r>
                      <a:r>
                        <a:rPr lang="en-US" sz="1800" baseline="0" dirty="0" smtClean="0"/>
                        <a:t> S</a:t>
                      </a:r>
                      <a:r>
                        <a:rPr lang="en-US" sz="1800" dirty="0" smtClean="0"/>
                        <a:t>core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ROC AUC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370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0.724764687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0.728978008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0.724293059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0.724751899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0.72476948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458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0.782538137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0.782886335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0.787917738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0.782499621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0.782483459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82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0.774748458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0.774522293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0.781491003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0.774700396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0.774679928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82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0.831872769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0.776947705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0.935732648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0.829687453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0.830817144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822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KNeighborsClassifier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0.731905226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0.758498584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0.688303342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0.73154411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0.732348392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458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0.614086336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0.637659415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0.546272494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0.612581812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0.614775591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152790"/>
            <a:ext cx="855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metric values reduced </a:t>
            </a:r>
            <a:r>
              <a:rPr lang="en-US" dirty="0"/>
              <a:t>with </a:t>
            </a:r>
            <a:r>
              <a:rPr lang="en-US" dirty="0" err="1"/>
              <a:t>Gridsearchcv</a:t>
            </a:r>
            <a:r>
              <a:rPr lang="en-US" dirty="0"/>
              <a:t> , </a:t>
            </a:r>
            <a:r>
              <a:rPr lang="en-US" dirty="0" smtClean="0"/>
              <a:t>so Under sampling without </a:t>
            </a:r>
            <a:r>
              <a:rPr lang="en-US" dirty="0" err="1" smtClean="0"/>
              <a:t>Gridsearchcv</a:t>
            </a:r>
            <a:r>
              <a:rPr lang="en-US" dirty="0" smtClean="0"/>
              <a:t> is providing better 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63651"/>
              </p:ext>
            </p:extLst>
          </p:nvPr>
        </p:nvGraphicFramePr>
        <p:xfrm>
          <a:off x="381000" y="4974653"/>
          <a:ext cx="8476989" cy="90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255714"/>
                <a:gridCol w="1143000"/>
                <a:gridCol w="1143000"/>
                <a:gridCol w="1143000"/>
                <a:gridCol w="1158346"/>
                <a:gridCol w="1222643"/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Name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core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AUC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GradientBoostingClassifier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0.727152098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0.224310977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0.955223881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0.594840484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0.831070075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0.747553491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0.238763096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0.958616011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0.611832189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0.843721417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343400"/>
            <a:ext cx="855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is the Test result on non under sampled test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Since data set is imbalanced, we preferred to use F1 score &amp; Recall rather than accuracy to measure the </a:t>
            </a:r>
            <a:r>
              <a:rPr lang="en-US" sz="2400" dirty="0" smtClean="0"/>
              <a:t>Model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The Model </a:t>
            </a:r>
            <a:r>
              <a:rPr lang="en-US" sz="2400" dirty="0" smtClean="0"/>
              <a:t>GradientBoostingClassifier with Under sample </a:t>
            </a:r>
            <a:r>
              <a:rPr lang="en-US" sz="2400" dirty="0"/>
              <a:t>is providing good </a:t>
            </a:r>
            <a:r>
              <a:rPr lang="en-US" sz="2400" dirty="0" smtClean="0"/>
              <a:t>F1= 0.83 &amp; </a:t>
            </a:r>
            <a:r>
              <a:rPr lang="en-US" sz="2400" dirty="0"/>
              <a:t>Recall </a:t>
            </a:r>
            <a:r>
              <a:rPr lang="en-US" sz="2400" dirty="0" smtClean="0"/>
              <a:t>Score= 0.93 , but the F1 Score reduced little bit when tested on non under sampled test data set so suggesting below model as well</a:t>
            </a:r>
          </a:p>
          <a:p>
            <a:endParaRPr lang="en-US" sz="2400" dirty="0" smtClean="0"/>
          </a:p>
          <a:p>
            <a:pPr fontAlgn="b"/>
            <a:r>
              <a:rPr lang="en-US" sz="2400" dirty="0" smtClean="0"/>
              <a:t>The </a:t>
            </a:r>
            <a:r>
              <a:rPr lang="en-US" sz="2400" dirty="0" smtClean="0"/>
              <a:t>Model </a:t>
            </a:r>
            <a:r>
              <a:rPr lang="en-US" sz="2400" dirty="0">
                <a:solidFill>
                  <a:srgbClr val="000000"/>
                </a:solidFill>
              </a:rPr>
              <a:t>XGBClassifier </a:t>
            </a:r>
            <a:r>
              <a:rPr lang="en-US" sz="2400" dirty="0" smtClean="0"/>
              <a:t>SMOTE and </a:t>
            </a:r>
            <a:r>
              <a:rPr lang="en-US" sz="2400" dirty="0" err="1" smtClean="0"/>
              <a:t>GridSearchCV</a:t>
            </a:r>
            <a:r>
              <a:rPr lang="en-US" sz="2400" dirty="0" smtClean="0"/>
              <a:t> </a:t>
            </a:r>
            <a:r>
              <a:rPr lang="en-US" sz="2400" dirty="0" smtClean="0"/>
              <a:t>providing </a:t>
            </a:r>
            <a:r>
              <a:rPr lang="en-US" sz="2400" dirty="0"/>
              <a:t>better F1 </a:t>
            </a:r>
            <a:r>
              <a:rPr lang="en-US" sz="2400" dirty="0" smtClean="0"/>
              <a:t>Score=</a:t>
            </a:r>
            <a:r>
              <a:rPr lang="en-US" sz="2400" dirty="0" smtClean="0"/>
              <a:t>0.748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/>
              <a:t>Recall Score= </a:t>
            </a:r>
            <a:r>
              <a:rPr lang="en-US" sz="2400" dirty="0" smtClean="0"/>
              <a:t>0.72 </a:t>
            </a:r>
          </a:p>
          <a:p>
            <a:pPr fontAlgn="b"/>
            <a:endParaRPr lang="en-US" sz="2400" dirty="0"/>
          </a:p>
          <a:p>
            <a:r>
              <a:rPr lang="en-US" sz="2400" dirty="0" smtClean="0"/>
              <a:t>Either of </a:t>
            </a:r>
            <a:r>
              <a:rPr lang="en-US" sz="2400" dirty="0" smtClean="0"/>
              <a:t>above two models </a:t>
            </a:r>
            <a:r>
              <a:rPr lang="en-US" sz="2400" dirty="0" smtClean="0"/>
              <a:t>can </a:t>
            </a:r>
            <a:r>
              <a:rPr lang="en-US" sz="2400" dirty="0" smtClean="0"/>
              <a:t>be used for promotion prediction </a:t>
            </a:r>
            <a:r>
              <a:rPr lang="en-US" sz="2400" dirty="0" smtClean="0"/>
              <a:t>depending on business requirement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Top five features are KPI, </a:t>
            </a:r>
            <a:r>
              <a:rPr lang="en-US" sz="2400" dirty="0" err="1"/>
              <a:t>awards_won</a:t>
            </a:r>
            <a:r>
              <a:rPr lang="en-US" sz="2400" dirty="0"/>
              <a:t>, </a:t>
            </a:r>
            <a:r>
              <a:rPr lang="en-US" sz="2400" dirty="0" err="1" smtClean="0"/>
              <a:t>previous_year_rating</a:t>
            </a:r>
            <a:r>
              <a:rPr lang="en-US" sz="2400" dirty="0"/>
              <a:t>, department and </a:t>
            </a:r>
            <a:r>
              <a:rPr lang="en-US" sz="2400" dirty="0" err="1"/>
              <a:t>avg_training_score</a:t>
            </a:r>
            <a:r>
              <a:rPr lang="en-US" sz="2400" dirty="0"/>
              <a:t> </a:t>
            </a:r>
            <a:r>
              <a:rPr lang="en-US" sz="2400" dirty="0" smtClean="0"/>
              <a:t>which </a:t>
            </a:r>
            <a:r>
              <a:rPr lang="en-US" sz="2400" dirty="0"/>
              <a:t>contributes for prediction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The goal is to choose a model to best predict the employee who is eligible for promotion.</a:t>
            </a:r>
          </a:p>
          <a:p>
            <a:r>
              <a:rPr lang="en-US" sz="1800" dirty="0" smtClean="0"/>
              <a:t>Target variable is </a:t>
            </a:r>
            <a:r>
              <a:rPr lang="en-US" sz="1800" b="1" dirty="0" err="1" smtClean="0"/>
              <a:t>Is_Promoted</a:t>
            </a:r>
            <a:r>
              <a:rPr lang="en-US" sz="1800" dirty="0" smtClean="0"/>
              <a:t>, is binomial.</a:t>
            </a:r>
          </a:p>
          <a:p>
            <a:r>
              <a:rPr lang="en-US" sz="1800" dirty="0" smtClean="0"/>
              <a:t>The data under prediction contains the Employee information of a MNC Company.</a:t>
            </a:r>
            <a:br>
              <a:rPr lang="en-US" sz="1800" dirty="0" smtClean="0"/>
            </a:br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76769"/>
              </p:ext>
            </p:extLst>
          </p:nvPr>
        </p:nvGraphicFramePr>
        <p:xfrm>
          <a:off x="609600" y="2133600"/>
          <a:ext cx="7924800" cy="4419604"/>
        </p:xfrm>
        <a:graphic>
          <a:graphicData uri="http://schemas.openxmlformats.org/drawingml/2006/table">
            <a:tbl>
              <a:tblPr/>
              <a:tblGrid>
                <a:gridCol w="3076630"/>
                <a:gridCol w="4848170"/>
              </a:tblGrid>
              <a:tr h="300823"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05217" marR="105217" marT="48562" marB="4856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employee_id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Unique ID for employee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department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Department of employee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region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Region of employment (unordered)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education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Education Level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gender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Gender of employee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recruitment_channel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Channel of recruitment for employee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68043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no_of_trainings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no of other trainings completed in previous year on soft skills, technical skills etc.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Age of employee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previous_year_rating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Employee Rating for the previous 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length_of_service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Length of service in years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KPIs_met &gt;80%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if Percent of KPIs(Key performance Indicators) &gt;80% then 1 else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awards_won?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if awards won during previous year then 1 else 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avg_training_score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Average score in current training evaluations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82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is_promoted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(Target) Recommended for promotion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Exploratory Data Analysis</a:t>
            </a:r>
          </a:p>
        </p:txBody>
      </p:sp>
      <p:sp>
        <p:nvSpPr>
          <p:cNvPr id="1026" name="AutoShape 2" descr="data:image/png;base64,iVBORw0KGgoAAAANSUhEUgAABL0AAAG6CAYAAADtfDS+AAAABHNCSVQICAgIfAhkiAAAAAlwSFlzAAALEgAACxIB0t1+/AAAADl0RVh0U29mdHdhcmUAbWF0cGxvdGxpYiB2ZXJzaW9uIDMuMC4yLCBodHRwOi8vbWF0cGxvdGxpYi5vcmcvOIA7rQAAIABJREFUeJzs3Xl4VPXd/vF7JpNM9g2SgIiIKKDwCCpWsAhVC4KA+1OrVOyjtlWr1tZKAVF+1SJqqYogdSm1LhSLFEHZFQUERPYlCGEJJGQh+57Zz/n9gUQQhaCZnGTm/bquXmVOZk7ug4gzd77fz7GZpmkKAAAAAAAACCF2qwMAAAAAAAAATY3SCwAAAAAAACGH0gsAAAAAAAAhh9ILAAAAAAAAIYfSCwAAAAAAACGH0gsAAAAAAAAhx2F1AAA41pw5c/Sf//xHdXV18nq96tixox5++GH16tWryb7Hk08+qZSUFD344IM/6Dz79+/Xiy++qIMHD8pmsykxMVEPP/yw+vTp00RJjzd+/Hj9/Oc/V8+ePY87/sUXX+hXv/qVOnfuLJvNJtM0FRERoQceeEBXXXWVpk6dqoqKCj3xxBMnPf9dd92lyZMnKzU1NSj5AQAAWqq8vDwNGjRIXbt2bThmmqZGjRqlW265RcuXL9fnn3+u8ePHN/qcU6dO1cyZM5WRkSGbzaZAIKA2bdpowoQJ6ty5s+644w6NHDlSQ4YM+c5zHDp0SM8995ymTp3aqO+Zn5+vqVOnasuWLXI4HPL7/RoyZIgeeOABRUZGNjr7yZSXl6tfv37KyspqkvMBwUTpBaDFeP7557Vhwwa9+OKL6tChgyTp888/129+8xvNnTtXZ5xxhsUJv5adna0777xTkyZN0hVXXCHpSNZ7771Xs2bN0nnnndfk33Pt2rW69dZbv/VrZ511lubPn9/wePfu3brtttu0fPnyRp9/zZo1PzgjAABAaxUdHX3c+6mioiINHz5cPXv21NVXX62rr776tM957bXXHveDx7fffluPPPKI5s6d26jXFxQU6MCBA416blFRkW699VY99NBDmjRpkmw2m+rq6jRmzBg9++yzp1XYAaGC0gtAi1BaWqo333xTH330kdLT0xuO9+vXT2PGjJHL5ZJ05D/mTz75pAoLC+Xz+TRs2DDde++9ysvL0y9/+UsNHDhQ27ZtU3V1tR599FENGjRItbW1euyxx7R7926lp6crIiJCl1xyySnPN3LkSHXp0kX5+fl6++23j8v1+uuv6+abb24ovI5m/dvf/qbo6GhJ0scff6xp06bJMAzFxcVp7NixuvDCC09YeXXs4zvuuEO9e/fW5s2bVVhYqH79+umpp57SlClTVFxcrD/+8Y967rnnTrnyrXv37oqOjlZ+fv5xx/fu3asnn3xSlZWVstlsuuuuu3TDDTdo7NixkqQ777xTr732mtq3b/99/1ECAACEhIyMDHXq1EkHDx7Ul19+qaVLl+rVV19VTU2NJk6cqD179sjn86lfv34aPXq0HI5Tf7zu16+fnn/++ROOf9v7xh49emj8+PEqKirS3XffrRkzZpz03K+99poGDx6sn/3sZw3H4uLi9Pjjj2vp0qUNx9577z3NmjVLhmEoOTlZjz/+uLp06aIxY8YoPj5eWVlZOnz4sLp166Znn31WcXFxWrZsmV544QXFxMScsOvgZOerrKzUoUOH9JOf/ESPPvroKX9/gKbGTC8ALcLWrVvVpUuX44qlo2644QZ16dJFkvToo4/q5ptv1ty5czVnzhytXbtWixYtknRk+Xf//v01Z84cPfLII3r66aclSS+99JKio6O1ZMkSTZky5biflp3sfIcPH9b999+vpUuXnpArMzNTF1988QlZBw4cqI4dO2r//v2aMGGCpk6dqg8++EAPPfSQ7r//ftXW1p7y9yI3N1dvv/22PvjgA61atUrr16/X73//e6Wnp2vy5MmN2uq5bNky2e12nXvuuQ3H/H6/7rvvPt1xxx368MMP9frrr+v555/Xli1bNGnSJEnSm2++SeEFAAAgacuWLcrNzT3hvdfTTz+tHj16aO7cuZo3b54qKir0xhtvnPJ8fr9fc+bM0WWXXXbc8e963+hyufSXv/xFZ5111ikLL0nauHGj+vfvf8Lx9PR03XHHHZKk9evXa968eZo5c6bmzZune+65Rw888EDDczMzMzVjxgwtWrRI+fn5WrJkiUpLSzVu3DhNnTpVc+fObdiR0Zjzud1uLVy4kMILlmGlF4AWwTTN4x7X1tZq5MiRkqT6+noNHTpU9957rzZs2KCqqipNmTKl4Wu7d+/WhRdeqMjISA0cOFCSdMEFF6iyslLSkW2H48aNk81mU2pqqgYNGtTw2pOdz+FwqHfv3t+a12azyTCM77yedevWqW/fvurYsaOkIz/VS01NVWZm5il/L6688krZ7XbFx8erU6dOqqqqOuVrcnNzdf3110s68oaqXbt2mj59umJiYhqec/DgQXk8Hg0ePFjSkZ9eDh48WJ999pkuuuiiU34PAACAUOZ2uxveTwUCAaWkpOivf/3rCT8QXLFihXbs2KE5c+Y0vO67LFq0SJs2bZIk+Xw+9ejRQ0899dRxzznZ+0abzdbo/KZpHvf8f/zjH/rwww8lHdlVsXDhQq1YsUI5OTn6+c9/3vC86urqhvfNV1xxhaKioiRJXbt2VVVVlTZt2qSuXbs2/DD11ltvbVitdqrzHd1dAViF0gtAi3DhhRfqwIEDqqioUEpKiuLj4xtmKhzd/mcYhkzT1LvvvttQ5pSXl8vpdKqiokKRkZGy248sYP3mG4RjS7WIiAhJOuX5oqKivnOZeu/evbV161ZdeeWVxx2fNm2azjrrLBmG8a0Z/H5/w7D5o3w+33HPO7o98uh1fLMQ/DbfnOn1bQKBwHdmAgAACHffnOn1XQzD0JQpUxp2IlRXV39nOfXNmV7fdb7veo927PD5WbNm6d1335Uk9ezZUxMnTjzuNRdddJHWr1/f8P70nnvu0T333CNJ6tatmwzDkGEYuv766xtWXhmGoeLiYiUlJTX8Hhx17PvQY9+PHvv++FTni42NPem1A8HG9kYALUJGRoZGjRql3/3udyooKGg4np+fr82bNzesfOrdu3fD8vHq6upGDWu/4oorNGfOHBmGoaqqqobnf9/zSdLdd9+t9957T6tXr244tmrVKr399tvq3r27+vXrp9WrV+vQoUOSjqw2KywsVK9evZSSkqKdO3fKNE3V1tbq008/bdTvUURExA8qqM455xw5HA4tW7ZM0pF5ZkuXLtXll1/eJOcHAAAIB/3799e//vUvmaYpr9er++67T++88873Pt/J3jdGREQ0/ID0tttu0/z58zV//vwTCi9Juu+++7R48WLNmzdPgUBA0pEdAEdHd9jtdvXv318LFy5UcXGxpCNF2p133nnSfJdeeqn27dun3bt3S9JxQ/i/z/mA5sRKLwAtxu9//3t98MEHeuSRR+RyuVRTU6OkpCRde+21DVsdJ0+erKeeekojRoyQ1+vV8OHDdd111ykvL+87z/vggw9qwoQJGjp0qFJTU4+7FfX3OZ8kderUSa+88opefPFFPfvsszIMQ6mpqfr73//ecP4JEybogQceUCAQUHR0tF555RUlJCTouuuu02effabBgwcrIyNDP/rRjxq1mmvQoEF69NFH9f/+3//71nkNpxIZGanp06frL3/5i6ZOnapAIKDf/va36tu3ryRpyJAhuuOOOzR16tTjfo8AAADwtccee0wTJ07UiBEj5PP5dPnllzesqPo+zj333O9833juuefK6XTqlltu0XvvvXfS7Y7t2rXTf/7zH02bNq1hBlhdXZ169+6t2bNnKzk5Wf3799evfvUr3XXXXbLZbIqPj9e0adNOet7U1FRNnjxZf/zjHxUZGalLL7204Wvf53xAc7KZjfmkBQAAAAAAALQibG8EAAAAAABAyKH0AgAAAAAAQMih9AIAAAAAAEDIofQCAAAAAABAyKH0AgAAAAAAQMih9AIAAAAAAEDIcVgdwCoVFXUyDNPqGAAAAN/JbrcpJSXO6hgAAACtUtiWXoZhUnoBAAAAAACEKLY3AgAAAAAAIORQegEAAAAAACDkUHoBAAAAAAAg5FB6AQAAAAAAIORQegEAAAAAACDkUHoBAAAAAAAg5FB6AQAAAAAAIORQegEAAAAAACDkUHoBAAAAAAAg5FB6AQAAAAAAIORQegEAAAAAACDkUHoBAAAAAAAg5FB6AQAAAAAAIORQegEAAAAAACDkUHoBAAAAAAAg5DisDhAOEhKjFe2MtDoGEHbcHp9qqt1WxwAAAAAAWIDSqxlEOyN1++iZVscAws6/nxupGlF6AQAAAEA4YnsjAAAAAAAAQg6lFwAAAAAAAEIOpRcAAAAAAABCDqUXAAAAAAAAQg6lFwAAAAAAAEIOpRcAAAAAAABCDqUXAAAAAAAAQg6lFwAAAAAAAEIOpRcAAAAAAABCDqUXAAAAAAAAQg6lFwAAAAAAAEIOpRcAAAAAAABCDqUXAAAAAAAAQg6lFwAAAAAAAEIOpRcAAAAAAABCDqUXAAAAAAAAQg6lFwAAAAAAAEKOw+oAAAAAAADgeD5/QKYpmebRI6aO+eXXv/5KhN2mSIddNput2TICLR2lFwAAAAAAQebzB+T1GZIku90mR4RdEXabXB6/6t0+1dT7VFXrUUWNR+VVLlXVeeUPGDJMSab5VQF2pPgyjz7+6teSTbHRDiXERio53qmkeKcS46OUEBOl2JhIxTodckZFyG6zyesPKBAwZbfb5IyMkN1OSYbQRekFAAAAAEATCAQMuX0B2SQ5IyNUXe9VcXm9cotqlFNYo6LyOpVVuVVT71V1nVf1bn+z5ot02JUUH6V2qXFq1zZOHdLidXb7RJ2RFqc2STGy2ySvz5DNJjmjHIqgEEMrR+kFAAAAAMBp8voD8vkMOSMjVFrlUs7hGu3NrVBuUY0OFdWosLROAeObmxCt5fMbKq10q7TSrczsshO+nhgXpXZt4tS+TazOSItT17NSdF7HFMU4HfL5DUU7IxRhZzQ4Wg9KLwAAAAAATsI0Tbk8fkXYbfIHTO3JrdCWPcXafbBC+/Iq5fMbVkdsEtV1R1ag7cmtOO54UnyUunZMUfezU3XhuW119hmJkikZpqkYp4M5YmixKL0AAAAAADhGwDDk9gTkjIpQcXm9duwr1Y79pdp1sFzFFS6r4zW7qlqvNuwq0oZdRQ3H2rc9shKsR+dU9ezSVu3axMrnNxQbHWlhUuB4lF4AAAAAgLDn8QYkmaqp92nN9gJ9kXlYew5VfHUc31RYWqfC0jqt3JwnSYqPiVTvbmnqf+EZuqhbuiQp0hGhSAfbIWEdSi8AAAAAQFiqd/sU6bAr53CNVm7O0xc7D6uwtM7qWK1Srcun1VsLtHprgWw26dwzk3XpBRn6ca8Oas8qMFiE0gsAAAAAEBaObluMiLBp654SfbY1X5t2F6vO5bM6WkgxTWnvoUrtPVSpfy/NUmJclC7ulq4f9zpDvbumyTBMCjA0C0ovAAAAAEBIq3f7ZLfbtGZbgT7ekKtdB8pb3J0VQ1l1nVcrNudpxeY8RTrs+tEF7TTsx53VrVOKTNOUM4pqAsHBnywAAAAAQMjx+o7M4jpQWK0PV+3X5zsK5Q2Ruyy2Zj6/oTXbC7Rme4GS4qM08KIzNezHnZWaFC2H3S4HM8DQhCi9AAAAAAAhwTBMub1++fyGFn9+UB99kROWd1tsLapqvfrgs2x98Fm2OrVL0KDLOunqPh1lt9sUHeWQ3W6zOiJaOUovAAAAAECr5vb4ZbfbtGl3kRasPqAd+0tlsnuxVck5XKN/zM/UPz/IVK/z0jS8f2f17pou2aQoR4TV8dBKUXoBAAAAAFoll8cvnz+g2R/v1cfrc1Tn9lsdCT+QYUpb9pRoy54StUmK1nVXnKOhl3eWJMU4qTBwevgTAwAAAABoVVxun6rrfZq5ZJdWbclnKH2IKqty640FX+rfS7N05SVn6meDuiku2sGdH9FolF4AAAAAgBbPMEx5fQEVlNbpncW7tHF3EVsYw4THF9CSdTla+kWOfnRBO/1iaHdlpMYpOipCNhtzv/DdKL0AAAAAAC1WIGDIHzC1O6dc7yzZpd0HK6yOBIuYpvTFzsP6YudhXdA5VXcMPV/ndUxWpCOCoff4VpReAAAAAIAWJ2AY8vtNrf/ysN5dlqXcohqrI6EF+fJAucZOX6MuHZL0m5suVOf2iYpm5he+gT8RAAAAAIAWxe3xa3dOuV59f4fyimutjoMWbH9+lUZP/Uy9u6bp3psuVGpiNAPv0YA/CQAAAACAFsHl8au00qXp/92mzP1lVsdBK7J1T4nue3a5BvTuoHuu/x9FR0Ww8guUXgAAAAAAa7k9fnl8Ab0+P1OrtuQxoB7fi2lKK7fka832Qg378dm6/ZruirDb5YyKsDoaLGIP5smnTZumYcOGadiwYXruueckSWvXrtWIESM0ePBgvfDCCw3P3bVrl2666SZdc801euyxx+T3+yVJBQUFGjlypIYMGaL77rtPdXV1kqTq6mr9+te/1tChQzVy5EiVlJQE81IAAAAAAE3M6w/I7fFr9vI9uuupZVq5mcILP5w/YGj+qmz931PLtGB1tjxev3x+w+pYsEDQSq+1a9dq9erVev/99zVv3jzt3LlTCxYs0Lhx4zR9+nQtWrRImZmZWrlypSTp0Ucf1RNPPKGlS5fKNE3Nnj1bkvTnP/9Zt99+u5YsWaKePXtq+vTpkqQXX3xRffr00eLFi/W///u/mjhxYrAuBQAAAADQhAzDlMcX0KcbD+nuiR/pveV75aWUQBOrd/v1r4Vf6teTlmtzVpHcXr/VkdDMglZ6paWlacyYMYqKilJkZKS6dOmigwcPqlOnTurYsaMcDodGjBihJUuWKD8/X263W71795Yk3XTTTVqyZIl8Pp82bNiga6655rjjkrRixQqNGDFCkjR8+HCtWrVKPp8vWJcDAAAAAJbKy8tTt27d9MQTTxx3fNeuXerWrZvmzp1rUbLT4/b4lVtUrT+8sFLT3tum6jqv1ZEQ4sqr3frLP9frubc2qrrOI4+P8itcBK30Ou+88xpKrIMHD2rx4sWy2WxKS0treE56erqKiopUXFx83PG0tDQVFRWpoqJC8fHxcjgcxx2XdNxrHA6H4uPjVV5eHqzLAQAAAADLJScn67PPPlMgEGg4tmjRIqWmplqYqnEChiG316+Zy3brd39bodyiGqsjIcxs2FWkeyZ+rE835snDqq+wEPRB9nv37tVvfvMbjR49WhERETp48GDD10zTlM1mk2EYstlsJxw/+v/H+ubjY19jtze+w2vTJv70LgRAq5SWlmB1BAAAgCYTFxen7t27a8OGDerbt68kac2aNbr88sslSatWrdJLL70kv9+vM888U0899ZRSUlJ01VVX6brrrtPq1avlcrn07LPPqmfPns2W2+XxK/dwlf42c4sKy+qa7fsC3+Ty+PXynG36eH2uHr3jEiXFOxUdxT3+QlVQ/8lu2rRJDz30kMaNG6dhw4Zp/fr1xw2cLykpUXp6utq1a3fc8dLSUqWnpys1NVU1NTUKBAKKiIhoeL50ZJVYaWmp2rVrJ7/fr7q6OiUnJzc6W1lZrQyjeSYk8qEbsE5JCT9BBNB62e02flAH4ARDhw7V0qVL1bdvX23fvl3dunWTaZoqLy/Xm2++qbfeektJSUl69913NXny5Ib5x8nJyZozZ47efvttvfrqq5o6dWrQs/oDhnz+gN74cKeWrMthSD1ajKzcCt37zHL979VddfOV5ynSYTuthTRoHYL2T7SwsFC//e1vNXnyZA0bNkyS1KtXLx04cEA5OTkKBAJasGCBBgwYoA4dOsjpdGrTpk2SpPnz52vAgAGKjIxUnz59tGjRIknSvHnzNGDAAEnSwIEDNW/ePElHlvP26dNHkZGRwbocAAAAAGgRrrrqKq1atUqGYWjx4sUaOnSoJCk6OlqFhYUaNWqUrr/+es2cOVM5OTkNr7viiiskHRlFU1lZGfScLo9fO7NLdf9zn2jx5xReaHn8AVOzlmXp4RdWKLugWi4PWx5DTdBWes2YMUMej0fPPPNMw7Gf//zneuaZZ/Tggw/K4/Fo4MCBGjJkiCRp8uTJGj9+vGpra9WjRw+NGjVKkjRhwgSNGTNGf//739W+fXs9//zzkqTf/e53GjNmjIYNG6aEhARNnjw5WJcCAAAAAC3G0S2OmzZt0rp16/TII49o0aJFCgQCuvjii/XKK69Ikjwej+rqvt5K6HQ6JX33yJim4g8Y8vgCenXudn26KS+o3wtoCnnFtfrDiyt148Bzdfs13eWMirA6EppI0Eqv8ePHa/z48d/6tQ8++OCEY927d9ecOXNOON6hQwe9/fbbJxxPTk5u+MscAAAAAMLJ0KFD9be//U09e/ZsuPGXx+PR1q1bdeDAAXXu3FnTp09XUVHRcQsRgs3l8etQUbUmvrFB5dXuZvu+wA9lmtLcFfu0Y3+pnrj7MsVGRyoqkvKrtWPDKgAAAAC0MldeeaV27dqla6+9tuFY27Zt9fTTT+vhhx/WiBEjtHPnTv3pT39qtkwut0+L1mTr0amrKbzQau09VKl7n1mu7ftK5Wa7Y6tnM83w3Fnd3IPsbx89s1m+F4Cv/fu5kQyyB9CqMcgeQGvgDxhye/16/t+bteHLIqvjAE1meP/OunPYBXJGRgR9WzCCg/tyAgAAAAC+l3qXV4fL6jTxXxtUXOGyOg7QpBasPqAvD5TribsvU3xslJxsd2x12N4IAAAAADht9S6vPt10SI+8tJrCCyErO79K9z37ibZkFbPdsRWi9AIAAAAANFrAMFTv8mrqnG165f1M+QOG1ZGAoHJ5/Jr4xnrN+HCnPF6Kr9aE7Y0AAAAAgEZxebwqr3LrqX9uUH5JrdVxgGa15PODyiuu0eN3XaboKIfsduZ8tXSs9AIAAAAAnFJNnUt7cir0hymfUXghbGXuL9MjU1apstYjv59Vji0dpRcAAAAA4KSqaur1+Y7DmvD6F6p3s70L4S2vuFYPTv5Uh4pr2O7YwlF6AQAAAAC+lWEYqqlz6/2V2Zr63nYFDNPqSECLUF3n1R+nrNK2vaUMuG/BKL0AAAAAACfw+fyqd/s0fe4O/ffT/VbHAVocr9/QX974Qos/Pyg3K75aJEovAAAAAMBx6utdcnv9mvTWRq3eWmB1HKDFMk3pnx/u1D/mZ7LVsQWi9AIAAAAANKiqqZXHb2r8q+u0fW+p1XGAVmHpuhxNfGM9K75aGEovAAAAAIAkqayiSi6PqdHT1ig7v8rqOECrsmVPiSa89rlczPhqMSi9AAAAAAA6XFQqr9+mP728VofL6q2OA7RKXx4op/hqQSi9AAAAACDM5RwqkM3h1LhXPld5tdvqOECrtutguZ54bS3FVwtA6QUAAAAAYWxfdq5iYhM09u+fq7SSwgtoCrsPVujxVym+rEbpBQAAAABhan92jpKSUzXulXUqqXBZHQcIKVk5FXr8FYovK1F6AQAAAEAYyj5wSEmpbfXYK+tUVM4MLyAYsnIrNJ7iyzKUXgAAAAAQZrIP5iopJVWP/f1zFZbVWR0HCGl7civ02N/XUHxZgNILAAAAAMLIgZxDSk5pq/GvrlNBKYUX0Bz2HqrU+FfWyu2l+GpOlF4AAAAAECb2H8hVSkobPf7qOuUV11odBwgre3IrNPmdTfJQfDUbSi8AAAAACAN79x9QWlpbTXprk3KLaqyOA4SlL3Ye1luLdsnNVsdmQekFAAAAACFu9579Sk5O1T8+2KUvD5RbHQcIax98lq3lG3IpvpoBpRcAAAAAhLCc3DxFOWP0yeZCfbopz+o4ACS9Om+HMrPL2OoYZJReAAAAABCiSkrLVV5Zq4LygGYuzbI6DoCvmKY06V/rVVBaJ5/fsDpOyKL0AgAAAIAQVFdXry+z9isusa1eeHerTNPqRACO5fUbGv/KWlXXeWQYFF/BQOkFAAAAACHG5/Pr8/VbdP753fXUGxvlZSUJ0CJV13k1dvoaubwBq6OEJEovAAAAAAghpmnqs7XrdWmfi/Xnf2xQZa3H6kgATqKwtE5/fn2dPBRfTY7SCwAAAABCyLr1W3TxRb30t1lblFtUY3UcAI2w62C5Zi7dxR0dmxilFwAAAACEiMwvs9S2bZo+XJ2jLVklVscBcBreX7Ffuw6Wy+tjxVdTofQCAAAAgBBwKL9QeQVFchlRmvPJXqvjAPgenn17o+rdPqtjhAxKLwAAAABo5aprarVs+Sr1/VEfTZ65RQZ3agRapTqXT0/O+EIeL9scmwKlFwAAAAC0YoZh6P0PlurG667VC+9uU0UNg+uB1mzvoUq9s5j5Xk2B0gsAAAAAWrGVq9froosu1MothdqcVWx1HABNYN6qbGVmlzHf6wei9AIAAACAVirnUL4qKioVG5+qtxbvtjoOgCY0+Z2NqnX5ZJrsV/6+KL0AAAAAoBWqq3dpyUcr9dOrB+qZtzfLH+CDMRBK6tx+PTljnbw+w+oorRalFwAAAAC0MqZpav6CZbphxFD9/f1MFZXXWx0JQBDsz6vSv5ftlov5Xt8LpRcAAAAAtDJfbNyqMzueqR3ZVVq9tcDqOACCaN6KfTpcVifDYMXX6aL0AgAAAIBWpPBwsdZv3K6eF5yv1z/YaXUcAEFmmNJzb2+Uz0/pdboovQAAAACglXB7PHpr1lz9780j9Or7map3s+UJCAd5xbV696M9crPN8bRQegEAAABAK7Hko5XqcX435Ze6tXZHodVxADSjuZ/uVVFFvQyDm1Y0FqUXAAAAALQCuXkF2p6ZpZ9c0U/T/5tpdRwAzcwwpb+yzfG0UHoBAAAAQAvn9/v17nsf6uc/u0HvfrRXJZUuqyMBsEDO4RotWntAbi/bHBuD0gsAAAAAWrg1n29S+/YZioiK04ers62OA8BC7yzeJRfz/BqF0gsAAAAAWrDSsgp9vHKNrh9+jV6avV2M8wHCm9dv6PlZm1nt1QiUXgAAAADQQpmmqbkfLNZ1w67RJxvzlJ1fZXW1IgpiAAAgAElEQVQkAC3A1j0l2ra3RP4A871OhtILAAAAAFqobZm7VF/vUeezz9Y7S7OsjgOgBXl9XqYCLP08KUovAAAAAGiB6urqNfu/C3Xj9dfqXwt3yeMNWB0JQAtSVF6vj7/IkdfH3w3fhdILAAAAAFqghUs/1bnndJLsTq3amm91HAAt0DtLdrPa6yQovQAAAACghcnJzdeadZs0/NrBemPhLpl8pgXwLWpdPs3+eA9D7b+Dw+oAAAAAAICvmaapeQs/0o/79VFptU+bdhdbHSmoqvM2qSJ7VcPjgM8tv7tKna/8k0q+XCBvXbFkmko88xKlnnvlCa83TUMlXy5QXXGWZBpK6TJAyZ36SZIqc9apYv8K2SNjdMYldygyNlWSlPfFDKVdMFzOhIzmuUggiOav2q8bBnZRdBQVzzfxOwIAAAAALcjuPdnKycnTqNtv0cR/bbY6TtAlnnmJEs+8RJJkGgEdWvt3pZ57pSqyV8kRk6Qz+twhw+/VwZV/U0ybcxST0um411flrJO3tkRnD/yDDL9HuWteljOxg2JSzlL5vk919k/+qNrDO1V5cK3SLhiumoLtciZkUHghZPj8hmZ8kKn7bu6lGCc1z7HY3ggAAAAALUQgENC8Bcv006v6a++hKmXlVlgdqVmV71+hCGe8kjv1VVqP65R2/jBJkt9TLdPwy+6IPuE1tYd3KqnjpbLZIxQRFauEM3qpJn+LJMlmj5AZ8Mnwu2WzR8gIeFWRvVJtuv60Wa8LCLYVm/NUUe22OkaLQ+kFAAAAAC3E9p1Zqqio0hU/7qs3Fu62Ok6zCnjrVJG9SmkXjJAk2Ww22ewRKtwySzkrn1dsm3MUFZ92wut8rko5YpIaHkfGJMnvrpIkte0+VIc+f0W1hzOV3Lm/yvd+ouSzL//W8gxozUxTmv7f7XJ7mO11LNa9AQAAAEAL4PX6NO/DZbp2yFX6Yudh5RXXWh2pWVXmfKH4jAsUFdfmuOPtL7pNxv/cpIJNb6tsz8dq223wN15pSrJ9/ciUZDvyOKH9/yih/f9Ikrx1ZXJV5KpNt8Eq3vmBvLUliks7TynnDAjiVQHNZ9veEu3Pr9L5Z6fKbred+gVhgJVeAAAAANACbNi8TYFAQJde3Eszl2ZZHafZ1RRsU2LHPg2P64qzGlZs2R1OJZzRW56q/BNeFxmTLL+7uuFxwFMtR3TSCc8r+fJDpV0wTPWl+2T4Perwo7tUV5wlb11pEK4GsMYbH+6U1xewOkaLQekFAAAAABZzud1asPgTDRn0E32y6ZBKK8NrNk/AWy9ffaliUs5uOFZTuF1lez6WaZoyAn7VFGxTbNsuJ7w2LqOHqg9tkGkEFPC5VFOwTfHtehz3nNqiL+WITlJ0UgeZhl82m122r1aDmQFfUK8NaE5ZuRUqKK2zOkaLQekFAAAAABZbvXajAoahi3r11LyV2VbHaXa++jI5nImy2SMajqVdMFyG362cVc8rd/UURSefqeTO/SVJpVlLVZq1VJKU3KmvIuPaKGfVi8r97CUldrxUsW2+LseMgF/le5erbbdrJEmxbbvK56rQgU+eVWRsqpyJ7ZvxSoHgm7l0t1xuylyJmV4AAAAAYKmamlot+XiVBl/VX9v2lqi4wmV1pGYXndxRna/603HHIiJj1P7ikd/6/KMFlnTkDo3pPa77znPbIxw6q/+Dxz0+87J7fmBioOXa8OVh1br9iomOtDqK5VjpBQAAAAAWWvPFZhlGQH0uuUhzV4TfKi8ATcs0pXeX7ZaLOzlSegEAAACAVdwejz5duVaXX3aJyqo9ysqtsDoSgBDwycY8BQzT6hiWo/QCAAAAAIts27FLLrdHP7r0Ev2XVV4Amog/YOj9Ffvk9ob3ai9KLwAAAACwQCAQ0NKPV6nnBV0VGxendZmHrY4EIIQsXHNANqtDWIzSCwAAAAAssGffQZWWVejH/X6keSsPyGArEoAmVOfy6eP1ufL5A1ZHsQylFwAAAAA0M9M0teyTz9ThjAx1OutMfbQ+1+pIAELQfz/dJzOM+3RKLwAAAABoZvmFRdq/P0cDr+in5RtyucsagKAoqXRpd0651TEsQ+kFAAAAAM1s5eovFB3jVM/zu+nD1QetjgMghC1YfUD1bp/VMSxB6QUAAAAAzaiiskobNm7TZX16Ka+4RkXl9VZHAhDCNnxZJJstPEfaU3oBAAAAQDNat2GLbDabzj+/uz7akG91HAAhzh8wtGpzngIBw+oozY7SCwAAAACaic/n18rPvtAZZ2So81kdtGZ7gdWRAISBxesOyuen9AIAAAAABMm+7By53B5d2KO7tu0tVp0rPOfsAGhe+/OqVFXntTpGswt66VVbW6vhw4crLy9PkjR27FgNHjxY119/va6//np99NFHkqS1a9dqxIgRGjx4sF544YWG1+/atUs33XSTrrnmGj322GPy+4/c1aSgoEAjR47UkCFDdN9996muri7YlwIAAAAAP8j6jVsVFRWpbt266mO2NgJoRovWHpDHG153ig1q6bVt2zbddtttOnjwYMOxzMxMvfPOO5o/f77mz5+vQYMGye12a9y4cZo+fboWLVqkzMxMrVy5UpL06KOP6oknntDSpUtlmqZmz54tSfrzn/+s22+/XUuWLFHPnj01ffr0YF4KAAAAAPwgdfUubduxS+ec3VFtU1O0aXeR1ZEAhJFPNx4Ku4H2QS29Zs+erQkTJig9PV2S5HK5VFBQoHHjxmnEiBF66aWXZBiGtm/frk6dOqljx45yOBwaMWKElixZovz8fLndbvXu3VuSdNNNN2nJkiXy+XzasGGDrrnmmuOOAwAAAEBLlbVnvwKGoR7nd9Nn2/LlD5hWRwIQRipqPMrKrbA6RrNyBPPkEydOPO5xaWmp+vbtqwkTJighIUG/+c1vNGfOHMXGxiotLa3heenp6SoqKlJxcfFxx9PS0lRUVKSKigrFx8fL4XAcd/x0tGkT/wOuDEBrkZaWYHUEAAAASdLqzzcqLi5G3bt31XMzt1kdB0AYWrj6gLp0SFJsdKTVUZpFUEuvb+rYsaNefvnlhsd33HGH5s2bp2uuuea4JXamacpms8kwjG89fvT/j3W6S/TKymplGM3zkxU+dAPWKSmpsToCAHxvdruNH9QBIaKsvFL7s3N0yUU9ZcqurJzwWm0BoGXYuKtIjojwuadhs15pVlaWli5d2vDYNE05HA61a9dOJSUlDcdLSkqUnp5+wvHS0lKlp6crNTVVNTU1CgQCxz0fAAAAAFqizC+zZLPZ1K3refp0EwPsAVjD4wtoTxhtcWzW0ss0TT399NOqqqqSz+fTf/7zHw0aNEi9evXSgQMHlJOTo0AgoAULFmjAgAHq0KGDnE6nNm3aJEmaP3++BgwYoMjISPXp00eLFi2SJM2bN08DBgxozksBAAAAgEYxTVOfrd2gpOREde7cSet2HrY6EoAwtmpLvtye8LiLY7OWXt27d9evf/1r3XbbbRo2bJjOP/98DR8+XE6nU88884wefPBBXXvttTrnnHM0ZMgQSdLkyZM1adIkDRkyRPX19Ro1apQkacKECZo9e7auvfZabdy4UQ8//HBzXgoAAAAANEp+YZFKSsvUoX2GoiKjlJ1fZXUkAGFs464i2ezhcRdHm2maYXnLkOae6XX76JnN8r0AfO3fz41kpheAVo2ZXkBoWLTsUy1bvlojhl4tM+YMTZnNEHsA1vrHYz9VRmqc1TGCLnymlwEAAABAMzNNUxs371BKcqLOPruTvvjy9O46DwDBsHpbgfwBw+oYQUfpBQAAAABBUlpWobLySiUlJqhD+3Rt3VNy6hcBQJCtyyyU1xewOkbQUXoBAAAAQJDsyz4oyVTHjmdof16F3N7Q/5AJoOXbk1Mhmy3053pRegEAAABAkGzeulNxcbE6q+OZ2ribVV4AWgbDlLZkFVsdI+govQAAAAAgCFxut/buP6ikxASd1fFMbd1TanUkAGiweluB6t0+q2MEFaUXAAAAAARB7qECSaYSExMUFxOj7PxKqyMBQIMtWcWKdERYHSOoKL0AAAAAIAiy9mbLbrerU8cO2r6/RIZpdSIA+Fqty6eqWo/VMYKK0gsAAAAAmphpmtq2Y5eSEhPUvl07bd9XbnUkADjBroOh/XcTpRcAAAAANLHKqmqVllUoJiZaGRlp2nuIrY0AWp7te0vk9vitjhE0lF4AAAAA0MQO5uZLMhXpcKhtapIOFFRZHQkATrA7p0KGGbp7rym9AAAAAKCJ7dt/UJGRkUpPa6P84mr5/IbVkQDgBLlFNYp0hG41FLpXBgAAAAAW2bvvgOLjY9UuI017clnlBaBlMgxTuUU1VscIGkovAAAAAGhCbo9HxaVlio2JUVpauvYwzwtAC7Z9b6kMIzRXo1J6AQAAAEATKioulc1mk81mU0ZGmvbkUnoBaLm+PFAmlydgdYygoPQCAAAAgCZUeLhYhmEqKipSSYlxIb11CEDrl5VTEbJzvULzqgAAAADAIvuzc+V0Rikjva1yC6tkGKF7ZzQArV9FjUcuj9/qGEFB6QUAAAAATWhf9kHFx8WqXXqasnLY2gig5TsUoitSKb0AAAAAoInU1btUXlGl6Gin2qala88h7twIoOU7WFhtdYSgoPQCAAAAgCZSVFQiu/3IEPuU5CTlFddaHQkATin3cI3c3tDb4kjpBQAAAABNpOBwkcyvZnilJieoqLzO4kQAcGr5pbUKBEJv/iClFwAAAAA0kX3ZOYqOdira6ZQk1dT7LE4EAKdWWFKniAib1TGaHKUXAAAAADSRgsJixcREKykpQcWs8gLQSpRWueSICL2KKPSuCAAAAAAsYJqmysoq5HQ6lZSYoMPl9VZHAoBGMU2potptdYwmR+kFAAAAAE2gtrZOASOgiAi7kpMSVVBK6QWg9SgoDb3VqZReAAAAANAEKqtrZLMdmYmTkJiow2WUXgBajwMF1TLN0BpmT+kFAAAAoEUoLS21OsIPUlVVo6OfFxMpvQC0MoeKauTxBqyO0aQovQAAAAC0CL/4xS+sjvCDVFRWNaySSE5K1OGy0NsqBCB0FZTWKmCw0gsAAAAAmlyHDh20efNmGYZhdZTvpfBwsaKiImWz2ZSUEKviCpfVkQCg0SprPPpqh3bIcFgdAAAAAAAkaf/+/br99tvlcDgUFRUl0zRls9m0efNmq6M1SlFRqaKdUYqPj1VtvUf+QOss7wCEp9p6nyIiQmttFKUXAAAAgBZh5syZVkf4QYpLy+R0OhXtdKq23mt1HAA4LTX1XkWGWOnVqKspKio64di+ffuaPAwAAACA8NWhQwft2LFDs2fPVmpqqrZs2aIOHTpYHatRfD6/qmtqFRUVKWdUlOrdPqsjAcBpCRhmyK1QPWnpVVlZqcrKSv3qV79SVVVVw+PS0lI98MADzZURAAAAQBh47bXXNGvWLC1ZskRut1vTpk3Tyy+/bHWsRqmuqZXdbpPNZpPT6VSdy291JAA4bS5PaP3dddLS65FHHlHfvn21Z88eXXbZZerbt6/69u2rn/zkJ+rRo0dzZQQAAAAQBhYuXKjXX39dMTExSklJ0ezZs7VgwQKrYzWK2+2RTUcmQDudUap1sdILQOtTF2KrVE8602vGjBmSpLFjx2rSpEnNEggAAABAeDo6wP6oxMREORytYwyxx+Np+LXTGaU6d2itlgAQHmrrw6j0OmrSpEnKz89XVVWVTNNsOM5qLwAAAABNpX379lqxYoVsNpu8Xq9mzJjRamZ6ebw+GV99VnJGRakixD44AggPVbWhdROORpVeL730kmbMmKE2bdo0HLPZbFq+fHnQggEAAAAIL48//rhGjx6trKws9e7dW7169dLkyZOtjtUox670ioqKUm05K70AtD5VtW6rIzSpRpVe8+bN07Jly5SRkRHsPAAAAADCVEZGht588025XC4FAgHFx8dbHanRPF6vTPPIXc+iopyqd4XWB0cA4aGs2i3TNGWz2ayO0iQaVXq1b9+ewgsAAABAUEybNu2kX28Nd453HVNyRTmjVOuusTANAHw/NXU++QOGIh0RVkdpEo0qvfr166fnnntOV199taKjoxuOM9MLAAAAwA9VUVEhScrOztaBAwf005/+VA6HQ8uXL1e3bt0sTtc4tXX1iog48iHxyEovtjcCaH0ChqFjRrm3eo0qvebOnStJWrJkScMxZnoBAAAAaAqPP/64JGnUqFGaO3euUlNTJUn33Xef7r//fiujNVpdXb0cX62MiIp0yO2l9ALQ+hiGGX6l1yeffBLsHAAAAADCXElJSUPhJUmJiYkqKyuzMFHj1dW7GlZ6hdI8HADhxTBMmQqd1qtRpdcbb7zxrcf/7//+r0nDAAAAAAhf3bp109ixY3X99dfLNE3NmTNHvXr1sjpWo9TV1cvxVellmKbslF4AWiHDNBVCnVfjSq89e/Y0/Nrr9WrDhg3q169f0EIBAAAACD9/+ctf9NJLL2nixImSpAEDBujBBx+0OFXjeDxe2Y+u9DJM2e2UXgiOM9Pj9aMe7ayOgRB1XsfkUOq8Gld6TZo06bjHRUVFeuyxx4ISCAAAAEB4io+P17hx46yO8f3YbDo6CMc0TdntFudByLpt0Hlqn2SqrKLS6igIEXW1dTq7U0d1OquDJCkihEr7RpVe35SRkaH8/PymzgIAAAAgjH388cd6+umnVVVVJfOYScqbN2+2MFXj2G22htURbG9EMGWkxmjjxnXKyy+0OgpCREFhsQZf3V9dOne0OkqTO+2ZXqZpKjMzU23atAlaKAAAAADh569//avGjBmjCy64oNUNgo+w2xuKOtM02N6IoElLidW+/QdVWVVtdRSEiJraWgUCobSp8WunPdNLktq3b6/Ro0cHJRAAAACA8JSYmKjBgwdbHeN7sR+zn9E0zJDaHoSWwxFhV2J8jC7q1cPqKAgxF114vtURguK0Znrl5+fL7/erU6dOQQ0FAAAAIPz06tVLK1eu1MCBA62OctpsEbZjVnqxvRHBkZ4SI5/f0PAhV1kdBWgVGlV65eTk6P7771dxcbEMw1BKSopeffVVdenSJdj5AAAAAISJlStX6p133lFkZKQiIyNlmqZsNlurmel1dKiXYXL3RgRHRmqsAoZhdQyg1WhU6fXkk0/qnnvu0Y033ihJ+u9//6s///nPeuutt4IaDgAAAED4+Ne//mV1hO/NbrfL1LF3b6T0QtPLSI2VI4JbgwKN1ah/W8rKyhoKL0m6+eabVVFREbRQAAAAAMJPhw4dtGPHDs2ePVupqanasmWLOnToYHWsRrHbvh5kH/D7FRUZYXEihKJ2bePk5M8W0GiNKr0CgYAqKysbHpeXlwctEAAAAIDw9Nprr2nWrFlasmSJ3G63pk2bppdfftnqWI1iP2b1jdvtUlJclIVpEKrOykhodXc2BazUqNLrF7/4hW699Va9+OKLmjJlim677Tbddtttwc4GAAAAIIwsXLhQr7/+umJiYpSSkqLZs2drwYIFVsdqFLv965VebrdbSfGUXmh67drEWR0BaFUaVXodvXuKz+fT/v37VVRUpEGDBgU1GAAAAIDw4nA4FBX1dVmUmJgoh6NRY4gtFxkZKcM4UnrVu1xKofRCELRJirY6AtCqNOq/IGPGjNHIkSM1atQoeTwezZo1S+PGjdPrr78e7HwAAAAAwkT79u21YsUK2Ww2eTwe/fOf/2w1M72SkxLk9/slSfUut9qfRemFpuWMjDiteV6mEZBkk0zu9oggsNlk+n2yR7XsIrZRpVdFRYVGjRolSXI6nfrlL3+pefPmBTUYAAAAgPDy+OOPa/To0crKytJFF12kXr16afLkyVbHapTkpET5jpZe9S4lxTstToRQk54aK48voNhG3r3R9HlUuvg11e78LMjJEI5iu/1IacMfsDrGKTWq9AoEAioqKlJGRoYkqbS0tGG/OgAAAAD8UIcPH1Z9fb3efPNNTZo0STU1NYqPj1fbtm2tjtYocbExsunIgHGXy63EOEovNK30lJjT+hxumqZ8VcVBTIRwZpNdreGWCo2qiH/5y1/qhhtu0OjRo/WnP/1JN954o+65555gZwMAAAAQBrZv364bb7xRmZmZkqRPP/1UZ5xxhvbt26eZM2danK5xYmJiGu6qV+9yKYHSC00so02cHBEn3964Zd0aPTv2d3p27O/k9fnlr6T0QpDYbEf+18I1aqXXLbfcop49e2rdunWKiIjQ3Xffra5duwY7GwAAAIAwMGXKFL3wwgvq27evJCkuLk4PPPCA8vPz9dBDD+muu+6yOOGpxcZGN5RePt+RbY7OqAh5vAErYyGEnNE2Ts6ok5dehw7sU3RMrFLbpisqOkaB2spmSoewY49Qa9j/1+hboXTv3l3du3cPZhYAAAAAYejQoUMNhZekhi1cHTp0UFVVlVWxTktsTLR0zEfAunqPkuKiVOx1WRcKIaVjRsIpn1NeWqwop1MJSUny1pRLraKWQGtkj4qWzda4+XJWavkJAQAAAIS0qKjj73R47JbGxMTE5o7zvcTGxMgwjy29GGaPptUuNfakXzdNUxVlpYpyOhWfkCRfZUkzJUM4sjtjZLM3eh2VZSi9AAAAAFgqNjZWhw8fbngcFxcnSSosLFR0dLRVsU5LdLRTMr9epVZTW6u0lBiLUyGUpCae/N8Fj9sln9cjhyNS8YlJClQePunzgR/C7oyVTjFjriWg9AIAAABgqZ/97Gd65JFHVFZW1nCsqqpKY8eO1e23325hssaLiIhQbEy0/P4jM7yqKit1Znq8xakQKmKcDjkcJ//4XltT3bDdLCEhQUZlUXNEQ5iyxyQ0zDFsyVr+WjQAAAAAIe2WW25Rbm6urr76anXp0kU2m03Z2dkaNWqUhg8fbnW8RktIiJfP51NkpEPlFZXqlHGO1ZEQIjJSY+X1BeSI+O7iq7a6uuHXiYkJ8udQeiF47DGto9Sn9AIAAABguT/84Q+68847tWXLFknShRdeqPT0dItTnZ42qSnKOZSn2NgYlVdU6vwereNDIVq+9NRYmaeYSV9XUyXTNCRJ8QmJqq9ipheCJyK6dfz9RukFAAAAoEVo06aNfvrTn1od43vreGY77d6zXynJUnlFpdq3PfXd9oDGyEiNVeQptjeWlRTLbj8yYykuKUVVbG9EENmdJ7+xQkvBTC8AAAAAaALt0tNkGEdW2ng8Xnl9/lMOHwcao0NanKIiTz40vKykSFFOpxyRkYqIcMiorz7p84Efwh4dZ3WERqH0AgAAAIAmkJqSfNxg59LySp2Z0Tq2AKFl65h+6lWDFaUlinI6FZ+YJE912SmfD/wQEbGJVkdoFEovAAAAAGgCqanJMo8ZvFRZWakzG1FWAKeSnnryrWSmaaqyrPRI6ZWQKH9lcTMlQ3iysdILAAAAAMJJQnycoiIj5ff7JR0pvTqmt44PhmjZTrVN1l1fL7/fr4gIh+ITkxT4/+zdd3hc5Z33//eZriln1CVLljvuFdu4YZtqYxsDcSAQE0ogZEMgG1LIbsqSspue50ee3SSbZ8uz+SWBTVhCTYhD6MU0G2xjsI2Nu9VGZZrqlPP8IWdsAowMSDMa6fO6Ll3SnHNr5ntkeeB8fN/fO9yYo8pkJLL7TKxUKt9lnJJBDb3i8TgXXnghR48eBWDz5s2sX7+eVatWcfvtt2fG7dq1iw0bNrB69Wq++tWvZv4jUV9fz5VXXskFF1zAjTfeSEdHBwDRaJRPfvKTrFmzhiuvvJJQSLtSiIiIiIhIfhmGQXV1BV3dPQC0tYUZU6XQSz4YX5GTk1bNvqN4LJJZWmsGTNJqYi+DyB4oxUol8l3GKRm00Gv79u189KMf5eDBgwB0d3fzla98hZ/97Gc89NBD7Ny5kyeffBKAW2+9ldtuu40//elPWJbFXXfdBcA3v/lNNm7cyKZNm5g5cyY/+9nPAPjxj3/MggUL+OMf/8hll13Gt7/97cG6DBERERERkVM2uqaarq5uoG8Hx9GVhdH3Roau6lIvvYl01jHx6Imm9WbAr+WNMqgcgbJ8l3DKBi30uuuuu/j6179OZWUlADt27GDs2LHU1dXhcDhYv349mzZt4tixY3R3dzN37lwANmzYwKZNm0gkErz00kusXr36LccBnnjiCdavXw/AhRdeyFNPPUUiURgpo4iIiIiIDF+ja6rp7e0FIBKN4XbaKQm481yVFLL++nlB30wv6/jOoX4zSCKi0EsGjz1QimFz5LuMUzJoode3v/1tFixYkHnc3NxMRUVF5nFlZSVNTU1vO15RUUFTUxPt7e34/X4cDsdbjv/1czkcDvx+P21tbYN1KSIiIiIiIqekrKwEm+3EbdbR+iamjS/NY0VS6KpKvbic2W/dW5ubsB+/d/aaJZrpJYPKYZZjOJ35LuOU5CyaS6fTb9m+17IsDMN41+N/+Xyyv3588vec/B+WU1FWpq2DRUaCigrtmCQiIiK5U1ZazEkbONLY2MCM8WVs3tGQv6KkoI2u8ON02LOOaQ014XK7cbrcGAaku+M5qk5GImfpKAyjMPZFzFnoVV1d/ZaG86FQiMrKyrcdb2lpobKyktLSUmKxGKlUCrvdnhkPfbPEWlpaqK6uJplM0tHRQXFx8Xuqp7U1Tjpt9T9wAOimWyR/QqFYvksQEXnfbDZD/1AnUmBKS4pxOOwkkykcDjvHGppYtGRSvsuSAja6qv/7yfaWEC63m4AZpDfSkoOqZCRzVYzJdwmnLGfR3Jw5czhw4ACHDh0ilUrx+9//nhUrVlBbW4vb7Wbr1q0A3H///axYsQKn08mCBQt46KGHALjvvvtYsWIFACtXruS+++4D4KGHHmLBggU4C2RqnYiIiIiIDF92u53x4+qIx/t2nm9qCjG6MojbmX2mjsi7qSwpynresizCbW24XG78pklCSxtlkDmClfku4ZTlLPRyu5ghf9QAACAASURBVN1873vf4zOf+Qxr165lwoQJXHDBBQD86Ec/4rvf/S4XXHABnZ2dXH311QB8/etf56677mLt2rVs2bKFW265BYDPfvazbNu2jXXr1nHnnXdy22235eoyREREREREspo+ZRLxjk4AkqkUTS3tnDbmva1MEfmL4n42QujsiJNOp7DZ7fjNIOlwY44qk5HI7i8BcrNqbiAM+vLGxx57LPP1kiVLeOCBB942ZurUqdx9991vO15bW8uvfvWrtx0vLi7m5z//+cAWKiIiIiIiMgDG1NVgO6kfcWNDA9PHlbLzzdY8ViWFyPS53tIj7p3Eo5HM71sgECDVdCAHlclI5SwfjZVKgrMwdqUtjM5jIiIiIiIiBaJmVBVpy8I6nlbUNzQyc0JJnquSQlRV6iWRTGcdE49FsY7PvDEDAZIRLW+UweMqH41hz1l7+A9MoZeIiIiIiMgAKvJ4GFVdSUdnFwDHGpqYPLaMd9mMXuRdVZV6oZ/fm3g0QjrVF4z5zSBJ9fSSQeSqGoetQGZ5gUIvERERERGRATdt8kRisTgAnZ1ddHV1U3cKu/CJnKyq1IvbkX0ThJbmRpwuFwBes4REJJSL0mSEcleNz3cJ74lCLxERERERkQE2ccJY0qkTzZiO1Tcyc0JZHiuSQjS6KoDDkf22va25CZfbjdtThJVKYvV05qg6GYmcpaPyXcJ7otBLRERERERkgNWMquTkHc4OHznCoumV+StICtLoCn+/Y9pbW3C63fjNIL2RlhxUJSOVw6wAW/aZh0ONQi8REREREZEBVlIcxO/30dPTC8CBQ0eYNqEct7OwbhglvypKirKeT6fTRNrbcLnc+AMmyXBTjiqTkchdexqkU/ku4z1R6CUiIiIiIjLADMNgyuQJRGMxAHp6emlsbmXWpPI8VyaFwjAg6M/eMLwzHsOyLGw2G34zSDrcmKPqZCTy1E3DcHnyXcZ7otBLRERERERkEMyeMZWenkTm8aGDhzhDSxzlFBX73aRO6gv3TuKxKIatb3tHMxAgFdHOjTJ4PGNnYBiFFSMVVrUiIiIiIiIFYsK4OsDCsvqCi/0HD3HG9Kr8FiUFo6rMSzKVzjomHo1w/NcL0wyQ0PJGGSw2O67SmnxX8Z4p9BIRERERERkEgYCfMaNriMU7AGhtC2OlU0ysDea5MikEVSVeDCP7mFgkjJXuC8b8gSDJcCgHlclI5Koci5VK9D9wiFHoJSIiIiIiMkjmz5tFLBrPPN735n6Wzh6Vx4qkUFSV+XC7sm980NLciNPlAqDILCap5Y0ySDy1p4FReBtxKPQSEREREREZJKdNHM/JXZn2vXmAZbOr81aPFI66Kj92W/Zb9rZQMy63G4/XS6q3ByvRk6PqZKQpGj8Hmyv7xgpDkUIvERERERGRQVIzqhIz4KeruxuAhqYQPo+D0ZX+PFcmQ11tRf+/I+2tIVwuNwEzSG9ESxtl8BSNnZXvEt4XhV4iIiIiIiKDxDAMzlgwh/ZwNHNs35sHWTpLSxwlu/LioqznU6kU0XAYp8uFPxAkFdbSRhkcrsqx9NtgbohS6CUiIiIiIjKIZk2fQvqkXfj27N3HeQtH57EiGepsBpg+V9YxHbEoBgY2mw2/aZIKN+SoOhlpiibMBVvh9fMChV4iIiIiIiKDqm70KLxFHnp6egGob2jCbqSZPr40z5XJUFUa9JBIprOOiceiGMfv6M1AgJSa2Msg8U1ZhM2ZPYQdqhR6iYiIiIiIDCK73c6C02fRHo5kjr32+m5WLxqTx6pkKKsq9ZFKWVnHxKMRrHTfmEDAJKnljTIIDLsTd/WEfJfxvin0EhERERERGWTzZs8gmUhlHr+++w0WzxpFkduRx6pkqKos8WLrp4dSNBLGsvpCL78ZVOglg8JTN410sjffZbxvCr1EREREREQG2bixoykpMeno7ASgs6ubQ4ePsWJebZ4rk6GousyL25W9h1JrUwNOtxvDMPAEgiS1e6MMgqJJ87G5PPku431T6CUiIiIiIjLIbDYbZy1fTPikXRxf27WbCxbX5bEqGarqqgLYbNlnerWGmnG53BR5faS6O7BSiRxVJyOJf+pijAJtYg+gubQiIgWqJOjC4XLnuwyRESfZ20N7pHCn+YtI/sydPZ17H3yYdDqNzWbj4KGjnHf2CsZWBzjUGMt3eTKE1Fb4+x0Tbm3B5XbjN4P0hjXLSwaes3w0tqL+fxeHMoVeIiIFyuFys/UHn8h3GSIjzvwv/Qeg0EtE3rvioMmMaafx5oFDlJeVYlkWr72+h9WLxvBv97+W7/JkCCkLZl9OlkomiUUjVNXU9vXz0s6NMgh805cV9Cwv0PJGERERERGRnFm+dCHd3T2Zx6/t2sNZ80fjsOvWTPrYbQZ+rzPrmHgsgs1mwzAM/AGTdHtDjqqTkSQw6ywMR/bfxaFO76wiIiIiIiI5ctrEcXi9Xrp7+oKvSDRGqKWNxbOq81yZDBXlxUX0JtJZx8SjJ3rDBQMBUprpJQPMWVaL3RfMdxkfmEIvERERERGRHHE4HCxfuoC21nDm2Ks7X+NDK8bnsSoZSqpKvaTSVtYx8VgUy+obEzBNEmGFXjKwfNOWgpF9M4VCoNBLREREREQkhxbMm0XKSmdCi71vHqQ04GLmhLI8VyZDQWWpF3s/OzdG29syX/vMIEmFXjLAArPPwuZw5buMD0yhl4iIiIiISA5VVpQzYdwYwpG+JWqWZbHl5W1cft6kPFcmQ8GoMi9uV/bm4S3NDbjcLgzDwOMzSUZbc1SdjASOklHY/SX5LmNAKPQSERERERHJsbOWLyIe78w8fn33G4yvMZlYW/g9dOSDqasKYOtnWVlrKITL5cHrD5DojEI6maPqZCQw556LYQyPuGh4XIWIiIiIiEgBmTltMiXFQTo6+oKvVCrNy69s5yPnarbXSDeq3N/vmHBrCy63m4AZpFdLG2UgGTYC884v+F0b/0Khl4iIiIiISI45HA7WnL+CtvZI5tj2nbuYPamcmnJfHiuTfCsPerKeT/T20hmP4XA68ZtBUgq9ZAAVTZyLYRs+UdHwuRIREREREZECMm/OTHw+L13d3QAkEkm2vfoal52j2V4jlcNuo8jjyDomHoti2GwYhoE/YJION+SoOhkJggsvxOb25ruMAaPQS0REREREJA/cbherz11Oa2s4c+yV7TtZMnsUZf3M9pHhqaKkiN5EOuuYePTE7EAz4CcZCQ12WTJC2H3FFI2Zlu8yBpRCLxERERERkTxZOH8OTqeD3t5eALq7e3jt9Tf40MqJea5M8qG61Es6bWUd0xGLYll9YwKmSTLclIvSZATwzz4787s1XCj0EhERERERyROft4hzz1pGqKUtc2zrth2cd0Ydps+Vx8okHypLvdjt2XduDLe1Zr72mcUkw5rpJQMjuHANNqc732UMKIVeIiIiIiIiebRs8XxsNhuJZBKAeLyD3Xv28dHzT8tzZZJro8p9uJ32rGNamhtxu93YbHbcRX6Ssdas40VOhWfsTGyu4dPL6y8UeomIiIiIiOSRGfCzYtkZhEInwovnXtzKWfNHU1vhz2NlkmtjqgIYRvaZXm2hZlxuN75AgN54O1jZe4CJnIqSMy/FcA2/XoIKvURERERERPJs+dIzSFsWqVQKgK6ubl7auo3r1w+vptKSXXWZr98x4bYWnG4PfjNIQksbZQA4Skbhrp3Sb+BaiBR6iYiIiIiI5FlZaTFnLl5AU3NL5tgr23cyoSbA7EnleaxMcqm/XTt7e7rp7uzE4XDgD5ik1MReBkDx0kswbMMzHhqeVyUiIiIiIlJgVp27HJvNRk9P306OqVSaZzY/zycvnoFt+E3AkL/idtr77ecVj0YxbDYMwyBgmqTCDTmqToYrW5Ef/4zlGHZHvksZFMPzqkRERERERApM0AywbvU53P+HPzO6thqAN/YdYO6c2ZyzsI5HXjyS5wplMFWUFNGTSOG1v/vclHgskvnaDARIHRt+yxsf2x/m7tdaMAC3w+BTC2t4dH87O5s6M2NaOhOUFjn414vevtnDb18N8cib7aQsOGd8kCvnVGIYBs8fifLvWxpx2g0+v3Q0k8uLAPjx5mOsHBdkXs3I7J8XXLgu3yUMKoVeIiIiIiIiQ8SyxfN5/KnniMc78Pv7+js99cxmrll7Ac9sq6e7N5XnCmWwVJV6sazsY+LRKFa6r3F9IGDSNcyWNx6N9PAfWxv5ybqJlHqdvHg0xj89cZhfXjolM6Yp3ssXN+3ni2eOftv3v3g0xlMHI/zLuknYbPDVRw4y5lCUFeOC/Hp7Mz9cPZ6mjgR37QzxtbPGsKelk85EasQGXobDRfCMC7E53fkuZdBoeaOIiIiIiMgQ4Xa7+PAlF9DaHsY6noA0NoU4cvQYl57z9lktMnxUlXpxZJnlBRBub830XvKZxSQjw2uml9NucMuSWkq9TgAmlxXR3p0kkTqxQ+X/fu4YG6aXM7G06G3f/9zhKGePD+Jx2nDZbayaWMJj+8N9z20z6Eqm6exN4bQZWJbFf25t5BPzq3NzcUNQYO65YAzvWGh4X52IiIiIiEiBmT1jKhPGjaGtPZw59uxzL7Bu2TjKi7M3OpfCVVPhx+3K3tOrtakRl9uN3e7A6SkiFWvPUXW5UeV3ccboAACWZfFvWxpYNDqA83gY+NKxGM0dCS6aWvaO3x/qTFDuc2Yel3udtHQmALh+fjXfe+oId+4IsXFOJZv2tjN3lJ9Kv2uQr2poMhwuSlZcgc01vN9TFHqJiIiIiIgMITabjQ3rV9PR0UX6+FK2WLyD7Tt28smLZ+a5OhksdZWBfse0hppwud34AiY90Tagn/WQBao7keY7Tx2hPtbLLUtrM8fvfb2Fy2dWYH+XnR3SloXBiXMWYDP6Hs+s8vEvF07if62ZQLHHwZ/2tXPpjHJ+82oz//DoQf5za+OgXtNQYy5YM2yb159MoZeIiIiIiMgQM27saBacPovm5tbMsRe2bGNijY9ls2vyWJkMluoyb9bzlmURbm3F5XYTMIMkws05qiy3muO9fH7TfmyGwfdXjcd/fPZbuDvJnpYulo8Nvuv3VvpctHUlMo9buxKUe98e7PxyWxNXzKqguSPBtoYO/vHcccR6UrzSEB/4CxqCDJeHkjMvHfazvEChl4iIiIiIyJC0bvU5pNJpEokkAKlUij8/+gSf2jAT0zcyl2QNZyVm9gCit6eb3t5u7HYHftMkFRleTewBOhMp/u7hAywbY/LlFXW4HScii9ebO5lcVoTH+e4xxuK6AI8fCNOdSNObSvPIvjBLxphvGbO/rYvmjgSL60wSKQv78ZlghgE9yfQ7Pe2wE1x0EdiyL6UdLhR6iYiIiIiIDEHlZSWsOvdMGptONCuvb2xmz5693LhByxyHkyK3A6cj++15PBrFMGwYhkEgYJJuH37L8R7c3UZzR4LNh6Pc9OC+zEe0O0l9tIeqd+i/9Yc9bfx48zEAFteZLB1j8tmH3uTGB/YxqczDeROK3zL+37c0csOCvub140s8lBQ5uO7eNwh3JVlQ2/8S00Jn8/goXnzxsN6x8WTDfwGniIiIiIhIgTpn5VK2vLyTcCRKcbBvxsrm51/iqo2XsnjmKJ7f2ZDnCmUgVJYU0ZtIZd29MRaNZL42A36Sh4ff8sbLZ1Vw+ayKdzx36cx3Pr5uSulbHl8xq5IrZlW+62t8d9X4tzz+4pmj32OVhS24ZMOw37HxZCPnSkVERERERAqMx+3mY5dfTDQaJ5lMAZBMpXj40Se46cOzCHid/TyDFIKqMh9WPz3pO2IRLKtv+Z3fDJIcpj29ZPDYvCbBhWuwOUfO8miFXiIiIiIiIkPYhPFjOGflEhqaToQcx+qb2LtvH39ziZY5DgdVJd5+lze2t4Sw2frG+MxikhGFXvLelJ13LcYImuUFCr1ERERERESGvAvOX0lZSTGRaCxz7NnnXmLGhGIWTq/KY2UyEGorfbic2RuLtzQ34XJ7cDid2J0uUh2RrONFTuYaNRHf1MUYjpE1O1Shl4iIiIiIyBBX5PFw5eWXEAnHSKX6ljkmkkn+/OiT3HzpbHxFI+tGdrgZXdl/A/W2lmZcbjf+QJDeSEsOqpLhw6Bi3acxHCNnWeNfKPQSEREREREpAJMmjOWs5YtoaDyxm+PRYw3s33+Amy+dlcfK5IOqKvVmPW9ZFuG2lr7QyzRJqJ+XvAe+mStwllRjGEa+S8k5hV4iIiIiIiIFYu0FZ1McNImetMzx6WefZ+IoLxcuG5e/wuQDKTE9Wc93d3WRTCSx2x34zSCpSFOOKpNCZ7g8lK+6Dpsr++/YcKXQS0REREREpEAUeTx87IpLaA/HSKX6dvJLplL8/o9/ZuPqKUwZU5LnCuW98hU5sfUzAycei2Rm6QQCJun2xlyUJsNA8fLLR1wfr5Mp9BIRERERESkgp00cx8ozz6C+8cRsn3AkyiOPPcnfXzMf0zfy+vYUsqpSL72JVNYx8ciJpvVmwK+dG+WUOEtrCM5fjc3pzncpeaPQS0REREREpMCsX3suNdWVtLS2Z47t23+IvXv3cevHTsc28lr3FKz++nlB30wvK903sy9gBtXTS/pn2Ki45HMY9pE7ywsUeomIiIiIiBQcj9vNdVddRiqZpLOzK3P82edepNiT5opVU/JYnbwXlSVeXM7st+ZtoRB2hx0Ar1msmV7SL3PhWlxlNRi2kR37jOyrFxERERERKVCVFeVc9dENNIdaSSb7lsdZlsVDf3qEtUvGcPqUyjxXKKeirtKP83ig9W5aQ4243B6cLjeGYZDuiueoOilEjuIqSld+dMQ2rz+ZQi8REREREZECNWfWNM4/Zzn1DU1YlgVAR2cXD216hC9snEdFSVGeK5T+1Fb5+x3TFmrG5XbjN016I605qEoKl0HFxbeM6Ob1J1PoJSIiIiIiUsDWrT6bSRPG0dx8Igw5Wt/I1pe38ZVrFuCw67ZvKKsqyd7Ty7IsIu1tuFzu4/28mrKOl5EtMH817so6DFv22YMjhd79RERERERECpjT6eDqjR/C5XISi3Vkjm95ZQe9nWG+sHEuhhrbD1nFgew763V1dpBKpbDZ7fgDQdIKveRdOIIVlJ7zMWwuzfD8C4VeIiIiIiIiBa6kOMjHr7qM9nCERCKROb7pz49TV+bk+vXT81idvBvT5+L4qtR3FY9GsB1PLQNmgFS4MQeVScExbJRffAs2uyvflQwpCr1ERERERESGgdMmjuPidedT39Cc6e+VSqW4/w+bWDyjnEtWTMhzhfLXqkq9JJLprGNi0QgWfX+eZiBAMhLKRWlSYILLNuCpGodh17LGkyn0EhERERERGSbOWbmEeXNmcKy+MRN89fT0cu8DD/Hhsydw5tyaPFcoJ6sq9UI/S0/j0QhWuu/P0m8GSWp5o/wVT900ipd8SLs1vgOFXiIiIiIiIsOEzWbjyssvZvzYOpqaTswIisU6uO/BP/LpDbOYObEsjxXKySpLvbgd2WfmtIWasTsdAHjNYhKa6SUnsRX5qdjwRewKvN6RQi8REREREZFhxON2c/3VH6GkpJhQS1vmeKiljT9s+jNfvmYBY6sDeaxQ/qKuKoDDkf22vKW5Ebfbg9tThJVKYfV05qg6KQRlF92C3Z19B9CRTKGXiIiIiIjIMBMI+PnU9VficDgIh6OZ40eONvDkU8/yzRsWUV6smSH5Vlvh73dMe0sIp9uN3zTpjbTkoCopFIEz1lM0ego2p5rXvxuFXiIiIiIiIsNQeVkJN37iSnp6eol3nJgdtPuNN9m+Ywff+uRifEXOPFYolSVFWc+n02mi7W24XG78AfXzkhPcoyZSuuJyHB7N8spGoZeIiIiIiMgwVVc7ik9ceznt7RG6u3syx7e+8ir1Rw/x7U8txq/gK2+CfnfW850dcSzLwmaz4TeDpBR6CWD3FVN52Zexu7OHpqLQS0REREREZFibOnkiV3/0QzQ2hUgkkpnjTz3zPC2NR/nup5dg+rQ8KtdKAm5SKSvrmI5oFGx92zuagQDpiEKvEc/uoPyyv8dW1P/SWMlT6HXVVVexbt06Lr74Yi6++GK2b9/Ogw8+yNq1a1m1ahV33HFHZuzmzZtZv349q1at4vbbb88c37VrFxs2bGD16tV89atfJZlMvtNLiYiIiIiIjHgLTp/NhvWrOVbfSCqVzhx/6tnnqT9ykO/dtJTifmYdycCqLPWSPOnP4p3EomGs47mYGQiQDDfnoDIZykrX3IirtAa7QzM0T0XOQy/Lsjh48CD3339/5qO6uprbb7+dO++8k/vuu4/f/va37Nu3j+7ubr7yla/ws5/9jIceeoidO3fy5JNPAnDrrbdy22238ac//QnLsrjrrrtyfSkiIiIiIiIF45yzlnLuWcs4eqyBVCqVOf7s8y9x8M29fP/mpZSaam6fK9WlXgwj+5hYJAzpvmDMbwZJKPQa0QJnrMc7aT7OIl++SykYOQ+99u/fD8B1113HRRddxK9//Ws2b97M4sWLKS4uxuv1snr1ajZt2sSOHTsYO3YsdXV1OBwO1q9fz6ZNmzh27Bjd3d3MnTsXgA0bNrBp06ZcX4qIiIiIiEjBMAyDSy48n3NWLuXIsUaSyRPB1/Mvvcwbe3bxg5uXUlGsPkG5UFXqxe2yZx3TGmrG4eqb0VNkFpOMhHJRmgxBRRPnUXzmZbh8gXyXUlByHnpFo1GWLFnCT3/6U37xi1/wm9/8hvr6eioqKjJjKisraWpqorm5+ZSOV1RU0NSktc0iIiIiIiLZ2Gw2PrR+FavPXc7R+oa3tIl5aet2du7cyfdvXkpVqXaEG2x11QHstuy35K2hJlxuDx6vl1RvD1aiO0fVyVDiLKul/OJbtFPj++DI9QvOmzePefPmZR5feumlfPe73+XGG2/MHLMsC8MwSKfTGCfN9+zv+HtRVqambyIjQUWF/iVERAae3ltEpJAZhsH6Nedit9v545+eoKa2Cqej79bw5W2vkkql+P5NS/nyvz5HQ0tHnqsdvmrK+78nbW9pxuVy4w8ESWiW14hk9xdTecU/YDjc7zn3kDyEXlu2bCGRSLBkyRKgL7Cqra0lFDrxFzgUClFZWUl1dfUpHW9paaGysvI91dHaGiedzr5TxkDR/xiL5E8oFMt3CYNG7y0i+ZOr9xabzdA/1InIoDAMg7WrzsLhsPPgQ49QM6oap7Pv9nD7q6+TTqf53qeXctu/Pc+hxuH7/1P5VFGSfRlpKpUiFglTXjWKgBlUE/sRyObxUXHF18HtxeFU4/r3I+fLG2OxGD/4wQ/o6ekhHo9z77338sMf/pDnnnuOtrY2urq6ePjhh1mxYgVz5szhwIEDHDp0iFQqxe9//3tWrFhBbW0tbrebrVu3AnD//fezYsWKXF+KiIiIiIhIwTIMg1XnLGfDRWs41tBEb28ic+7V13bz7Obn+O6nlzJvckWWZ5H3w2aA6XVlHdMZj2FZfUtSfQGTVLgxR9XJUGA4XJRf9hWsIhO3Gte/bzmf6XX22Wezfft2LrnkEtLpNBs3bmT+/Pl87nOf4+qrryaRSHDppZcye/ZsAL73ve/xmc98hp6eHlauXMkFF1wAwI9+9CO+9rWvEY/HmTFjBldffXWuL0VERERERKSgGYbB2SsW47DbuevePzCqugKXqy+M2f3Gm8TjHdx65fn84qHdPPzC4TxXO3yUBj0kUmns9nefhxKPRbHZ+pazBc0AqSO7clWe5JvNTtmHvkjaV4ppFue7moKW89AL4JZbbuGWW255y7H169ezfv36t41dsmQJDzzwwNuOT506lbvvvnvQahQRERERERkJDMNgxZlnYHfY+O//eZCqqnI8bjcAR+sb+e3vHmDjRWsYVebll3/cjZWbLjHDWmWJl1Qq+w8yFgljHW/JEwgEtLxxxDAoXXcTlNVhlr23Nk7ydjlf3igiIiIiIiJDz7LFC7j2yg8TCrURi59oYN8ejvDfd93LwinFfPnqBbhd9jxWOTxUlfqw9dOUPBoJYx1PGP1msUKvEaL43Guwj55OoFTLigeCQi8REREREREBYMHps/nbG6+lq6ub1rb2zPGu7h5+d9+DeG1x/tdnzuy3CbtkV11W1G942NbchPP4UlNPIEhSuzcOe8GzrsQ9dSn+knLt1DhAFHqJiIiIiIhIxqQJY/nCZz5BkcdDY2MoM9solUrz8KNPsm/vLv6/zy5n+vjSPFdauOqqzEy/rnfTGmrC5fbg9flJdXdgpRJZx0thKz7nGlxTz8QTKFbgNYAUeomIiIiIiMhbVFdV8Lmbr6e2tpqjxxpJp9OZcy9ve5U/P/o4X/v4Qi5YMjaPVRaumvL+d+Nrbwnhcrvxm0F6Iy05qErypfi8j2OfdAZFZgl2u5YPDySFXiIiIiIiIvI2ZsDPTTdcxRkL5nDkWAOJxImZRgcPHeW3d9/PhhVj+Mo18/EVOfNYaeEpL86+PDSVTBKPRXC6XPjNIMlwU44qk9wyKFl9A4ydhycQxOHU36OBptBLRERERERE3pHb7eLKj1zMhvUX0NAQoqOzM3PuLw3uHakwP/nCSqaN03LHU2GzGfi92cONeCyKgQ3DMPAHTNLhxhxVJ7ljULLmU6RrZ+ANluD2qE/eYFDoJSIiIiIiIu/KMAzOWbmEG2+4knisk9bWEw3uU6kUTzy1maeefpqvfXwBV5w/mX5aVY14FcVF9CbSWcd0xKJw/OcYDARIaabX8GLYKFn3aVLVU/CXlOMp8ua7omFLoZeIiIiIiIj0a/rU0/jiZ2/ANAMcPdpAKnUiuHnzwGHu+M3vWDo9yHc/vZTyYk8eKx3aKku8pNJW1jGxaCSzgUDANEmGtXPjcGE4XJR9+Ev0lo3HLKvQDK9BptBLRERERERETkl1VQWf/8z1LF+2kKPHGt6y3DHe0cnv7vsDoYYD/O/PrWTxzFF5rHToat32WQAAIABJREFUqirzYu9nOly0vS3ztc8MktBMr2HBVuSnYuM3idj8lFSOwuVWODzYFHqJiIiIiIjIKfO43Xz44jX8zXUb6ezspqm5JTMrybIsXtyyjQf+sIlPXTKNmy6dhdup3ehOVl3qxe3K/jNpaW7C5XJhGAYen0ky2pqj6mSwOIqrqLr6u9S3x6keO0GBV44o9BIREREREZH3xDAMZs2Ywt9//lOMGV3DkSMNJBLJzPmGxmZ+/Zu7GV2c5idfXMmc0yryWO3QMqY6gM3IPtOrLdSEy+3B6w+Q6IxCOpl1vAxt7prTqLr6O7xx4CDjp87E5XLnu6QRQ6GXiIiIiIiIvC+lJcXc9MmruGjdeTQ0NhOJxjLnensT/PHhx3j22Wf4/BWzufVj8yj262Z/VLmv3zHtrS243G4CZpDeiPp5FTLvlEWUf+Qr7Hr9dWaevginy5XvkkYUhV4iIiIiIiLyvtntds4/50w+f/P12AyD+oYm0ukTTe73HzzCL++4C2eynZ9+6SwuWDyWfiY6DWvlweyNy5OJBJ3xGA6nE78ZJNWufl6FySC4/HIC53+CPbteZ84ZS7DbtdQ31xR6iYiIiIiIyAc2flwdf/e5TzFn1jSOHGsgFu/InEskkzyz+QV+d++DrF86ih995kzGjTLzWG1+OOw2ijyOrGPisSiGzYZhGPgDJulIY46qk4Fic3sp/8hX6Kmbx9Ejh5m9YDHGSE5680ihl4iIiIiIiAwIn8/LNRs/zKeu20g6nebosQaSyRP9qFpa2/nt3fdzYO9rfOfGJVx34bR+m7oPJxUlRfQm0lnHxKORzNdmwE8y3DzYZckAclaMoeq6H3KgtYMUBlNmzs13SSOaQi8REREREREZMIZhMHP6FL56602cs3IZDU0hWlrbMzs8Aux4bTe/vPN/mFRl4+dfOptFM6rzWHHuVJV6SaetrGPi0UjmZxUwTYVeBcQ3fRmVV36LzZs3UzvhNOrGT8p3SSOeQi8REREREREZcEUeDxevO48v3fI3VJaXcfhoA93dPZnznZ1dbPrzYzz2+BPccNFkfvSZZcyYUJbHigdfVakXuz37MrdIe1vma59ZrNCrEBg2is+9Fu/Kq3jq0YdZcvYqyitHRpA71Cn0EhERERERkUEzuqaaW276OBsvXU80Gqexsfktje4PHTnGr+68m317XuXWjXP4x08uYmJtMI8VD55RZT7czuzLOVuaG3G53dhsdtxFfpKx1hxVJ++Ho7iKqqu/Q6xkAq9t38Y56y7B6/N/4Of9+Mc/ziOPPJJ5/P3vf5958+bR29ubOXbmmWdy9OjRD/xaw5lCLxERERERERlUdrudpYvn89Uv3cTsmdM4crSBaDSWOW9ZFq/v3ssvfv1bmo/t45s3nMGXr55PbcUHDw+GkrrqQL8NzdtCzbjdbnyBAL3xdrCy9wCT/PHPPpvqa7/Pi6++Rm8qzeKzzx+wHRoXL17M1q1bM483b97M3LlzM8cOHTqE1+tl9OjRA/J6w1X2bSNEREREREREBkhx0OTqjRtYtHAu/3PvQxw+Uk9ZWTE+rxeAdDrN9ldf5/VdbzB3zgx+9JllPP9aI3f+6Q1C4a48V//BjSrz9TumvTWE1x/AbwZJREI5qEreK5vHT+naG0mV1vHg737DWRdcRFll1YC+xpIlS/jOd74DQFNTEy6Xi9WrV/PMM8+wZMkStmzZwrJly9i2bRvf/va36enpoaSkhG9961uMHTuWq666iunTp7N161Z6enr44he/yC9/+UvefPNNrr32Wq699lo6Ojr41re+xd69e0mlUtxwww1ceOGF3HPPPTz99NNEIhGOHDnCsmXL+MY3vjGg15crmuklIiIiIiIiOWMYBlMnT+TLX7iRazZuIJVMc+RoPV3d3ZkxiWSSl7Zu5//+6jd4rXb+5QsrueHiGRQH3Hms/IMrDXqynu/t7aG7sxOHw4E/YJJqb8pRZXKqPGNnMuqG29nb2skzjz/GusuuHPDAC2DGjBkcPnyYnp4ennnmGZYtW8ayZct45plnANiyZQsLFy7k85//PP/wD//AAw88wBVXXMHnP//5zHNYlsXdd9/N6tWr+ad/+id+8pOfcMcdd/DTn/4UgH/9139lxowZ3HPPPdxxxx38/Oc/58iRIwC88sor/PM//zMPPPAAjz/+OHv27Bnwa8wFzfQSERERERGRnHM4HCw4fTazZ07jxa3b+P2mx2hpaaeyogy32wVAT08vzz7/Ett27GThgnn8n787mxdea+S+pw6w/1gkz1fw3rgcNjz99POKR6MYNhuGYRAwTdKRg7kpTvplOFwEV3yUohkrePCeu5g8cw4XXv6xfpervl92u505c+bw6quv8swzz3DllVdSV1dHd3c3kUiEV155hWuuuQbTNJk9ezYAa9as4bbbbiMW61s6vGLFCgBqamqYM2cORUVF1NbWEo1Ggb4lk93d3fzud78DoLOzk7179wIwb948/P6+5cV1dXVEIoX19+0vFHqJiIiIiIhI3rhcTs5cspDT585i8/Nb2fTIUySTCSorynE6+25ZOzq7eOKpzTz/wlZmzpjKNz+xkIaWTu55cj8vvtZI2srzRZyCylIvPYkUXvu7L7jqiJ0IFsxAgOQx7dw4FBSNn03Jmhs5fOQIL//PnZy//sODMrvrry1evJiXX36ZHTt28MMf/hDoW/b46KOPUlJS8o7fY1kWqVQKAKfTmTnucLw9/kmn0/zwhz9kxowZALS0tBAMBnnwwQdxu0/MqjQMA8sqgL9k70DLG0VERERERCTvvEUezjt7Gd/48t9y7lln0tLaRn1DE8lkMjOmu6eHLS9v5z///zvZu3s7V60az79/5VwuWj6BIvfQntNRVeqlv9wgFolgHd/ZMhAwSYQVeuWTzWtSetFnMdfezIP33UNzUxOXXn1DTgIv6Au47r//fiZPnpwJrZYtW8Z//dd/sWzZMiZMmEA4HGbHjh0APPTQQ9TU1FBcXHxKz7948WL++7//G4Dm5mYuuugiGhoaBudi8mRovyuIiIiIiIjIiOL3+1i/5hzOXDKfR594ls0vvEw6naa0tJgiT19PrHTaYs/e/ezZu59R1ZUsmTOLjavP47GXjnD/0wdoauvM81W8XVWpF4c9+1K4cHsrhq1vborPLCYWUeiVL/5ZZ1F87jXseGUrLz/8c9Z++KOMHjchpzVMnjyZcDjMxo0bM8cWL17MLbfcwtKlS3G5XNx+++384z/+I11dXQSDQW6//fZTfv6bb76Zb3zjG1x44YWkUiluvfVWxowZw5YtWwbjcvLCsAp1jtoH1NoaJ52jObAVFQE2fumOnLyWiJxw5w+uJBSK9T+wQFVUBNj6g0/kuwyREWf+l/4jZ+8tNptBWZk/J68lIjJURWNxXtq6g0eeeJaOjk5M048Z8L+tl1LA72PO7BnMmj6V/cciPLr1GM+92kBXT/Jdnjm3rr9oJpesnJh1zIO/+SX739hFWUUVG2+4iYPf/ygwIm/Z88ZRMorStTfS4zZ54O7fMKq2jpUXXETR8R1GpbBoppeIiIiIiIgMWWbAz7lnLWX50oW8tnsvDz/6FEePNeJ2uygvK8F2fGZULN7BM5tf5PkXtjJxwljWLDyNv/nQTLbtaeLRrfW8vLuJZCp/AdKYqv7/EaOtpRmX240vYNITbUOBV+7YPD7MZZfhn302zz7+Z/bueo01H76CuvGT8l2afAAKvURERERERGTIc7mczJs9nbmzpnHw0FEef/p5tr+6C5thUF5eisvV17Q7mUpllj56PG6mTJrAVeefxucun8uzO+p5bOtRdh1s67e/1kCrKvNlPW9ZFu0tLQSKgwTMIIlIKEeVjXA2B4H5qwkuu4y9u3by+I+/x7xFZ3Lt396Ky+Xu//tlSFPoJSIiIiIiIgXDMAzGj6tj/Lg6Wlrbee7FV3jymefp7U3g9RZRUmxmZn91d/ewfecutu/chRnwM3XKJD53+UwcThdPbD3G09vrOVAfyUkAVmp6sp7v7emmt7cbu70Mv2mSCjcOflEjnHfyGRSfey2t7WF++X/+mSKvn8uvv4mKqlH5Lk0GiEIvERERERERKUjlZSWsX3MO5529lDf2HmDzCy+z+403AQgEfG/p/RWNxXlxyzZe3LKNivJSpk45ja9dOw+3y80re5rZuifEK3tChOM9A15nkduB02HLOiYejWIYNgzDIBAwscJ7B7wO6eMeNZHgedeRKirmgfvu5djhA5y77kPMOH0hdrs93+XJAFLoJSIiIiIiIgWtyONhzqxpzJk1jWgszmu73uDZ57Zy5FgDBlBcYuI7qRF5qKWNUMsLPP3sCwTNAOPGjGbNgjpu3DCL5rYOtuwOsXV3iF0HWwekD1hlSRG9iRQO+7sHX/FYNPO1GfCTOKydGweau+Y0Assvx1k1nqcf+zPbX3yOBUtXcuHlH8Pr08Yxw5FCLxERERERERk2zICfJWeczpIzTifU0sqOnXt49vktHD3WiM1mo6TEpMhzYqlhJBrLLIG02QxGVVcybkwdN14ymfLSIK8faGHL7hb2HGrnQH2UZCr9nmuqLPX2u4QyHg1jWX3P7TeDdIYVeg0U9+ipmMsvx15exwvPPMWWX/yKSVNncv0tf09pRWW+y5NBpNBLREREREREhqWK8jLOPWsp56xcwtH6Rl7Z/hpbXt7B0dZGLCx83iLMQACHo29JWzptcay+iWP1TfD8Foo8bsbU1bJoUh0XLZ1FWalJfSjGG4fD7D0SYd/RCAcb+g/Cqkt9/S5vbG8JZXqR+cxiohGFXh+UZ8wMzOVXYCup5sVnn+bFZ/6LqlG1XHH9TYweNyGz9FWGL4VeIiIiIiIiMqwZhkFd7Sjqakexfs25hFpaOXDoKNt37GL33v2kUykMm4EZ8OPzeTNhSFd3T2YnSACH3U5FRRnVleWcOa2SDSvHUFZicqw5yt4jEd44EmH/sQj1LR10dCUyr19T4cPlzN4rqrW5GZfbg8PpxO50keqIDN4PZDgzbHgnL8S/6GIMfxkvbH6arc/+O95AgPWXX8XkmXPUt2sEUeglIiIiIiIiI4ZhGFRWlFNZUc6iBXPp7U1w9FgDe/YdYNuO1/tmeQEulxO/30eRx50JwZKpFA2NzTQ0NgOvA+Bw2KksL6OqsoLl0yrYsLyO0pIAyWSa5vZOQuEextUE+62rtaUZl9uNPxCkN9IyaNc/XNmK/PjnnEdgwVriHR0899ILvPLiZgJmkLUfuZIpM+bgcDrzXabkmEIvERERERERGbFcLicTxo9hwvgxrDl/JZFojIOHjvLa7r28uf8Qx+qbMAwDy0rjdrvx+7x4Tg7CkinqG5upb3zrcsRwJMol61axaP5srH4aelmWRaSthWBpKX7TJBEJDdr1DjeuyrH4F6zDN20JR/bv4/F7/oc39+yipKyc9ZdfzeTps7A7FH2MVPqTFxERERERETkuaAYyO0ECdHZ109zcQmNziH1vHmL/wcPU1zeBYWBZFh6PC6/Xi8ftyvTkAojHO3E4+265++sd1d3VRSKRwG534DeDpMKNg3eBw4DhcOGdfAa++RfgKK3h9R3beflnP6a1uYnS8ko+9LHrmDR1hsIuUeglIiIiIiIi8m68RR7GjR3NuLGjWbxwHnAiCGtoambf/kMcOnyMhsYQYGEYBum0RU9PD8GA/5ReIx6LZIKxQMAk3bZrsC6ngBl4xkzHO/tsfFMW0dp4jJd2vsa2F/6L3t4easdO4MPX3MD4ydPUs0syFHqJiIiIiIiIvAcnB2FLzjgdgFQqRTQWJxyOEo7GiMc7qK2pPqXn64hGM1+bAT/J/U2DUnchcpbW4Jt1Fr5ZZ9Hd28sbe3az+//+nPojh7HZbMxesJh5i5dRUV2j3RjlbRR6iYiIiIiIiHxAdrudkuIgJcX9N63/a7FoONP3K2AGiY3wnl6OklH4ppyBZ9oy7GYF+9/YzRt/eIBD+96gu6sTfyDIuRd+iOlz5+P1ndpsOhmZFHqJiIiIiIiI5FFbKITd3tcPzGsW0x4eaTO9DNw1k/CctoCiKUuwFQU4vH8fB198mTd3v0400o5hGIyfPJXTF5/JuElT1K9LTol+S0RERERERETyqDXUhMvtwelyY9hspLvi+S5p0Nm8JkVjZuCeNB/vpPn0dHdx6OABDj/5BEcPHiDS3kY6naKiuoZVZ1/GadNm4jff+yw6GdkUeomIiIiIiIjkUXtLMy63G79p0htuyXc5g6Iv5JqOa+ws3GNn4QyU0tJwhD2HD3P0d7+lLdRMNNxGMpnC6/Ox5KzzmDJ7HuWV1erVJe+bQi8RERERERGRPLEsi3BbKyXlFQTMIMlIc75L+uAMG87SUbiqx+MaPS0TcoXqD/NmfQONjz9Ga3MTXR0dxKIRsCw8Ph/zFi/ntOkzqRkzXjswyoBQ6CUiIiIiIiKSJ12dHaRSKex2O/5AkFR7Y75Lem9sDlwVo3FVjcdZPRHnqEl4Kuvo6eygLdTEkaZmGh57jPaWZpKJBPFYlK7OTgBKyytYes4qJkyZTlXNaGw2W54vRoYbhV4iIiIiIiIieRKPRjLL9wJmgHTzwfwW9E4MGw6zDEdJNc6SahwlNdhKa3CWVuMurqQz2k5rqJlQSwttL71MW8sment6SCWTdMRjdHV2YhgGdrudMRNOY+rsudSNn4hZXKqlizKoFHqJiIiIiIiI5Ek8FgUsAJK9vRSfdSXe+WtJREKkIyHSHe1YXTFSXTHSmc/xzGes9Pt4VQPD4cRwuLC5vdh9wb4PbxC7z8TwlmD4i7F7gzjMctzBMnq6OoiH24lGI4QjEWL764m+8hqxcJhkMoFlWSR6e+js6KCnuzsTco2deBoTp81k1OgxlFdWa9dFySn9tomIiIiIiIjkSSwSxkr3hV5bX9jM9q0v4fUH8AcC+AImnqIKPGV1FLlduD0eijxFuI5/ODxFkE6TTqewUims9PGPVAorncRKpTAMoy/ccjjf8pFKJkgnEyR7e+ju7KC7s5NYVxed3V10dXXRfSxMd3cDnfE4sUiYVCqZqdmyLHp6uunq6KC3uxvDZmClLfxmkLETJzPutCl9IVfVKPXmkrxS6CUiIiIiIiKSJ22hZuzOE7fmyWSCaLiNaLjtlL7fZrdjs9mw2ezY7Mc/22x9H3Y7VtoilUqSSiaPf069JcB6N5ZlkUwm6e3upqenm96eHmw2GwaQtiyCJaWcNm0WtePGU15ZTWlFJV6f//3+GEQGhUIvERERERERkTwxbDaSiQTNDfUAWMeXK9odDhx2B3ans++zw4HD4cD2VzOn0qkU6VQKSPT7WpZlYVkWqWSSZDJBMpHIfE6l0n2zwo732LKsNJ4iL6UVVVRUVVNRXUOwpBS/GaS4tAy3p2hgfxAig0Chl4iIiIiIiEierFx9IYuWn0M8HqUjFqMjFqUzHqMjHqMjFiMej9LVEaezI0403E4ymcAw+mZcWYCBAba+B4YB1vHP8Jd2X1ZfxzCr77Pdbsft8eALmJSWVxEImgTMYvzBYoq8PjxFXrx+P2awWMGWFDyFXiIiIiIiIiJ5YhgGRT4fRT4fFVWj+h3/l9lZ6XS67yOVOvF1OoWVToNhYLf3zQyzOxzY7Xbsx2eL2Wy2HFyVyNCg0EtERERERESkQDicThxOZ77LECkIinhFRERERERERGTYUeglIiIiIiIiIiLDjkIvEREREREREREZdhR6iYiIiIiIiIjIsKPQS0REREREREREhh2FXiIiIiIiIiIiMuwo9BIRERERERERkWFHoZeIiIiIiIiIiAw7Cr1ERERERERERGTYUeglIiIiIiIiIiLDjkIvEREREREREREZdhR6iYiIiIiIiIjIsKPQS0REREREREREhh2FXiIiIiIiIiIiMuwo9BIRERERERERkWFHoZeIiIiIiIiIiAw7Cr1ERERERERERGTYUeglIiIiIiIiIiLDTkGHXg8++CBr165l1apV3HHHHfkuR0REREREREREhghHvgt4v5qamrj99tu55557cLlcXHHFFSxatIhJkybluzQREREREREREcmzgg29Nm/ezOLFiykuLgZg9erVbNq0iZtvvvmUvt9mMwazvLcpL/Hl9PVEpE+u/67nmsssy3cJIiNSrt5bhvt7mIiIiMhgKtjQq7m5mYqKiszjyspKduzYccrfX5LjEOqfv3xJTl9PRPqUlfnzXcKgmvWp7+e7BJERabi/t4iIiIgMBwXb0yudTmMYJ/7107KstzwWEREREREREZGRq2BDr+rqakKhUOZxKBSisrIyjxWJiIiIiIiIiMhQUbCh19KlS3nuuedoa2ujq6uLhx9+mBUrVuS7LBERERERERERGQIKtqdXVVUVn/vc57j66qtJJBJceumlzP5/7d1taNV1H8fx99qNLkfujDCYzkBpCyfb7AbOPMfEwZDZnPXMGK31QOpBkmmjKKzYamC6rHVnD0IqRgZj5AJLSgI93cCcrkVoSIluugxzO9M5z2o714Nd1yGvqySvy8tjZ+/Xs/93+335/v8P/mMffr9zSkqSPZYkSZIkSZKuAWnxeDye7CEkSZIkSZKkK+lve7xRkiRJkiRJ+jOGXpIkSZIkSUo5hl6SJEmSJElKOYZekiRJkiRJSjmGXpqy+vv7KSoq4plnnrmofujQIYqKiujo6EjSZJKuVQ8++CCfffZZ4nrTpk0sWrSIsbGxRC0cDtPf35+M8SRJkiT9jqGXprTc3Fz27dvH+Ph4orZr1y7y8vKSOJWka1UwGKS7uztx/eWXX1JWVpaoHTt2jOuvv545c+Yka0RJkiRJ/5SR7AGkZJoxYwa33norXV1dBINBAL744gsWL14MwN69e2ltbeW3335jzpw5NDU1EQgEqKiooKamhkgkwujoKJs2bWLhwoXJvBVJV0F5eTnNzc0AnDp1iqysLJYvX04kEqG8vJz9+/cTCoXo6enhhRdeIBaLEQgEaGxs5Oabb+b+++9nwYIFdHd3E4vFePzxx3n33Xf54YcfqK+vp76+npGRERobGzly5Ajj4+OsWbOG6upqOjo62LdvH9FolL6+PkKhEM8991xyH4gkSZJ0DXOnl6a8qqoqdu/eDUBvby9FRUVkZmZy5swZWlpaePvtt/nwww8Jh8Ns2bIlsS43N5f29nZWr17NW2+9lazxJV1FxcXFHD9+nFgsRiQSIRQKEQqFiEQiAOzfv58777yT9evXs3HjRjo7O1m9ejXr169P9IjH47S3t7N8+XKef/55XnvtNdra2nj99dcBePPNNykuLqajo4O2tja2bdtGX18fAAcPHqS1tZXOzk4+//xzvv/++6v/ECRJkqS/CUMvTXkVFRXs3buXiYkJPv74Y6qqqgCYPn06AwMD1NXVsWrVKtra2jh27Fhi3ZIlSwC45ZZbGBoaSsrskq6u9PR0SktL+fbbb4lEIoTDYQoKCrhw4QLRaJSDBw8yb948brjhBkpKSoDJYP348eOcPXsWgLvuuguA/Px8SktLyc7OZvbs2QwPDwOTRyZ37NjBqlWrqK2t5fz58xw5cgSARYsWkZOTQ3Z2NgUFBUSj0SQ8BUmSJOnvweONmvL+dcSxu7ubr7/+mg0bNrBr1y7Gx8e57bbb2LZtGwCxWIyRkZHEumnTpgGQlpaWlLklJUcwGOTAgQP09vayefNmYPLY4549ewgEAn+4Jh6PJz47MDMzM1HPyPjPP8MTExNs3ryZ4uJiAE6fPs3MmTP56KOPEu8dmHz3xOPxK3ZfkiRJUqpxp5fE5E6MlpYWFi5cmPgnNBaL0dPTw9GjRwF44403ePHFF5M5pqRrQHl5OTt37qSwsDDxvgiFQmzfvp1QKMS8efMYGhqit7cXmPxyjPz8fHJzc/9S/2AwyPvvvw/Azz//TE1NDQMDA/+fm5EkSZJSmKGXBCxbtoxDhw6xYsWKRO3GG2+kubmZdevWsXLlSr777jueeOKJJE4p6VpQWFjI0NAQ4XA4UQsGg/z4448sXryYrKwstm7dSlNTE9XV1bS1tbF169a/3P+RRx7hwoULVFdX88ADD9DQ0MDcuXP/H7ciSZIkpbS0uGcjJEmSJEmSlGLc6SVJkiRJkqSUY+glSZIkSZKklGPoJUmSJEmSpJRj6CVJkiRJkqSUY+glSZIkSZKklJOR7AEk6VrQ3t7OBx98wMjICGNjYxQUFLBu3TpKS0uvSP/GxkYCgQBr1669Iv0kSZIkSZdm6CVpynvppZfo6uri5ZdfZvbs2QB89dVXPPTQQ3R0dJCfn5/kCSVJkiRJl8vQS9KUdvr0ad555x0+/fRTZs2alaiXl5fz5JNPMjo6yqlTp2hsbGRgYIBff/2Vu+++m4cffpj+/n7q6+tZunQp33zzDcPDwzQ0NFBZWcm5c+d4+umnOXz4MLNmzSI9PZ3bb78d4JL9amtrmT9/PidOnOC99967aCZJkiRJ0l9n6CVpSuvp6WH+/Pl/GC7dc889ANTV1VFfX09FRQWxWIw1a9Ywd+5cSkpK6OvrIxwOs3HjRnbv3k1zczOVlZW0trYyffp0PvnkEwYHB7n33nsToVdDQ8Of9vvpp59oaWnhjjvuuKrPQZIkSZJSjaGXpCktHo9fdH3u3Dlqa2sBOH/+PMuWLaOrq4toNMorr7ySqB8+fJiSkhIyMzNZunQpAAsWLGBoaAiYPB751FNPkZaWRl5eHpWVlYm1l+qXkZFBWVnZVbl3SZIkSUplhl6SprSSkhKOHj3K4OAggUCAnJwcdu7cCcCrr77KyZMnicfj7Nixg+zsbADOnDnDtGnTGBwcJDMzk+uum/wi3LS0tIt6/z5QS09PB2BiYuKS/bKyssjI8NUsSZIkSf+r65I9gCQl00033URdXR2PPvooJ0+eTNRPnDjBgQMHmDFjBmVlZWzfvh2A4eFh7rvvPvaCHt7BAAAA4UlEQVTs2XPJvkuWLKG9vZ2JiQmi0Wji93Nycv6rfpIkSZKky+N2AklT3mOPPUZnZycbNmxgdHSUs2fPMnPmTFasWEFtbS2//PILTU1NrFy5krGxMaqrq6mpqaG/v/9Pe65du5Znn32Wqqoq8vLyKCwsTPxsy5Ytl91PkiRJknR50uL//oE2kiRJkiRJ0t+cxxslSZIkSZKUcgy9JEmSJEmSlHIMvSRJkiRJkpRyDL0kSZIkSZKUcgy9JEmSJEmSlHIMvSRJkiRJkpRyDL0kSZIkSZKUcgy9JEmSJEmSlHL+AXitBCXZlopr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1200" y="1646872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 It is observed that of the total, only 91.5% tends to get promotion. It shows an imbalanced dataset.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a. Is promoted</a:t>
            </a:r>
            <a:endParaRPr lang="en-US" sz="2400" b="1" dirty="0"/>
          </a:p>
        </p:txBody>
      </p:sp>
      <p:sp>
        <p:nvSpPr>
          <p:cNvPr id="11266" name="AutoShape 2" descr="data:image/png;base64,iVBORw0KGgoAAAANSUhEUgAAAO4AAAD7CAYAAABt9agKAAAABHNCSVQICAgIfAhkiAAAAAlwSFlzAAALEgAACxIB0t1+/AAAADl0RVh0U29mdHdhcmUAbWF0cGxvdGxpYiB2ZXJzaW9uIDMuMC4yLCBodHRwOi8vbWF0cGxvdGxpYi5vcmcvOIA7rQAAIABJREFUeJzt3Xl8XHW9//HX58xMlslMkqZJ6d6BNoZWlhYsEUE2FZBoBBcuigpX3BVcrg/MvVevxXvBXFyu/kTcQLAgKOBCMLLIplAgUGjLUpqG0pS0TbekWSeZ7Xx/f5xpSdOkbdpkzpzJ5/l4nEdnJjPn+5mQN9/v2b5HjDEopbzFcrsApdTYaXCV8iANrlIepMFVyoM0uEp5kAZXKQ/S4E5yInKaiLSISJ+IXDiGz10uIk9OZG1qdBrcAxCRVhEZSP9RbxeRW0Qk5HZdQ6VrfPcRrOK7wA3GmJAx5i/jVZeaWBrcg3u/MSYEnAQsBb411hWIiH/cqxo/84BX3Cwgy38/WUmDe4iMMVuA+4HjAESkRERuFpF2EdkiIv8jIr70zy4XkRUi8n8i0gksS7/+GRF5VUR6RWStiJyUfn2miPxRRHaKyEYRuWpPuyKyTETuEpHl6c+9IiJvS//sNmAucF96VHD1SLWn231NRDpFpEFEZqZf3wAcM+Tz+SN8do6I/CldW4eI3DDs5z8Qkd3put875PV9RgLp73F7+nFERIyIXCEibwCPDnntMhF5Q0R2ich/jvE/06ShwT1EIjIHuABYlX7pt0ASWAAsAc4FPj3kI9XA68A04FoR+QhOgD8JFAO1QIeIWMB9wBpgFvAu4Ksict6QddUCvwdKgQbgBgBjzCeAN0iPCowx149Q9znA94CLgRnApvS6MMbMH/b52LDP+oC/pj8TSdf3+2HfsRkoB64HbhYRGf23uJ8zgYXA0O96OlCV/j38l4gsHMP6Jg9jjC6jLEAr0Ad04fzx3ggUAkcBMaBwyHs/CjyWfnw58MawdT0IfGWENqpHeO+/A7ekHy8DHh7ys0XAwLAa332A73AzcP2Q5yEgAUQO9nngVGAn4B/hZ5cDrw15HgQMMH2k9aa/x+3px5H0e48Z8vM9r80e8tqzwCVu/x1k46LbFgd3oTHm4aEviMjxQABoH9LBWEDbkLcNfQwwB9gwwvrnATNFpGvIaz7giSHPtw15HAUKRMRvjEkeQv0zgRf2PDHG9IlIB07v2XqQz84BNh2gnb11GWOi6d/FWHbeDf8d7bNOnO+aVTsDs4UG9/C04fS45Qf4ox5+2VUbMH+UdW00xlQeZi0Hu7xrK87/HAAQkSJgKrDlENbdBswdw/8khurH6YX3mD7Ce/TStMOk27iHwRjTDjwE/FBEikXEEpH5InLmAT52E/ANETlZHAtEZB7OcLBHRL4pIoUi4hOR40Rk6SGWsx1nB9No7gD+VUQWp3c+XQc0GWNaD2HdzwLtQL2IFIlIgYicdoh1rQYuEZFAemfahw/xc+oQaHAP3yeBPGAtsBu4B2fnz4iMMXcD1+IEqRf4C1BmjEkB7wcWAxuBXTghLznEOr4HfEtEukTkGyO0+wjwbeCPOCGcD1xyKCseUtsCnJ1Ym4F/OcS6vp1uazdwDc73VuNE0jsBlFIeoj2uUh6kwVXKgzS4SnmQBlcpD9LgKuVBGlylPEiDq5QHaXCV8iANrlIepMFVyoM0uEp5kAZXKQ/S4CrlQRpcpTxIg6uUB2lwlfIgDa5SHqTBVcqDNLhKeZAGVykP0nmVc1ikrjGAc9uSghEWC2fC8aFLPxBtra+xXSlYHTKd5dHDInWN+cBbcW5EFsG5O8EsnLsXzAIqgLHcywfAxrmbQNuQZTPO9KyvAM0abPdpcD0iUtdYgnNDrCXA8caYE4DKPXcIzKAB4GWcCc/3LC+01tcMZriOSU2Dm6UidY1h4J3A2caYs4HFLoT0UMWAJuAx4BHg6db6mrHeskSNgQY3i0TqGiuBDxpjPgAs9fANn3twQnwv8OfW+pqug7xfjZEG12WRusb5xpiPYuyPieXLxXvBxnFuMfoH4N7W+po+l+vJCRpcF0TqGguNMZdgp74sPv9JbteTQQPA33DujfRga32N/vEdJg1uBkXqGheYZPwqLN9lYvmK3a7HZS3Az4BbWutretwuxms0uBkw75v3vdekknXiC7xThtwJWwHQB9wG/LS1vuZVt4vxCg3uBJr79T/WInKdFch/q9u1eIDBuRXod1rra9a6XUy20+BOgLlfv6cWqLfyCnNxZ9NEs4E7gWta62ta3C4mW2lwx9Hcr911FmL9zMorXOR2LTkgBSwHlrXW17zhdjHZRoM7DmZ/8dbZ4gvc7CsqPdftWnJQFLgW+EFrfU3c7WKyhQb3CMz63E1+sXz/4wtN+Zr4Anlu15PjmoEvtdbXPOJ2IdlAg3uYZn3u1zW+YOmvrfzgDLdrmWT+AHy9tb5mq9uFuEmDO0YVtVcX5c2ovNVfOuNDemjHNd3AF1vra+5wuxC3aHDHYPrHvvfuQEXkdl9h8VFu16IAuAMnwN1uF5JpGtxDUHLqxb6ihWfcGCife4VYvmy9QmeyagU+0Vpf86TbhWSSBvcgpl7w1crCo5c0+sPllW7XokaVAq7DOXQ0KS7y1+COIlhZLcGq0y8JLjjlF1ZBaLKfV+wVjcDHxuPcZxExwI+MMf+Wfv4NIGSMWXak6x4POlncCIKV1f7QiedfX7Twncs1tJ5SAzwdqWucPw7rigEfFJHycVjXuNPgDlO06Kxwydsvbiycv/Qb4gt49UL2yWwR8GykrvGcI1xPEvgV8LXhPxCReSLyiIi8mP537hG2NWYa3CFCJ54bKTntkmfzZx17rh7p8bQy4MFIXeMXjnA9PwMuFZGSYa/fACxPz/v1O+D/HWE7Y6bbuGnhk963tHjpB/4YmDJzjtu1qHH1n631NdeN9UMi0meMCYnId4EEziQAIWPMMhHZBcwwxiREJAC0G2MyOqTWHhcoXvqBd5VUf+g+DW1OujZS1zjm4A7xY+AKoOgA78l47zepgxusrJaSt3/4wuLqD//BXzJNT6rIXf8eqWv8SaSucczbP8aYTuAunPDu8RRwSfrxpUDGjyFP2uAGK6slMHXOR4tP+eCt/lDZVLfrURPuKuCmSF3j4fzN/xAYOhS+CvhXEXkR+ATwlXGob0wm5V7TYGW15Sua8vHw2z7wI1+wZPiOB5W7PoVzof5nDvZGY0xoyOPtQHDI81bgSPdaH5FJ1+MGK6tF8osuLjn14uu1p52UPh2pa/xft4s4UpMuuPgC55eeevH1/pKjdJt28ro6Utf4DbeLOBKT6nBQ8C2nnlbyjkt+mz99wXicWaO8zQCXttbX3Ol2IYdj0vS4wcrqJeElNT/T0Ko0AW6N1DWe5XYhh2NSBDdYWV1ZuKD6hwWRxSe6XYvKKnnAXZG6Rs8dv8/54AYrqysC046+JnTcu07X0xjVCCqAeyJ1jZ6aMyyngxusrC60CsPfKFl60QXi8wfcrkdlrVNw4XzjI5GzwQ1WVgvIJ0qqP3KJVRDSY7XqYD4XqWu83O0iDlXOBhc4u+i4c64ITJ2d8UuulGf9PFLX6In9IDkZ3GBl9TH+sllfCla+fYnbtShPKQCWe2F7N+eCG6ysLkCszxcvvegdYvl0u1aN1QnAf7ldxMHkXHCBi8KL3/suf6hsutuFKM/6ZqSu8W1uF3EgORXcYGX1osC0oz9aEFmy2O1alKf5gd9G6hrz3S5kNDkT3GBldQiRzxSfXFstlpUz30u5ZhFwjdtFjCaX/sD/pWjRWUt9wZJpbheicsa/Reoaj3W7iJHkRHCDldWVVkHo3cEF1boXWY0nP85F9FnH88ENVlb7gE+ET3rfQvHnBQ/6AaXG5oJIXeP5bhcxnOeDC7wjUD7vhLzpC453uxCVs34UqWvMqtliPB3cYGV1GPhoeMkFJ4roDik1YRYCX3S7iKG8/sf+vvzZi+b6iysibheict53InWNoYO/LTOyqvsfi2Bl9VHAe4oWnrnI7VrUvhIdm9nZ8Oa0TsmubZSe/nHsgR6irzWBCL5gKVMv+Cr+8P7Tfm26vpZAxTwA/MUVTPuQcyLTzvu+T2LnJgrnL2XKmZcB0LXiTvKmHU2w8u0T/bXKgC8A35/ohg6FZ4MLnJ8/89gyf3HF0W4XovYVmDqbmf/6UwCMnWLzjZcRfMupWAUhSs/4BAA9KxvofupOpp735f0+L/68vZ/fI75jIwAzP3UD2353NXasHzsRI96+ntLTPjrB32ivr0fqGn/aWl8zmKkGR+PJoXKwsnoacGbRorOOc7sWdWCDm9YQKJ2Bv2QaVv6bO/1NYhBn9phDI5Yfk4xjjI1JJUEsup+4ndJ3fnwCqh7VdPadGN01ngwucF7ejMop/pJpOn9Ulut/9Z8EF56x9/nufy5n842X07/28VFDZ5Jx2n/7VdqX/xvR9U8DECifgz9cQfutX6Ho2NNJ7m4HIO+ojP8JXB2pa3T94hXPzfIYrKwuB/53yjmfPjUwZeZCt+tRozOpBJt/dhkzr/gZvqIp+/ys++m7MMkEpe+8dL/PJXs78IenkujaxvY7/4OjLrmWwJQZ+7xnxz3XUHbel+l/6WHiOzZSEFlMeHHGDrde0Vpf85tMNTYSL/a47/GFyvL9pdOr3C5EHdjA68+Td9T8/UILULToLKLrV4z4uT07rAKl0ymYezzx7Rv2+Xm05RnypldiEoPEd22i4sI6+l95DDuRsU3PKzPV0Gg8FdxgZXURcE7RwjNm6XHb7Ne/9h8UDRkmJzq37H0cfa2JQNns/T6TGuzDJBPO42g3sS1rCZS/OYmJSSXpWdlAcfUHMckYe7eTjYFUcmK+yP4Wu33Zn9f2Ki9BxJ83vVLPSc5ydmKQwdbVTD3/zb3GXf/4LYnOzSAW/uIKys77EgCx9hb6Vt/P1PdeRWJXG50P3gAiYAzF1R8hb0hwe19oJHTcu7ACBQQqjgYMW2/+EoXz34ZVkNHDrJ8BVmaywaE8s43rTP7GtYXzlx4bXvzei9yuR016vcCM1vqafjca99Jw8xhgRkHkJD3hQmWDMJCxA8jDeSm4Z1qFxeIvqah0uxCl0j7tVsOeCG6wsjoEvKNwwSllulNKZZHqSF2jK9P/eiUECwEr/6gFWTkbgZrULnSjUa8E91QrvyjhC5cf43YhSg2jwR1JsLI6CJxQOH9phViWz+16lBrmjEhd4/6XOE2wrA8uUAVYedMrdZisspEPeH+mG/VCcKsRK+YvrtBhsspWH8h0g1kd3GBldR5wUv7MKr/4/Fk7ObWa9M6M1DVm9ObLWR1cYC7gy5u+QO+4p7LZFOCtmWww24N7NCCBKTMjbhei1EG8M5ONZXtwlyDS6wuVaY+rst3pmWwsa68OClZWB4C35E1/iy2+QIHb9Sh1ENrjps0BJK8iorfLVF4wJ5OnP2ZzcCOA+IrL9SZeyisydp14Nge3EhjwBUs1uMorMnYbnGwObgTotwpCGlzlFRmbLjgrg5veMTXNV1SGFcgvcrsepQ5RxmYdzcrgAhUAgYp5FW4XotQYLMjUGVTZGtxpgPhLppW7XYhSYxAE9p+6cgJka3BnAMYqLC52uxClxigjh4SyNbizgUErv0iDq7wmIztTs/XMqQogFmt7+cVU/+5dVn5RyMorDEteYcgK5IfEnx8Wnz/P7SKVGsFRmWgkW4NbDoQGXl/Zyesr24E4YA99g+QFA/7iirCvaErIChaHfAXhsFUQCkleYdjKKwxJoCBkBfLD+AJBkYxecaUmt0nd4/4ZWIRzM+EpONu8PsCkF0w86kvs2mQndm2K4UxO3YoT8H3vQ+HzW/5wecgXmhryBUtCVqETcCsvGJa8YMjKyw+JvyAsgbyQziCpxsHk7XGjLU1PAE/seZ6+i0EBziTUofQSBkpxhtVTcQJeBhTi9M7OLRpSSSvZtY1k17YE0AFsxQl4Yu970nyhsqAvNDXkKyoNWYXFTsDzi8JWfnBvDy7+/JAO09UBTOoedx/RliYDDKSXHQd6b/rkjeEBL+bNgJell3D6I3uG4JLq67RSfZ1JnB58F07A9x+m5xfl+cPlIV/RlJAvWBK2CsMhK78oLPnBkBUoCEmgIGwF8kM6TJ+UyjLRiCeCOxbRlqYE0JleRhWsrPYBRewb8BBOuCt4M+DDh+liYv1WIta/Z5jew5sBH2GYXhHyhcrSAS8OWQWhdA9eGLLyCsISyA+JX4fpOSQjmXI/uMtKKoFfAu3pZduQx86yrLtrvJuNtjSlcELXc6D3jTBM3/PvFJydaFN5sycfPkyXZFe7lexqjwM7gS2MOkyfGvSFykK+oilhq7A45CsIhaWgKJTe0RZ2evK8sFh+1++Grg4ot4NbWxUoBqq/fEpe1bnz/Wcf8M3LSgbZP9AjPd/Bsu7UeNY5xmF6Hvv34EOH6Xu2xYtxgjtkmN5hpfo6kkA3TshHHKZbBaE8X2hqyBcqC/uCxSGrIBy28otCzjC9MCx5+SHLnx8Wf17huPwC1FjldnBxJtf63OYe+1C2CQpwrhaKHOR9KZaV7ORAvfee15Z1j/vty6MtTXHGPkwfuj1ezpu9+BRgJs5JMnvDaw/2+ezBPjuxa9MATshHHKaLL+DzhcuLfKGysK+o1Al4QShk5QdDVkGozB8uP3p8vrUaJueDWwT0Tg/JePYMPmB6ejnwRc3LSro4cO+dLcP0Qvbvxctwwl0+5HE+QwJuUgkr2dUuya72GPsO0+OB8nllU8687Mrx/l4KmATBnQIkQnnjGtyxKE0vB74Ua1nJAE6QR++9nWUHy7rt0VZzONLD9Gh6OZxhegn7boeX4wR8YDzrVPvIyE5G14PrE7L9fkCFONPEHmxomWJZyQ4Ovi3ezrLu2HgXeSjD9GBl9RLgy+PdttpHXyYacTO4ISBphu1d9TAfzqGjGYxtmD76cH0Chulqwh1w82e8uH04yBiTM8Edi7EO0w+2s23ch+nqsHVnohE3g2sDkkM97kQY6zB9eLjvYVn3moktUQ2T8z2uAbAnZ4873oYO04faDmhwMysjPa6bp9k5Pa4GV+WWnA8uADpUVjlmSyYacTO4zgn72uOq3LIxE424PVTGNujeUJVLXs9EI673uN0xE3WxBqXGjTEmCbRloi03g5sAZHufycjuc6Ummoi0tdbXjOvVaaNxM7i7gPy2Hjsje+GUyoCMbN+C+8H1bdxt9xij+6dUTnglUw25GdxuIDWQJDWYpN/FOpQaLysz1ZCbwd27bdsX1+1clRMmRXC7AQHoi2fm/E6lJooxpg9Yl6n23AxuL05wpWvQ6A4q5Wkisqq1viZj5yS4FtyG5kQKp9fN6xzQ4CrPy9gwGdw/V3knkL9ht73d5TqUOlJPZrIxt4O7HSh4ui21WQ8JKa9KnzH1SCbbdDu4zUBBx4CJdQ2y0+ValDpMpqm1viajm3tuB3cz6cv6tvbam12uRanDImI9kOk23Q7u1vS/1obdGlzlWQ9mukFXg9vQnIgDm4DQmm0pDa7yHGPsTuD5TLfrdo8Lzvmdxc+32zvjKRN3uxilxkbuzeTx2z2yIbivAWIbzM5+k5FpP5QaLyJyuxvtZkNwN5M+9bG1y87IRchKjQdjp7YDj7vRdjYEtxPoB/Ke3pxa73YxSh06ud2NYTJkQXAbmhMGZzu39IlNqS3RhOl1uyalDoVY1m1ute16cNNWAgUGeK3Tbna7GKUOxqSS61rra1ybbD5bgrsnrPLM5lTGLo1S6rBZvl+42rybje/R0JzoxQlv6UMbkhsHk0bv36qylrHtARG5xc0asiK4aU8B4XgKe32HvdbtYpQajUklftdaX+Pq5A/ZFNyX0//KP1qTL7laiVKjMMYYK5D/v27X4fb9cfdqaE7srq0KrANmP/x6atOnlpieojwpzlT7bd02n/zLANv6DJbAZ08K8JW35wPw06Y4NzwXx29BTaWf699TsN/nIz/uJZwv+AT8Fqz8bAiAb/59kPtfS7J4uo/lFxUCcNuaOJ0DZu/6lXeYROzBTT/60Gtu15E1wU17HPi8gc4121Or3zHHf0amGvZb8MNzCzhpho/emOHkX/Xznvl+tvcZ7m1O8OLni8j3Czv6Rz9s99hlQcqDbw5iugcNT21O8eIXQlz6pygvbU+xoMzi1jUJHrg0mImvpcaZ+POWuV0DZNdQGWAtzj2FfHe8lHguZZuMzAoPMCNscdIMHwDhfGFhhcWWHsPPV8apOz2ffL8AMK3o0H9llkA8ZTDGMJCAgA++/1Scq07JI+CTCfkeauLY8YEnNl3//ia364AsC25Dc6IPeAaY9ka36Vu3y37RjTpau2xWtaeonu1jfYfNE5uSVN/Ux5m39vPclpH/XyIC594W5eRf9fGr551rJcL5wocWBljyy36OLrUoyRee25riA8cGMvl11DgwxoBYV7ldxx7ZNlQGeAg4HZC71yaeXlRhLRHJXO/UFzd86K4oPz6/gOJ8IWnD7kF45oointtqc/E9UV6/KsTwmlZ8qoiZYYsd/TbvuS3KseUWZ8zzc/Vp+Vx9mrMt++mGAb57Vj43vRDnoQ1JTjjKx7fO0O1cL7AH+x5o+8klq92uY4+s6nHT2oBXgakvtNs73+g2LZlqOJFyQnvp8QE+uNDpFWcXCx9c6EdEOGWWD0tgV3T/+bFmhp1f5bQii4uO9fPssJ55Vbvz/C1TLZavSXDXR4K8vCNFS0fGtgbUYTK2bYvPf6XbdQyVdcFNn7v8V6AIoLEl+VQm2jXGcEXDIAvLfXz91Dd7wQuPDfDoxiQA6ztSxFNQHty3t+2PG3pjZu/jhzakOG6ab5/3fPuxGN89O5+EDal07i2BaGICv5QaF3as7w9v/OjDru9JHiobh8rg9LjtQPEDryVbL36rv708aM2YyAZXtKW47cUEx0+zWPyLPgCue1c+n1oS4FP3DnLcjX3k+eC3FxYiImzttfl0wyB/uzTI9n7DRX9wbvObtOFjxwU4f8Gbv9q/rEuwdKZvb6986mwfx/+8jxOOsjhxum//YlTWMKnkoBUo/JrbdQwn2Totam1VoBr4PLDp4ycEjr/4rYEPul2TB13Jsu4b9jwJVlYvAb4cKJ/XP+XMy7Jq6Jetkj07v735xsv/x+06hsu6ofIQq4A+oPAPLyde6YmZ3W4XpCaXVLTn9djmtde6XcdIsja46Ynk/gpUJGzsv6xLPOR2TWryMLZtp/o6Pr6z4fqsHJJmbXDTngJiQME9a5Pr2rrt190uSE0OyZ4dd2z9zZefdruO0WR1cNOX+90FTAe4eVX8AdsYV6YKUZOHHYt2mFj0c27XcSBZHdy0J3AmTp/yQru9c/U2+zm3C1K5y9gpO9HR9omtt1wZdbuWA8n64DY0J5LAbUApID9tij82mDRZ/UtV3hXfsfHW9uVfv9/tOg4m64Obtg54FpjeMWBiD21IZvTOaGpySHbvaO5eccfn3a7jUHgiuOmzqe7COWEk8JtViVW7ona7y2WpHGLHB/oHt6y9MNrS5Ilz2TwRXICG5sRO4C/ATNtgblmV+KvuqFLjwdi2iW1d9/VdDd/3zESFnglu2t+BLiD8xBuprY+3ph51uyDlfbEtr/y29/n7fu12HWPhqeA2NCcGgVuACsD3k2fiK9q67Q0ul6U8LNbe8mzPs3/+QrSlKStPtBiNp4IL0NCceBG4H5htgPonY38eSJh+l8tSHpTYvXVjz8p7a6MtTYNu1zJWngtu2p9wrtutaOsx/cvXJP6UrRdLqOyU6t/d0ffi32v7X3lsu9u1HA5PBrehOREDfg7kAQWNLcnXn92SWuFyWcoj7Fh/f9/axz/Z/fRdLx/83dnJk8EFaGhOtONs784E5PoV8Ue399l6V3t1QHYs2t+7+v6v7H7kpr+5XcuR8Gxw057GOSVydsLG/sFT8T/G9PYlahR2PBrteb7hv2Ob17p6+5Dx4Ongpk/M+B3QAZQ1d9hdv1gZ/30mp3VV3mDHBwZ6VjZ8L96+/gfRlibPH//3dHABGpoTUeBGnDmqCh/ZmHrjrleSf9adVWoPOz442PN8Q328fX19tKUpJ/6n7vngAjQ0J1pxwjsdCNz5cuKVRzem/u5uVSobpAZ6e3qe/eN18a3N10VbmpJu1zNeciK4AA3NieeB24E5gO8nTfGnntuSytoLodXES/bu2tn1xO3XxbdvqM+l0ILLwRXHkyLy3iGvXSwiDxzmKh/GOTljHiD//c/YQy9tT70wHrUqb0l0tLXt/set30717vyRVy4cGAtXg2ucDdHPAz8SkQIRKQKuBb50OOsbchXRkzjh5duPxf66viPl2eN1auwGt7y6bvc/l19pYtFf52JoIQuGysaYl4H7gG8C3wGWG2M2iMhlIvKsiKwWkRtFxBIRv4jcJiIvicjLIrLfvVwamhMpnOO7LwDzbIP5j0dif36tM6U3y85xxk6l+tc98XTPM3d/FjvVkAt7j0fjenDTrgE+BrwXuF5EjgMuAt5hjFmMcx3uJcDJQLkx5nhjzHHA8pFW1tCcSAC/xJlYfU48hf2Nh2L3rGpPPZuB76JcYA/2d3c/9ft7+1957LPRlqYnvHbRwFhlRXCNMf3AH4DbjDEx4N3AUmCliKwGzgTmA68BVSLyExE5D+gebZ3p0yJvAFqAubaB7zweu//RjcmH9VBRbkl0tLV2PvKrW+LbN3w12tI0KTaLsiK4aXZ6ARDgN8aYxemlyhjz38aYDuAEnG3Yq3B61VGlj/H+H7ASiADWj5+Jr/jjq8k/p2y9CN/rjG3b0fVPr9z9+C3X24O934q2NLW5XVOmZFNwh3oYuFhEygFEZKqIzBWRCpzbptyNsz180sFWlO55fwk8iBPewPI1iRdvXpW4I5Ey8Qn7BmpCpfq7dnY9eft9fS/9/ZvAL6MtTZPq0s6svOmXMeYlEbkGeFhELCCBs/c5Bdwszs1pDc4OrYNqaE6kaqsCd+LMnnEJsPWv65MbOgfMrV+pzru0MCBFE/NN1Hgztp0a3LRmTe/qv/0TO/XTaEvTpJwkP2uCa4xZNuz5HcAdI7x1yeGsP32o6G+1VYEu4LPArqfaUu3t9akaAAAGXklEQVSdA7Gbrj4t71/Kg9b0w1mvypxkX8fW3pUNzyU62u4F7o62NPW5XZNbsnWoPGEamhNPAd8HSoAp63bZXV9sHLxp5dbU07rTKjvZiVhf/6v/fLLzwZ/dk+ho+xZw62QOLWRRj5tJDc2JV2qrAtcCVwKzB5Ns+e4/Yg+9/y3+DR8/IXCRDp2zg7GTicG2tav61jzQYhKDjUDDZNuWHc2kDC44FybUVgW+A3wceAew9b71yQ2rtqV+/s3T8i+cV2otcLnEScsYYxI7Nr7Uu/pvzam+zleA26MtTTop4BCTNrgADc2JvtqqwC+Bl4DLgfjmHrPzqvsHf/elU/Le/q6jfe/2WaK3jM8QY4xJdm55te/lh9cndr3xOnAn8EIunwF1uCZ1cGHvTqsVtVWB14HPAREDbTc8G39m5VZf6+fflndRWaFMc7nMnGbsVCK+Y+Oa/pcfeT3ZvX03cA/wRLSlKeZ2bdlq0gd3j4bmRHttVeA64APA+4Bdz2xObVu5deAXnz4p8LZzjvafXeCXQpfLzCkmGY/Gtja/0PfyI232QE8v8BDwULSlqdft2rKdBneIhuZEHLi7tirwCk7vOzdps/UXKxPP/enV5EtfXJp31uLp1lLLObasDoMxxqR6d20YfOOlddHXmjpJJXqAvwIrJvue4rHQ4I6goTmxtrYq8O/A+UANkNzRb7Ytezz2wOLp1sorluSdpzuvxsYe7O+IbX9tTbR5xZZU764UsOdeUM/rkHjsNLijSJ/n/KfaqsAK4MPAKUDX6m32rivvH/xdbZV/wYcXBc4rLXBOy1T7Sw30bEt0blkfe+OlLbGt62I4Z749D/wTWJcr8z+5QYN7EA3Nie21VYEbgUdwDh1FgO0NzcnX7m9Jvv7JEwMnnhnxn1ZaIFNdLTQLGDuVSPXu2hjfuWn9YOuqLcnu7QGck3zacG7Ytlq3X8eHBvcQpPc8r6utCiwDTsU537kiYbP95lWJVbesTqz+0EJ/1bnz/acdFbJmu1psBtnxga5UX+fmZNe2tvjOjVtjW9fHsJOFOFd3dQDPAKuALbl+fWymaXDHoKE5kQSeqK0KrALOBi4ACmzDzrvXJtfdvTa57pyjfXMuqPSfMn+KtchneX8nljEGk4z12oP9HfZgb0eqv6sz1btzV6y9ZUeqd5cFhHAu+DA41z43AeujLU0dbtad6zS4h6GhOdEH3FdbFXgEeDtQC0wDuh/dmGp7dGOqbW6JPHjJcYGTl0z3nVyUJ2FXCx7Gjg/Ek93b1xtjDMbY2MmEnYhFTWJwwI4PDJh4NGrHogOpaHd/oqOt08QHfEAQKAR8OCHNB5qBl3GGwpu8eNc7rxI9sf7I1VYFAsCJOHugIziXIW4HUgKcfbRvzulz/QuPLbcWhfKkJIOlXcmy7hv2PAlWVi/BmYBga/olCwjg/A88MOSxsO+kBh3pz7wBtAKbgZ16RpN7tMcdB+k5rlbWVgWex5ld8mzgNMAyEH10Y2rLoxtTbcBDp83xzTgz4lt0bLlvoQs7tDqBXqAUJ5gJoA/oSS/dwO70a7vT7+/M1ZkSvUx73AlSWxUIA8fiXMBwAk7vNoDTe6UATp5hVZxztH/RgjLrmIoimeG3JDDOZezT46rcocHNgNqqQBCowtkePglnOzGOE+IEgN9CTp7hm3b8UdasY6ZYs2aGZVZpgUyznNk+DpcGN0dpcDOstipQAFTizGK5FOfm3ILTC/fiDFNtgOJ8AtWzfDMXVvhmTiuSqcX5Eg7lUVwUkHCBn6JDyLQGN0dpcF1UWxWwgHJgFnAMsIj07VNwhtYxnCDH08teeT6seSVWeFaxhI8qkuLyoBUuDJBvCVYiRcnbZvqeDOfL71nWvSKjX0plhAY3y6T3UE/HCXMVzl7qqUAYpyc2OMHe093GcIbbZshSCtQ1NCe2Z7J2lTkaXI+orQr4ccIbBorT/07BOX5cjLPd7E//GwV+3dCcGHCnWjXRNLhKeZDnT8lTajLS4CrlQRpcpTxIg6uUB2lwlfIgDa5SHqTBVcqDNLhKeZAGVykP0uAq5UEaXKU8SIOrlAdpcJXyIA2uUh6kwVXKgzS4SnmQBlcpD9LgKuVBGlylPEiDq5QHaXCV8iANrlIepMFVyoM0uEp5kAZXKQ/S4CrlQRpcpTxIg6uUB2lwlfKg/w/VQ0NeymBG9A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AutoShape 9" descr="data:image/png;base64,iVBORw0KGgoAAAANSUhEUgAAAY4AAAEICAYAAABI7RO5AAAABHNCSVQICAgIfAhkiAAAAAlwSFlzAAALEgAACxIB0t1+/AAAADl0RVh0U29mdHdhcmUAbWF0cGxvdGxpYiB2ZXJzaW9uIDMuMC4yLCBodHRwOi8vbWF0cGxvdGxpYi5vcmcvOIA7rQAAIABJREFUeJzt3XmcHVWd9/HPlyTsS7aGCUkgLEEHXAK0gNsYAYEwDsEBFBwgQR4zjjCK4iDwqCyCj8wzCsOMglGyyAAhskhEECKriEASCISwSAsBmkRoCPsSSPjNH+c0FJ3bt28lfft20t/361WvW3XqVNXvVnXf361z6lYpIjAzM6vVOo0OwMzM1ixOHGZmVooTh5mZleLEYWZmpThxmJlZKU4cZmZWihOHrRJJW0i6VdLLkn7U6HjWBJIWSdq70XGYrS4njj5G0l2SRkvaVtLdq7GqScCzwKYRcXwn29pN0jWSXpC0NG/7qNXYJpLGSmpdnXWsDSRtKukcSU9IekVSS54e2g3rDknbd0ecFdZd9fhJuja/n1ckvSXpzcL0+fWIycpz4uhDJA0AtgZagF2B1UkcWwMPRCe/IJX0UeBG4BZge2AI8C/AuNXYZq8iqX+DtrsucAOwE7AfsCnwMeA5YLce2H7d3ndEjIuIjSNiY+Ai4N/bpyPiK/XarpUUER76yADsDNyUx88CvtpF/Y8Bc4AX8+vHcvk04C3gTeAVYO8Ky94G/KTKuicCt3UoC2D7PL4/8ADwMvAU8C1gI+B14O283VeALYH1gHOAxXk4B1gvr2cs0AqcADwDLAEOzOv/M7AUOLkQwzrAicBfSB/EM4HBed6oHOPRwBPArcD6wP/kui/k/bRFJ+95EXBSfl/PA1OB9fO8+4F/KNQdQDqjG1NhPf8HeBrYuMr+/Vvg5hzTQuCAwrxpwE+A3+b9eyewXZ53a36Pr+b9+4XCPvw28FfgQmAQcDXQlt/L1cCIwjYG5/e3OM//dWfHr8p7mAac0aHsIWBcYXq9vP4PkL6gBPDlwt/CNzoc25PzsX0WmAEMavT/5Zo4NDwADz1wkOGo/AHyGvBGHl+ePzReALapsMzg/A95BNAfOCxPD8nzV/qnLiy7IbAC+HSVmCZSPXEsAT6ZxwcBu+TxsUBrh+VOB+4ANgeagNuB7xfqLwe+R/ow/nL+sLsY2IT0rf0NYNtc/7i8rhH5Q+lnwCV53qgc4y/zh+AGwD8Dv8nvuR/pTG7TTt7zIlKCGJn37x/b9yEpsV1aqDseWNDJemYA06vs2wGks8qTgXWBPfOxfl/h2C0lnZ30J32zn1HpOHTYh2flfbIB6QzyoPy+NwF+Bfy6sMxvgUvzsRsAfKqz41flfaz0N5bf00WF6YOAe/J4e+K4MMf1YVJCH5vnfyvv8+GkhH8BcGGj/z/XxKHhAXjowYMNfwDGAFsB8wFVqXsEcFeHsj8BE/P4Sv/UhXrD8z/w+6usfyLVE8cT+UN50w51VvrgIX2D3L8wvS+wqFD/daBfnt4kb2f3Qv15wIF5/EFgr8K8YaSzq/68mzi2Lcz/EilRfaiG/b8I+Ephen/gL3l8S9KH+6Z5+jLghE7WMxv4YZXtfJJ0ZrBOoewS4NTCsftFhzgeqnQcCvvwTfLZUSfbHAM8X9hnb1Ph23yl41dlnSv9jZGS7kvksy3Smcw38/j2FWL/MfCzPP4IOYEV1rWsuJ881Da4j2MtJ2lw7px+kdT0dDPwMPA+4HlJx3Wy6JbA4x3KHiclha48T/rgGLZKQScHkT7QHpd0S+4z6UzHWB/PZe2ei4gVefz1/Pp0Yf7rwMZ5fGvgyrzPXiAlkhXAFoX6TxbGLwSuA2ZIWizp33NfUmeKy74TZ0QsJn0bPkjSQFJf0EWdrOM5qu/bLYEnI+LtDtsqHru/FsZf493335m2iHijfULShpJ+JulxSS+RmrgGSupH+kBeGhHPd7HO0iLiSeAu4HOSBgP7kM4eiyruY9IXpt8Uju0CUqLZvLvjXNs5cazlImJpRAwkfXv/RR7/Hak9fWBEnNPJootJH6JFW5H6G7ra5muks5ODqlR7ldScAICkv+mwjjkRMZ70T/1rUl8DpH/0rmLdKpetiidJbegDC8P6EVF83+/EEBFvRcRpEbEjKTF/FjiyyvpHVolzOnA4cAjwpw7bLPo9sK+kjTqZvxgYKan4/13Tsaui434/nvTlY/eI2BT4u1wu0j4cnBNgV+tZFe376QvArRHx1w7zO9vHrcBnKhzbjstbF5w4+o7iVVQ7k5pnqrkG2EHSFyX1l/QFYEdSJ2gtTgAmSvo3SUMAJH1Y0ow8/15gJ0ljJK0PnNq+oKR1Jf2TpM0i4i1S00T7GcPTwBBJmxW2dQnwHUlN+XLU75E6rFfF+cCZkrbOsTRJGt9ZZUmflvTB/E37JVKz1orO6gPHSBqRvy2fTOoHaPdrYBfg66R+lM5cSPpwvlzS+yWtI2mIpJMl7U/q7H4VOEHSAEljgX8g9Y3U4mlg2y7qbEI6U3shv5dT2mdExBLgWuCnkgblGNoTS6XjV9YVwO7AsVTeT9+VtIGkDwITeHcfnw/8QNJWAJI2l3TAasTRZzlx9B27AnfnD/EVXTUjRMRzpG/Px5OaRk4APhsRz9aysYi4ndQpuyfwqKSlwGRSQiIi/kzq1P49qe35tg6rOAJYlJtBvkL6hklEPERKFI/mJoctgTOAucB9pOaHu3PZqvhPYBZwvaSXSR3lu1ep/zek/oiXSM1at1A9aV0MXA88mod34oyI14HLgW1IH44VRcQyYG/SFUaz87bvAoYCd0bEm8ABpOauZ4GfAkfmfVeLU4Hpef9+vpM655A6yZ8l7aPfdZh/BCmJPkS6mu24HHul41dKRLxKSrJb5deObiPt2+uB/xcRN+byH+c4b8jH9nbgI2W3b7lz1Mx6B0nfA3aIiMMbHUtvJul0YKuImFgo2x54JCLUsMD6iIb8gMnMVpabfI4mfVu3TuSz5qNIfRzWAG6qMusFJH2Z1G9xbUTc2uh4eitJ/0K6VPuq3BxqDeCmKjMzK8VnHGZmVspa2ccxdOjQGDVqVKPDMDNbo8ybN+/ZiGjqql7dE0e+vn0u8FREfFbSNqTryQeTLps8IiLelLQe6ZrsXUmXf34hIhbldZxE6jRcAXwtIq6rts1Ro0Yxd+7cer0lM7O1kqSOd4uoqCeaqr5Our693VnA2RExmnRriqNz+dGke91sD5yd6yFpR+BQ3r2F9E9zMjIzswaoa+KQNAL4e+AXeVqkH4RdlqtMJ93iGtLdQKfn8cuAvXL98aQ7dy6LiMdId/2s+zMHzMyssnqfcZxD+sVx+83WhgAvRMTyPN3KuzdeG06+OVme/2Ku/055hWXeIWmSpLmS5ra1tXX3+zAzs6xuiUPSZ4FnIqJ4T6RKv+iMLuZVW+bdgojJEdEcEc1NTV327ZiZ2SqqZ+f4x4ED8k3X1ic93vIc0q2X++ezihG8986VI4HW/GjKzUgPm2kvb1dcxszMeljdzjgi4qSIGBERo0id2zdGxD8BNwEH52oTgKvy+Kw8TZ5/Y6RfJ84CDpW0Xr4iazTphm5mZtYAjfgdx7dJD705A7iH9PhG8uuFklpIZxqHAkTEQkkzSc9pXg4cU3goj5mZ9bC18pYjzc3N4d9xmJmVI2leRDR3Vc+3HDEzs1LWyluONMqoE3/b6BDeY9EP/77RIZjZWshnHGZmVooTh5mZleLEYWZmpThxmJlZKU4cZmZWihOHmZmV4sRhZmalOHGYmVkpThxmZlaKE4eZmZXixGFmZqU4cZiZWSlOHGZmVooTh5mZleLEYWZmpThxmJlZKXVLHJLWl3SXpHslLZR0Wi6fJukxSfPzMCaXS9K5klok3Sdpl8K6Jkh6JA8T6hWzmZl1rZ5PAFwG7BkRr0gaANwm6do8798i4rIO9ccBo/OwO3AesLukwcApQDMQwDxJsyLi+TrGbmZmnajbGUckr+TJAXmIKouMB36Zl7sDGChpGLAvMDsiluZkMRvYr15xm5lZdXXt45DUT9J84BnSh/+dedaZuTnqbEnr5bLhwJOFxVtzWWflHbc1SdJcSXPb2tq6/b2YmVlS18QRESsiYgwwAthN0geAk4D3Ax8BBgPfztVVaRVVyjtua3JENEdEc1NTU7fEb2ZmK+uRq6oi4gXgZmC/iFiSm6OWAVOB3XK1VmBkYbERwOIq5WZm1gD1vKqqSdLAPL4BsDfwUO63QJKAA4H78yKzgCPz1VV7AC9GxBLgOmAfSYMkDQL2yWVmZtYA9byqahgwXVI/UoKaGRFXS7pRUhOpCWo+8JVc/xpgf6AFeA04CiAilkr6PjAn1zs9IpbWMW4zM6uibokjIu4Ddq5Qvmcn9QM4ppN5U4Ap3RqgmZmtEv9y3MzMSnHiMDOzUpw4zMysFCcOMzMrxYnDzMxKceIwM7NSnDjMzKwUJw4zMyvFicPMzEpx4jAzs1KcOMzMrBQnDjMzK8WJw8zMSnHiMDOzUpw4zMysFCcOMzMrxYnDzMxKqeczx9eXdJekeyUtlHRaLt9G0p2SHpF0qaR1c/l6ebolzx9VWNdJufxhSfvWK2YzM+taPc84lgF7RsSHgTHAfpL2AM4Czo6I0cDzwNG5/tHA8xGxPXB2roekHYFDgZ2A/YCf5ueYm5lZA9QtcUTySp4ckIcA9gQuy+XTgQPz+Pg8TZ6/lyTl8hkRsSwiHgNagN3qFbeZmVVX1z4OSf0kzQeeAWYDfwFeiIjluUorMDyPDweeBMjzXwSGFMsrLFPc1iRJcyXNbWtrq8fbMTMz6pw4ImJFRIwBRpDOEv62UrX8qk7mdVbecVuTI6I5IpqbmppWNWQzM+tCj1xVFREvADcDewADJfXPs0YAi/N4KzASIM/fDFhaLK+wjJmZ9bB6XlXVJGlgHt8A2Bt4ELgJODhXmwBclcdn5Wny/BsjInL5ofmqq22A0cBd9YrbzMyq6991lVU2DJier4BaB5gZEVdLegCYIekM4B7gglz/AuBCSS2kM41DASJioaSZwAPAcuCYiFhRx7jNzKyKuiWOiLgP2LlC+aNUuCoqIt4ADulkXWcCZ3Z3jGZmVp5/OW5mZqU4cZiZWSlOHGZmVooTh5mZleLEYWZmpThxmJlZKU4cZmZWihOHmZmV4sRhZmallEockgZJ+lC9gjEzs96vy8Qh6WZJm0oaDNwLTJX04/qHZmZmvVEtZxybRcRLwD8CUyNiV9Kdbs3MrA+qJXH0lzQM+DxwdZ3jMTOzXq6WxHEacB3QEhFzJG0LPFLfsMzMrLeqelv1/CyNkRHxTod4vi36QfUOzMzMeqeqZxz5gUkH9FAsZma2BqjlQU63S/pv4FLg1fbCiLi7blGZmVmvVUvi+Fh+Pb1QFsCe3R+OmZn1dl12jkfEpysMXSYNSSMl3STpQUkLJX09l58q6SlJ8/Owf2GZkyS1SHpY0r6F8v1yWYukE1f1zZqZ2err8oxD0hbAD4AtI2KcpB2Bj0bEBV0suhw4PiLulrQJME/S7Dzv7Ij4jw7b2RE4FNgJ2BL4vaQd8uyfAJ8BWoE5kmZFxAM1vkczM+tGtVyOO410Oe6WefrPwHFdLRQRS9r7QSLiZeBBYHiVRcYDMyJiWUQ8BrQAu+WhJSIejYg3gRm5rpmZNUAtiWNoRMwE3gaIiOXAijIbkTQK2Bm4MxcdK+k+SVMkDcplw4EnC4u15rLOyjtuY5KkuZLmtrW1lQnPzMxKqCVxvCppCKlDHEl7AC/WugFJGwOXA8flW5ecB2wHjAGWAD9qr1ph8ahS/t6CiMkR0RwRzU1NTbWGZ2ZmJdVyVdU3gVnAdpL+CDQBB9eyckkDSEnjooi4AiAini7M/znv3sakFRhZWHwEsDiPd1ZuZmY9rMvEkTu3PwW8j/Tt/+GIeKur5SQJuAB4MCJ+XCgfFhFL8uTngPvz+Czg4nzn3S2B0cBdeZujJW0DPEXqQP9ije/PzMy6WS1XVfUD9gdG5fr7SKKYDDrxceAIYIGk+bnsZOAwSWNIzU2LgH8GiIiFkmYCD5CuyDom/3IdSceSOuj7AVMiYmGZN2lmZt2nlqaq3wBvAAvIHeS1iIjbqNw/cU2VZc4EzqxQfk215czMrOfUkjhGFG9yaGZmfVstV1VdK2mfukdiZmZrhFrOOO4ArpS0DvAWqfkpImLTukZmZma9Ui2J40fAR4EFEbHS7yfMzKxvqaWp6hHgficNMzOD2s44lgA3S7oWWNZeWMPluGZmthaqJXE8lod182BmZn1YLb8cPw0g3xo9IuKVukdlZma9Vpd9HJI+IOke0q1BFkqaJ2mn+odmZma9US2d45OBb0bE1hGxNXA88PP6hmVmZr1VLYljo4i4qX0iIm4GNqpbRGZm1qvV0jn+qKTvAhfm6cNJneVmZtYH1XLG8SXSMziuyMNQYGIdYzIzs16sljOOvSPia8UCSYcAv6pPSGZm1pvVcsZxUo1lZmbWB3R6xiFpHOkBTsMlnVuYtSnpQUtmZtYHVWuqWgzMBQ4A5hXKXwa+Uc+gzMys9+o0cUTEvcC9ki5uf8a4pEHAyIh4vqcCNDOz3qWWPo7ZkjaVNBi4F5gqqcsbHEoaKekmSQ9KWijp67l8sKTZkh7Jr4NyuSSdK6lF0n2Sdimsa0Ku/4ikCav4Xs3MrBvUkjg2i4iXgH8EpkbErsDeNSy3HDg+Iv4W2AM4RtKOwInADRExGrghTwOMA0bnYRJwHqREA5wC7A7sBpzSnmzMzKzn1ZI4+ksaBnweuLrWFUfEkoi4O4+/DDwIDAfGA9NztenAgXl8PPDLSO4ABubt7gvMjoiluYlsNrBfrXGYmVn3qiVxnA5cB7RExBxJ25Ie7lQzSaOAnYE7gS0iYgmk5AJsnqsNB54sLNaayzor77iNSZLmSprb1tZWJjwzMyuhy8QREb+KiA9FxFfz9KMRcVCtG5C0MXA5cFxu8uq0aqXNVynvGOfkiGiOiOampqZawzMzs5K6/OW4pKlU/qD+Ug3LDiAljYsi4opc/LSkYRGxJDdFPZPLW4GRhcVHkC4JbgXGdii/uattm5lZfdTSVHU18Ns83ED6AWCXD3OSJOAC4MEOj5mdBbRfGTUBuKpQfmS+umoP4MXclHUdsI+kQblTfJ9cZmZmDVDLEwAvL05LugT4fQ3r/jhwBLBA0vxcdjLwQ2CmpKOBJ4BD8rxrSL9UbwFeA47K218q6fvAnFzv9IhYWsP2zcysDmq5yWFHo4GtuqoUEbdRuX8CYK8K9QM4ppN1TQGmlIjRzMzqpJY+jpd5bx/HX4Fv1y0iMzPr1WppqtqkJwIxM7M1Q6ed45L2lXRwhfIvSvpMfcMyM7PeqtpVVacBt1Qov5H0o0AzM+uDqiWODSNipZ9gR8RfgY3qF5KZmfVm1RLH+pJW6gPJP+rboH4hmZlZb1YtcVwB/FzSO2cXefz8PM/MzPqgaonjO8DTwOOS5kmaBywC2vI8MzPrg6o9AXA5cKKk04Dtc3FLRLzeI5GZmVmvVMvvOF4HFvRALGZmtgZYlVuOmPVNp27W6Aje69QXGx2B9VHVfgD48fy6Xs+FY2ZmvV21zvFz8+ufeiIQMzNbM1RrqnorP8RpuKRzO86MiK/VLywzM+utqiWOzwJ7A3sC83omHDMz6+2qXY77LDBD0oMRcW8PxmRmZr1YLY+OfU7SlZKekfS0pMsljah7ZGZm1ivVkjimkp4HviUwHPhNLqtK0pScbO4vlJ0q6SlJ8/Owf2HeSZJaJD0sad9C+X65rEXSiWXenJmZdb9aEsfmETE1IpbnYRrQVMNy04D9KpSfHRFj8nANgKQdgUOBnfIyP5XUT1I/4CfAOGBH4LBc18zMGqSWxNEm6fD2D3JJhwPPdbVQRNwKLK0xjvHAjIhYFhGPAS3AbnloiYhHI+JNYEaua2ZmDVJL4vgS8HnSs8aXAAfnslV1rKT7clPWoFw2HHiyUKc1l3VWbmZmDdJl4oiIJyLigIhoiojNI+LAiHh8Fbd3HrAdMIaUhH6Uy1Vp01XKVyJpkqS5kua2ta30/CkzM+smPXqvqoh4un1c0s+Bq/NkKzCyUHUEsDiPd1becd2TgckAzc3NFZOLmVklH5z+wUaH8B4LJvTu+8rW0lTVbSQNK0x+Dmi/4moWcKik9SRtA4wG7gLmAKMlbSNpXVIH+qyejNnMzN6rbmccki4BxgJDJbUCpwBjJY0hNTctAv4ZICIWSpoJPAAsB46JiBV5PccC1wH9gCkRsbBeMZuZWde6TBySvhMRZ+Tx9SJiWS0rjojDKhRfUKX+mcCZFcqvAa6pZZtmZlZ/1W6rfoKkj5KuomrnO+WamfVx1c44HgYOAbaV9AfgQWCIpPdFxMM9Ep2ZmfU61TrHnwdOJv0YbyzvPp/jREm31zkuMzPrpaqdcexH6tDeDvgxcC/wakQc1ROBmZlZ79TpGUdEnBwRe5GufvofUpJpknSbpN/0UHxmZtbL1HI57nURMQeYI+lfIuITkobWOzAzM+udarnlyAmFyYm57Nl6BWRmZr1bqV+O+0mAZmbWo7ccMTOzNZ8Th5mZleLEYWZmpThxmJlZKU4cZmZWihOHmZmV4sRhZmalOHGYmVkpThxmZlaKE4eZmZVSt8QhaYqkZyTdXygbLGm2pEfy66BcLknnSmqRdJ+kXQrLTMj1H5E0oV7xmplZbep5xjGN9EyPohOBGyJiNHBDngYYB4zOwyTgPEiJhvRMkN2B3YBT2pONmZk1Rt0SR0TcCiztUDwemJ7HpwMHFsp/GckdwEBJw4B9gdkRsTQingdms3IyMjOzHtTTfRxbRMQSgPy6eS4fDjxZqNeayzorX4mkSZLmSprb1tbW7YGbmVnSWzrHVaEsqpSvXBgxOSKaI6K5qampW4MzM7N39XTieDo3QZFfn8nlrcDIQr0RwOIq5WZm1iA9nThmAe1XRk0AriqUH5mvrtoDeDE3ZV0H7CNpUO4U3yeXmZlZg9TyzPFVIukSYCwwVFIr6eqoHwIzJR0NPAEckqtfA+wPtACvAUcBRMRSSd8H5uR6p0dExw53MzPrQXVLHBFxWCez9qpQN4BjOlnPFGBKN4ZmZmarobd0jpuZ2RrCicPMzEpx4jAzs1KcOMzMrBQnDjMzK8WJw8zMSnHiMDOzUpw4zMysFCcOMzMrxYnDzMxKceIwM7NSnDjMzKwUJw4zMyvFicPMzEpx4jAzs1KcOMzMrBQnDjMzK8WJw8zMSmlI4pC0SNICSfMlzc1lgyXNlvRIfh2UyyXpXEktku6TtEsjYjYzs6SRZxyfjogxEdGcp08EboiI0cANeRpgHDA6D5OA83o8UjMze0dvaqoaD0zP49OBAwvlv4zkDmCgpGGNCNDMzBqXOAK4XtI8SZNy2RYRsQQgv26ey4cDTxaWbc1l7yFpkqS5kua2tbXVMXQzs76tf4O2+/GIWCxpc2C2pIeq1FWFslipIGIyMBmgubl5pflmZtY9GnLGERGL8+szwJXAbsDT7U1Q+fWZXL0VGFlYfASwuOeiNTOzoh5PHJI2krRJ+ziwD3A/MAuYkKtNAK7K47OAI/PVVXsAL7Y3aZmZWc9rRFPVFsCVktq3f3FE/E7SHGCmpKOBJ4BDcv1rgP2BFuA14KieD9nMzNr1eOKIiEeBD1cofw7Yq0J5AMf0QGhmZlaD3nQ5rpmZrQGcOMzMrBQnDjMzK8WJw8zMSnHiMDOzUpw4zMysFCcOMzMrxYnDzMxKceIwM7NSnDjMzKwUJw4zMyvFicPMzEpx4jAzs1KcOMzMrBQnDjMzK8WJw8zMSnHiMDOzUpw4zMyslDUmcUjaT9LDklokndjoeMzM+qo1InFI6gf8BBgH7AgcJmnHxkZlZtY3rRGJA9gNaImIRyPiTWAGML7BMZmZ9Un9Gx1AjYYDTxamW4HdixUkTQIm5clXJD3cQ7HVw1Dg2dVdic7qhkisHrrl+HKaVj8S627d8787sWHHdutaKq0piaPSXoz3TERMBib3TDj1JWluRDQ3Og6rDx/ftVdfObZrSlNVKzCyMD0CWNygWMzM+rQ1JXHMAUZL2kbSusChwKwGx2Rm1ietEU1VEbFc0rHAdUA/YEpELGxwWPW0VjS5Wad8fNdefeLYKiK6rmVmZpatKU1VZmbWSzhxmJlZKX02cUgKSRcWpvtLapN09Squb6Ckrxamx9ayLkmjJH1xVbZZD5ImStqyML1I0tBGxtQIkoZImp+Hv0p6qjC9bqPjs9UnaYSkqyQ9Iukvkv7Tx7Y2fTZxAK8CH5C0QZ7+DPDUaqxvIPDVLmutbBTQaxIHMBHYsqtKa7uIeC4ixkTEGOB84Oz26Xz3gl5H0hpxsUtvIEnAFcCvI2I0sAOwMXBmQwOrojcd376cOACuBf4+jx8GXNI+Q9JgSb+WdJ+kOyR9KJefKmmKpJslPSrpa3mRHwLb5W+k/z+XbSzpMkkPSboo/7F29EPgk3m5b0haX9JUSQsk3SPp05UCz9s/W9Ktkh6U9BFJV+RvT2cU6n1T0v15OC6XjcrL/FzSQknXS9pA0sFAM3BRjqc9qf6rpLtzTO9fpT29lpB0cvuZpaT/knR9Ht9X0rQ8fnjeV/dL+kGFdewr6VeF6XGSZhbG/5T396WSNsrlp0mak9d5fvvfkqTbJJ0p6Vbg2Hq//7XInsAbETEVICJWAN8AviRpw3zmfYWk3+X/qX9vX1DSPoVj9CtJGxdXLGk7SXcXpkdLmpfHd5V0i6R5kq6TNCyXfzkf33slXS5pw1w+TdKPJd0E9J57QUREnxyAV4APAZcB6wPzgbHA1Xn+fwGn5PE9gfl5/FTgdmA90u0FngMGkM4c7i+sfyzwIunHiusAfwI+USGOd7aZp48Hpubx9wNPAOtXWO5m4Kw8/nXSDyKH5bhagSHArsACYCPSt6mFwM451uXAmLz8TODwwnqbC9tZBPxrHv8q8ItGH7sG/K2cCnwrj38CuCSP/xG4i3RZ+/eBo/PxXpT/NgYAtwCf7bC+dYCHgSGF/T8O2DzX3zCX/1/g5Dw+OL+K9AVnXJ6+DfivRu+jNW0AvkY6i+xYfk/+XJgIPApPnO5QAAAD9klEQVRslj8fHif9CHkocCuwUa7/beB7FdZzU+H/6wfAv+a/h9uBplz+BdJPC2j/W8jjZxT+56YBVwP9Gr3PikOfPuOIiPtIH6KHAdd0mP0J4MJc70ZgiKTN8rzfRsSyiHgWeAbYopNN3BURrRHxNikxjaohrOJ2HyL9we7QSd32H0EuABZGxJKIWEb6gx+Z13VlRLwaEa+QTs0/mZd5LCLm5/F5XcR2RY31+oI5wEckDSR9+ZhDSsafBP5AuofajRHxbES8BVwM/F1xBfnv4WLgi5IGkxL89cDHSHd/vl3SfOCfeHd/7yXpLuBe4FPAToVVzqjD+1zbiQ63LapQfkNEvBgRbwAPkO7jtAfpGP0xH6MJVL6/0y+Ao5Tu7P0F0vF+H/ABYHZe9jukLxqQms3/IGkB6bgXj++vIp0R9Rq9ps2sgWYB/0H65j+kUF7t/ljLCmUr6Hw/rlRP0u7Az3LZ94CXOixT8e5mkqaSPqAWR8T+Hdb/dodtvZ1jqnantI6xbdBZxULdau+1T4iIZZIWA0eSzjj+DOwFbBURf25v0qzBFODyPH5pRKzIzU+/i4gjihVzs8V/A7tExFO5KXL9QpVXV+Mt9VULgYOKBZI2JX3h+gspmVf6PxcwOyIO62L9lwOnADcC8yLiOaWLThZGxEcr1J8GHBgR90qaSPo8atfrjm+fPuPIpgCnR8SCDuW3kjI/ksYCz0ZExw/5opeBTbraWETcGe92ss6qsFxxuzsAWwEPR8RReZn9V15rp24FDsxtthsBnyN9K66mpvfRx90KfCu//gE4hnQ2BnAH8Gmlq7L6k26Pc0vHFUTEk6S7qJ5I+tCA1IzxKUnbAkjaSNJoUlJ/G3hW0iZ0+MCzVXIDsKGkI+GdZ/78CJgWEa9VWe4O4OOSts/LbZj/T98jn6VcB5wHTM3FDwNNkj6alx0gqf3MYhNgiaQB5P//3qzPJ47clPSfFWadCjRLuo/UgT2hi/U8Rzp9vV/vdo7X4j5gee4U+wbwU6BfPmW9FJiYm59Ki4i7SR9KdwF3kvon7ulisWnA+R06x+29/kBqnrwzIp4C3splREQr6UzyZlLz5B0R8dtO1nMxqcnwz3nZp0n9JJdKupeUSHbIf1vTgfuBK0nH0lZDpA6EzwGHSHqEdOb4BnByF8u1kfo/LsmfDXeQ+iIruYjUSnF9XvZN4GDgrHx855OaJwG+Szqus4GHVvmN9RDfcsSsQSSdD/wpIqY3OhbrfpK+BWwWEd9tdCzdzYnDrAFy5+jzwL7RS38XYqtO0pXAdsCe+SKatYoTh5mZldLn+zjMzKwcJw4zMyvFicPMzEpx4jAzs1KcOMzMrJT/BZAUA7iEVsbW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5" name="AutoShape 11" descr="data:image/png;base64,iVBORw0KGgoAAAANSUhEUgAAAY4AAAEICAYAAABI7RO5AAAABHNCSVQICAgIfAhkiAAAAAlwSFlzAAALEgAACxIB0t1+/AAAADl0RVh0U29mdHdhcmUAbWF0cGxvdGxpYiB2ZXJzaW9uIDMuMC4yLCBodHRwOi8vbWF0cGxvdGxpYi5vcmcvOIA7rQAAIABJREFUeJzt3XmcHVWd9/HPlyTsS7aGCUkgLEEHXAK0gNsYAYEwDsEBFBwgQR4zjjCK4iDwqCyCj8wzCsOMglGyyAAhskhEECKriEASCISwSAsBmkRoCPsSSPjNH+c0FJ3bt28lfft20t/361WvW3XqVNXvVnXf361z6lYpIjAzM6vVOo0OwMzM1ixOHGZmVooTh5mZleLEYWZmpThxmJlZKU4cZmZWihOHrRJJW0i6VdLLkn7U6HjWBJIWSdq70XGYrS4njj5G0l2SRkvaVtLdq7GqScCzwKYRcXwn29pN0jWSXpC0NG/7qNXYJpLGSmpdnXWsDSRtKukcSU9IekVSS54e2g3rDknbd0ecFdZd9fhJuja/n1ckvSXpzcL0+fWIycpz4uhDJA0AtgZagF2B1UkcWwMPRCe/IJX0UeBG4BZge2AI8C/AuNXYZq8iqX+DtrsucAOwE7AfsCnwMeA5YLce2H7d3ndEjIuIjSNiY+Ai4N/bpyPiK/XarpUUER76yADsDNyUx88CvtpF/Y8Bc4AX8+vHcvk04C3gTeAVYO8Ky94G/KTKuicCt3UoC2D7PL4/8ADwMvAU8C1gI+B14O283VeALYH1gHOAxXk4B1gvr2cs0AqcADwDLAEOzOv/M7AUOLkQwzrAicBfSB/EM4HBed6oHOPRwBPArcD6wP/kui/k/bRFJ+95EXBSfl/PA1OB9fO8+4F/KNQdQDqjG1NhPf8HeBrYuMr+/Vvg5hzTQuCAwrxpwE+A3+b9eyewXZ53a36Pr+b9+4XCPvw28FfgQmAQcDXQlt/L1cCIwjYG5/e3OM//dWfHr8p7mAac0aHsIWBcYXq9vP4PkL6gBPDlwt/CNzoc25PzsX0WmAEMavT/5Zo4NDwADz1wkOGo/AHyGvBGHl+ePzReALapsMzg/A95BNAfOCxPD8nzV/qnLiy7IbAC+HSVmCZSPXEsAT6ZxwcBu+TxsUBrh+VOB+4ANgeagNuB7xfqLwe+R/ow/nL+sLsY2IT0rf0NYNtc/7i8rhH5Q+lnwCV53qgc4y/zh+AGwD8Dv8nvuR/pTG7TTt7zIlKCGJn37x/b9yEpsV1aqDseWNDJemYA06vs2wGks8qTgXWBPfOxfl/h2C0lnZ30J32zn1HpOHTYh2flfbIB6QzyoPy+NwF+Bfy6sMxvgUvzsRsAfKqz41flfaz0N5bf00WF6YOAe/J4e+K4MMf1YVJCH5vnfyvv8+GkhH8BcGGj/z/XxKHhAXjowYMNfwDGAFsB8wFVqXsEcFeHsj8BE/P4Sv/UhXrD8z/w+6usfyLVE8cT+UN50w51VvrgIX2D3L8wvS+wqFD/daBfnt4kb2f3Qv15wIF5/EFgr8K8YaSzq/68mzi2Lcz/EilRfaiG/b8I+Ephen/gL3l8S9KH+6Z5+jLghE7WMxv4YZXtfJJ0ZrBOoewS4NTCsftFhzgeqnQcCvvwTfLZUSfbHAM8X9hnb1Ph23yl41dlnSv9jZGS7kvksy3Smcw38/j2FWL/MfCzPP4IOYEV1rWsuJ881Da4j2MtJ2lw7px+kdT0dDPwMPA+4HlJx3Wy6JbA4x3KHiclha48T/rgGLZKQScHkT7QHpd0S+4z6UzHWB/PZe2ei4gVefz1/Pp0Yf7rwMZ5fGvgyrzPXiAlkhXAFoX6TxbGLwSuA2ZIWizp33NfUmeKy74TZ0QsJn0bPkjSQFJf0EWdrOM5qu/bLYEnI+LtDtsqHru/FsZf493335m2iHijfULShpJ+JulxSS+RmrgGSupH+kBeGhHPd7HO0iLiSeAu4HOSBgP7kM4eiyruY9IXpt8Uju0CUqLZvLvjXNs5cazlImJpRAwkfXv/RR7/Hak9fWBEnNPJootJH6JFW5H6G7ra5muks5ODqlR7ldScAICkv+mwjjkRMZ70T/1rUl8DpH/0rmLdKpetiidJbegDC8P6EVF83+/EEBFvRcRpEbEjKTF/FjiyyvpHVolzOnA4cAjwpw7bLPo9sK+kjTqZvxgYKan4/13Tsaui434/nvTlY/eI2BT4u1wu0j4cnBNgV+tZFe376QvArRHx1w7zO9vHrcBnKhzbjstbF5w4+o7iVVQ7k5pnqrkG2EHSFyX1l/QFYEdSJ2gtTgAmSvo3SUMAJH1Y0ow8/15gJ0ljJK0PnNq+oKR1Jf2TpM0i4i1S00T7GcPTwBBJmxW2dQnwHUlN+XLU75E6rFfF+cCZkrbOsTRJGt9ZZUmflvTB/E37JVKz1orO6gPHSBqRvy2fTOoHaPdrYBfg66R+lM5cSPpwvlzS+yWtI2mIpJMl7U/q7H4VOEHSAEljgX8g9Y3U4mlg2y7qbEI6U3shv5dT2mdExBLgWuCnkgblGNoTS6XjV9YVwO7AsVTeT9+VtIGkDwITeHcfnw/8QNJWAJI2l3TAasTRZzlx9B27AnfnD/EVXTUjRMRzpG/Px5OaRk4APhsRz9aysYi4ndQpuyfwqKSlwGRSQiIi/kzq1P49qe35tg6rOAJYlJtBvkL6hklEPERKFI/mJoctgTOAucB9pOaHu3PZqvhPYBZwvaSXSR3lu1ep/zek/oiXSM1at1A9aV0MXA88mod34oyI14HLgW1IH44VRcQyYG/SFUaz87bvAoYCd0bEm8ABpOauZ4GfAkfmfVeLU4Hpef9+vpM655A6yZ8l7aPfdZh/BCmJPkS6mu24HHul41dKRLxKSrJb5deObiPt2+uB/xcRN+byH+c4b8jH9nbgI2W3b7lz1Mx6B0nfA3aIiMMbHUtvJul0YKuImFgo2x54JCLUsMD6iIb8gMnMVpabfI4mfVu3TuSz5qNIfRzWAG6qMusFJH2Z1G9xbUTc2uh4eitJ/0K6VPuq3BxqDeCmKjMzK8VnHGZmVspa2ccxdOjQGDVqVKPDMDNbo8ybN+/ZiGjqql7dE0e+vn0u8FREfFbSNqTryQeTLps8IiLelLQe6ZrsXUmXf34hIhbldZxE6jRcAXwtIq6rts1Ro0Yxd+7cer0lM7O1kqSOd4uoqCeaqr5Our693VnA2RExmnRriqNz+dGke91sD5yd6yFpR+BQ3r2F9E9zMjIzswaoa+KQNAL4e+AXeVqkH4RdlqtMJ93iGtLdQKfn8cuAvXL98aQ7dy6LiMdId/2s+zMHzMyssnqfcZxD+sVx+83WhgAvRMTyPN3KuzdeG06+OVme/2Ku/055hWXeIWmSpLmS5ra1tXX3+zAzs6xuiUPSZ4FnIqJ4T6RKv+iMLuZVW+bdgojJEdEcEc1NTV327ZiZ2SqqZ+f4x4ED8k3X1ic93vIc0q2X++ezihG8986VI4HW/GjKzUgPm2kvb1dcxszMeljdzjgi4qSIGBERo0id2zdGxD8BNwEH52oTgKvy+Kw8TZ5/Y6RfJ84CDpW0Xr4iazTphm5mZtYAjfgdx7dJD705A7iH9PhG8uuFklpIZxqHAkTEQkkzSc9pXg4cU3goj5mZ9bC18pYjzc3N4d9xmJmVI2leRDR3Vc+3HDEzs1LWyluONMqoE3/b6BDeY9EP/77RIZjZWshnHGZmVooTh5mZleLEYWZmpThxmJlZKU4cZmZWihOHmZmV4sRhZmalOHGYmVkpThxmZlaKE4eZmZXixGFmZqU4cZiZWSlOHGZmVooTh5mZleLEYWZmpThxmJlZKXVLHJLWl3SXpHslLZR0Wi6fJukxSfPzMCaXS9K5klok3Sdpl8K6Jkh6JA8T6hWzmZl1rZ5PAFwG7BkRr0gaANwm6do8798i4rIO9ccBo/OwO3AesLukwcApQDMQwDxJsyLi+TrGbmZmnajbGUckr+TJAXmIKouMB36Zl7sDGChpGLAvMDsiluZkMRvYr15xm5lZdXXt45DUT9J84BnSh/+dedaZuTnqbEnr5bLhwJOFxVtzWWflHbc1SdJcSXPb2tq6/b2YmVlS18QRESsiYgwwAthN0geAk4D3Ax8BBgPfztVVaRVVyjtua3JENEdEc1NTU7fEb2ZmK+uRq6oi4gXgZmC/iFiSm6OWAVOB3XK1VmBkYbERwOIq5WZm1gD1vKqqSdLAPL4BsDfwUO63QJKAA4H78yKzgCPz1VV7AC9GxBLgOmAfSYMkDQL2yWVmZtYA9byqahgwXVI/UoKaGRFXS7pRUhOpCWo+8JVc/xpgf6AFeA04CiAilkr6PjAn1zs9IpbWMW4zM6uibokjIu4Ddq5Qvmcn9QM4ppN5U4Ap3RqgmZmtEv9y3MzMSnHiMDOzUpw4zMysFCcOMzMrxYnDzMxKceIwM7NSnDjMzKwUJw4zMyvFicPMzEpx4jAzs1KcOMzMrBQnDjMzK8WJw8zMSnHiMDOzUpw4zMysFCcOMzMrxYnDzMxKqeczx9eXdJekeyUtlHRaLt9G0p2SHpF0qaR1c/l6ebolzx9VWNdJufxhSfvWK2YzM+taPc84lgF7RsSHgTHAfpL2AM4Czo6I0cDzwNG5/tHA8xGxPXB2roekHYFDgZ2A/YCf5ueYm5lZA9QtcUTySp4ckIcA9gQuy+XTgQPz+Pg8TZ6/lyTl8hkRsSwiHgNagN3qFbeZmVVX1z4OSf0kzQeeAWYDfwFeiIjluUorMDyPDweeBMjzXwSGFMsrLFPc1iRJcyXNbWtrq8fbMTMz6pw4ImJFRIwBRpDOEv62UrX8qk7mdVbecVuTI6I5IpqbmppWNWQzM+tCj1xVFREvADcDewADJfXPs0YAi/N4KzASIM/fDFhaLK+wjJmZ9bB6XlXVJGlgHt8A2Bt4ELgJODhXmwBclcdn5Wny/BsjInL5ofmqq22A0cBd9YrbzMyq6991lVU2DJier4BaB5gZEVdLegCYIekM4B7gglz/AuBCSS2kM41DASJioaSZwAPAcuCYiFhRx7jNzKyKuiWOiLgP2LlC+aNUuCoqIt4ADulkXWcCZ3Z3jGZmVp5/OW5mZqU4cZiZWSlOHGZmVooTh5mZleLEYWZmpThxmJlZKU4cZmZWihOHmZmV4sRhZmallEockgZJ+lC9gjEzs96vy8Qh6WZJm0oaDNwLTJX04/qHZmZmvVEtZxybRcRLwD8CUyNiV9Kdbs3MrA+qJXH0lzQM+DxwdZ3jMTOzXq6WxHEacB3QEhFzJG0LPFLfsMzMrLeqelv1/CyNkRHxTod4vi36QfUOzMzMeqeqZxz5gUkH9FAsZma2BqjlQU63S/pv4FLg1fbCiLi7blGZmVmvVUvi+Fh+Pb1QFsCe3R+OmZn1dl12jkfEpysMXSYNSSMl3STpQUkLJX09l58q6SlJ8/Owf2GZkyS1SHpY0r6F8v1yWYukE1f1zZqZ2err8oxD0hbAD4AtI2KcpB2Bj0bEBV0suhw4PiLulrQJME/S7Dzv7Ij4jw7b2RE4FNgJ2BL4vaQd8uyfAJ8BWoE5kmZFxAM1vkczM+tGtVyOO410Oe6WefrPwHFdLRQRS9r7QSLiZeBBYHiVRcYDMyJiWUQ8BrQAu+WhJSIejYg3gRm5rpmZNUAtiWNoRMwE3gaIiOXAijIbkTQK2Bm4MxcdK+k+SVMkDcplw4EnC4u15rLOyjtuY5KkuZLmtrW1lQnPzMxKqCVxvCppCKlDHEl7AC/WugFJGwOXA8flW5ecB2wHjAGWAD9qr1ph8ahS/t6CiMkR0RwRzU1NTbWGZ2ZmJdVyVdU3gVnAdpL+CDQBB9eyckkDSEnjooi4AiAini7M/znv3sakFRhZWHwEsDiPd1ZuZmY9rMvEkTu3PwW8j/Tt/+GIeKur5SQJuAB4MCJ+XCgfFhFL8uTngPvz+Czg4nzn3S2B0cBdeZujJW0DPEXqQP9ije/PzMy6WS1XVfUD9gdG5fr7SKKYDDrxceAIYIGk+bnsZOAwSWNIzU2LgH8GiIiFkmYCD5CuyDom/3IdSceSOuj7AVMiYmGZN2lmZt2nlqaq3wBvAAvIHeS1iIjbqNw/cU2VZc4EzqxQfk215czMrOfUkjhGFG9yaGZmfVstV1VdK2mfukdiZmZrhFrOOO4ArpS0DvAWqfkpImLTukZmZma9Ui2J40fAR4EFEbHS7yfMzKxvqaWp6hHgficNMzOD2s44lgA3S7oWWNZeWMPluGZmthaqJXE8lod182BmZn1YLb8cPw0g3xo9IuKVukdlZma9Vpd9HJI+IOke0q1BFkqaJ2mn+odmZma9US2d45OBb0bE1hGxNXA88PP6hmVmZr1VLYljo4i4qX0iIm4GNqpbRGZm1qvV0jn+qKTvAhfm6cNJneVmZtYH1XLG8SXSMziuyMNQYGIdYzIzs16sljOOvSPia8UCSYcAv6pPSGZm1pvVcsZxUo1lZmbWB3R6xiFpHOkBTsMlnVuYtSnpQUtmZtYHVWuqWgzMBQ4A5hXKXwa+Uc+gzMys9+o0cUTEvcC9ki5uf8a4pEHAyIh4vqcCNDOz3qWWPo7ZkjaVNBi4F5gqqcsbHEoaKekmSQ9KWijp67l8sKTZkh7Jr4NyuSSdK6lF0n2Sdimsa0Ku/4ikCav4Xs3MrBvUkjg2i4iXgH8EpkbErsDeNSy3HDg+Iv4W2AM4RtKOwInADRExGrghTwOMA0bnYRJwHqREA5wC7A7sBpzSnmzMzKzn1ZI4+ksaBnweuLrWFUfEkoi4O4+/DDwIDAfGA9NztenAgXl8PPDLSO4ABubt7gvMjoiluYlsNrBfrXGYmVn3qiVxnA5cB7RExBxJ25Ie7lQzSaOAnYE7gS0iYgmk5AJsnqsNB54sLNaayzor77iNSZLmSprb1tZWJjwzMyuhy8QREb+KiA9FxFfz9KMRcVCtG5C0MXA5cFxu8uq0aqXNVynvGOfkiGiOiOampqZawzMzs5K6/OW4pKlU/qD+Ug3LDiAljYsi4opc/LSkYRGxJDdFPZPLW4GRhcVHkC4JbgXGdii/uattm5lZfdTSVHU18Ns83ED6AWCXD3OSJOAC4MEOj5mdBbRfGTUBuKpQfmS+umoP4MXclHUdsI+kQblTfJ9cZmZmDVDLEwAvL05LugT4fQ3r/jhwBLBA0vxcdjLwQ2CmpKOBJ4BD8rxrSL9UbwFeA47K218q6fvAnFzv9IhYWsP2zcysDmq5yWFHo4GtuqoUEbdRuX8CYK8K9QM4ppN1TQGmlIjRzMzqpJY+jpd5bx/HX4Fv1y0iMzPr1WppqtqkJwIxM7M1Q6ed45L2lXRwhfIvSvpMfcMyM7PeqtpVVacBt1Qov5H0o0AzM+uDqiWODSNipZ9gR8RfgY3qF5KZmfVm1RLH+pJW6gPJP+rboH4hmZlZb1YtcVwB/FzSO2cXefz8PM/MzPqgaonjO8DTwOOS5kmaBywC2vI8MzPrg6o9AXA5cKKk04Dtc3FLRLzeI5GZmVmvVMvvOF4HFvRALGZmtgZYlVuOmPVNp27W6Aje69QXGx2B9VHVfgD48fy6Xs+FY2ZmvV21zvFz8+ufeiIQMzNbM1RrqnorP8RpuKRzO86MiK/VLywzM+utqiWOzwJ7A3sC83omHDMz6+2qXY77LDBD0oMRcW8PxmRmZr1YLY+OfU7SlZKekfS0pMsljah7ZGZm1ivVkjimkp4HviUwHPhNLqtK0pScbO4vlJ0q6SlJ8/Owf2HeSZJaJD0sad9C+X65rEXSiWXenJmZdb9aEsfmETE1IpbnYRrQVMNy04D9KpSfHRFj8nANgKQdgUOBnfIyP5XUT1I/4CfAOGBH4LBc18zMGqSWxNEm6fD2D3JJhwPPdbVQRNwKLK0xjvHAjIhYFhGPAS3AbnloiYhHI+JNYEaua2ZmDVJL4vgS8HnSs8aXAAfnslV1rKT7clPWoFw2HHiyUKc1l3VWbmZmDdJl4oiIJyLigIhoiojNI+LAiHh8Fbd3HrAdMIaUhH6Uy1Vp01XKVyJpkqS5kua2ta30/CkzM+smPXqvqoh4un1c0s+Bq/NkKzCyUHUEsDiPd1becd2TgckAzc3NFZOLmVklH5z+wUaH8B4LJvTu+8rW0lTVbSQNK0x+Dmi/4moWcKik9SRtA4wG7gLmAKMlbSNpXVIH+qyejNnMzN6rbmccki4BxgJDJbUCpwBjJY0hNTctAv4ZICIWSpoJPAAsB46JiBV5PccC1wH9gCkRsbBeMZuZWde6TBySvhMRZ+Tx9SJiWS0rjojDKhRfUKX+mcCZFcqvAa6pZZtmZlZ/1W6rfoKkj5KuomrnO+WamfVx1c44HgYOAbaV9AfgQWCIpPdFxMM9Ep2ZmfU61TrHnwdOJv0YbyzvPp/jREm31zkuMzPrpaqdcexH6tDeDvgxcC/wakQc1ROBmZlZ79TpGUdEnBwRe5GufvofUpJpknSbpN/0UHxmZtbL1HI57nURMQeYI+lfIuITkobWOzAzM+udarnlyAmFyYm57Nl6BWRmZr1bqV+O+0mAZmbWo7ccMTOzNZ8Th5mZleLEYWZmpThxmJlZKU4cZmZWihOHmZmV4sRhZmalOHGYmVkpThxmZlaKE4eZmZVSt8QhaYqkZyTdXygbLGm2pEfy66BcLknnSmqRdJ+kXQrLTMj1H5E0oV7xmplZbep5xjGN9EyPohOBGyJiNHBDngYYB4zOwyTgPEiJhvRMkN2B3YBT2pONmZk1Rt0SR0TcCiztUDwemJ7HpwMHFsp/GckdwEBJw4B9gdkRsTQingdms3IyMjOzHtTTfRxbRMQSgPy6eS4fDjxZqNeayzorX4mkSZLmSprb1tbW7YGbmVnSWzrHVaEsqpSvXBgxOSKaI6K5qampW4MzM7N39XTieDo3QZFfn8nlrcDIQr0RwOIq5WZm1iA9nThmAe1XRk0AriqUH5mvrtoDeDE3ZV0H7CNpUO4U3yeXmZlZg9TyzPFVIukSYCwwVFIr6eqoHwIzJR0NPAEckqtfA+wPtACvAUcBRMRSSd8H5uR6p0dExw53MzPrQXVLHBFxWCez9qpQN4BjOlnPFGBKN4ZmZmarobd0jpuZ2RrCicPMzEpx4jAzs1KcOMzMrBQnDjMzK8WJw8zMSnHiMDOzUpw4zMysFCcOMzMrxYnDzMxKceIwM7NSnDjMzKwUJw4zMyvFicPMzEpx4jAzs1KcOMzMrBQnDjMzK8WJw8zMSmlI4pC0SNICSfMlzc1lgyXNlvRIfh2UyyXpXEktku6TtEsjYjYzs6SRZxyfjogxEdGcp08EboiI0cANeRpgHDA6D5OA83o8UjMze0dvaqoaD0zP49OBAwvlv4zkDmCgpGGNCNDMzBqXOAK4XtI8SZNy2RYRsQQgv26ey4cDTxaWbc1l7yFpkqS5kua2tbXVMXQzs76tf4O2+/GIWCxpc2C2pIeq1FWFslipIGIyMBmgubl5pflmZtY9GnLGERGL8+szwJXAbsDT7U1Q+fWZXL0VGFlYfASwuOeiNTOzoh5PHJI2krRJ+ziwD3A/MAuYkKtNAK7K47OAI/PVVXsAL7Y3aZmZWc9rRFPVFsCVktq3f3FE/E7SHGCmpKOBJ4BDcv1rgP2BFuA14KieD9nMzNr1eOKIiEeBD1cofw7Yq0J5AMf0QGhmZlaD3nQ5rpmZrQGcOMzMrBQnDjMzK8WJw8zMSnHiMDOzUpw4zMysFCcOMzMrxYnDzMxKceIwM7NSnDjMzKwUJw4zMyvFicPMzEpx4jAzs1KcOMzMrBQnDjMzK8WJw8zMSnHiMDOzUpw4zMyslDUmcUjaT9LDklokndjoeMzM+qo1InFI6gf8BBgH7AgcJmnHxkZlZtY3rRGJA9gNaImIRyPiTWAGML7BMZmZ9Un9Gx1AjYYDTxamW4HdixUkTQIm5clXJD3cQ7HVw1Dg2dVdic7qhkisHrrl+HKaVj8S627d8787sWHHdutaKq0piaPSXoz3TERMBib3TDj1JWluRDQ3Og6rDx/ftVdfObZrSlNVKzCyMD0CWNygWMzM+rQ1JXHMAUZL2kbSusChwKwGx2Rm1ietEU1VEbFc0rHAdUA/YEpELGxwWPW0VjS5Wad8fNdefeLYKiK6rmVmZpatKU1VZmbWSzhxmJlZKX02cUgKSRcWpvtLapN09Squb6Ckrxamx9ayLkmjJH1xVbZZD5ImStqyML1I0tBGxtQIkoZImp+Hv0p6qjC9bqPjs9UnaYSkqyQ9Iukvkv7Tx7Y2fTZxAK8CH5C0QZ7+DPDUaqxvIPDVLmutbBTQaxIHMBHYsqtKa7uIeC4ixkTEGOB84Oz26Xz3gl5H0hpxsUtvIEnAFcCvI2I0sAOwMXBmQwOrojcd376cOACuBf4+jx8GXNI+Q9JgSb+WdJ+kOyR9KJefKmmKpJslPSrpa3mRHwLb5W+k/z+XbSzpMkkPSboo/7F29EPgk3m5b0haX9JUSQsk3SPp05UCz9s/W9Ktkh6U9BFJV+RvT2cU6n1T0v15OC6XjcrL/FzSQknXS9pA0sFAM3BRjqc9qf6rpLtzTO9fpT29lpB0cvuZpaT/knR9Ht9X0rQ8fnjeV/dL+kGFdewr6VeF6XGSZhbG/5T396WSNsrlp0mak9d5fvvfkqTbJJ0p6Vbg2Hq//7XInsAbETEVICJWAN8AviRpw3zmfYWk3+X/qX9vX1DSPoVj9CtJGxdXLGk7SXcXpkdLmpfHd5V0i6R5kq6TNCyXfzkf33slXS5pw1w+TdKPJd0E9J57QUREnxyAV4APAZcB6wPzgbHA1Xn+fwGn5PE9gfl5/FTgdmA90u0FngMGkM4c7i+sfyzwIunHiusAfwI+USGOd7aZp48Hpubx9wNPAOtXWO5m4Kw8/nXSDyKH5bhagSHArsACYCPSt6mFwM451uXAmLz8TODwwnqbC9tZBPxrHv8q8ItGH7sG/K2cCnwrj38CuCSP/xG4i3RZ+/eBo/PxXpT/NgYAtwCf7bC+dYCHgSGF/T8O2DzX3zCX/1/g5Dw+OL+K9AVnXJ6+DfivRu+jNW0AvkY6i+xYfk/+XJgIPApPnO5QAAAD9klEQVRslj8fHif9CHkocCuwUa7/beB7FdZzU+H/6wfAv+a/h9uBplz+BdJPC2j/W8jjZxT+56YBVwP9Gr3PikOfPuOIiPtIH6KHAdd0mP0J4MJc70ZgiKTN8rzfRsSyiHgWeAbYopNN3BURrRHxNikxjaohrOJ2HyL9we7QSd32H0EuABZGxJKIWEb6gx+Z13VlRLwaEa+QTs0/mZd5LCLm5/F5XcR2RY31+oI5wEckDSR9+ZhDSsafBP5AuofajRHxbES8BVwM/F1xBfnv4WLgi5IGkxL89cDHSHd/vl3SfOCfeHd/7yXpLuBe4FPAToVVzqjD+1zbiQ63LapQfkNEvBgRbwAPkO7jtAfpGP0xH6MJVL6/0y+Ao5Tu7P0F0vF+H/ABYHZe9jukLxqQms3/IGkB6bgXj++vIp0R9Rq9ps2sgWYB/0H65j+kUF7t/ljLCmUr6Hw/rlRP0u7Az3LZ94CXOixT8e5mkqaSPqAWR8T+Hdb/dodtvZ1jqnantI6xbdBZxULdau+1T4iIZZIWA0eSzjj+DOwFbBURf25v0qzBFODyPH5pRKzIzU+/i4gjihVzs8V/A7tExFO5KXL9QpVXV+Mt9VULgYOKBZI2JX3h+gspmVf6PxcwOyIO62L9lwOnADcC8yLiOaWLThZGxEcr1J8GHBgR90qaSPo8atfrjm+fPuPIpgCnR8SCDuW3kjI/ksYCz0ZExw/5opeBTbraWETcGe92ss6qsFxxuzsAWwEPR8RReZn9V15rp24FDsxtthsBnyN9K66mpvfRx90KfCu//gE4hnQ2BnAH8Gmlq7L6k26Pc0vHFUTEk6S7qJ5I+tCA1IzxKUnbAkjaSNJoUlJ/G3hW0iZ0+MCzVXIDsKGkI+GdZ/78CJgWEa9VWe4O4OOSts/LbZj/T98jn6VcB5wHTM3FDwNNkj6alx0gqf3MYhNgiaQB5P//3qzPJ47clPSfFWadCjRLuo/UgT2hi/U8Rzp9vV/vdo7X4j5gee4U+wbwU6BfPmW9FJiYm59Ki4i7SR9KdwF3kvon7ulisWnA+R06x+29/kBqnrwzIp4C3splREQr6UzyZlLz5B0R8dtO1nMxqcnwz3nZp0n9JJdKupeUSHbIf1vTgfuBK0nH0lZDpA6EzwGHSHqEdOb4BnByF8u1kfo/LsmfDXeQ+iIruYjUSnF9XvZN4GDgrHx855OaJwG+Szqus4GHVvmN9RDfcsSsQSSdD/wpIqY3OhbrfpK+BWwWEd9tdCzdzYnDrAFy5+jzwL7RS38XYqtO0pXAdsCe+SKatYoTh5mZldLn+zjMzKwcJw4zMyvFicPMzEpx4jAzs1KcOMzMrJT/BZAUA7iEVsbW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4400" y="3657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b. Customers by Age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912" y="4100476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age distribution is </a:t>
            </a:r>
            <a:r>
              <a:rPr lang="en-US" dirty="0" smtClean="0"/>
              <a:t>slightly </a:t>
            </a:r>
            <a:r>
              <a:rPr lang="en-US" dirty="0"/>
              <a:t>right </a:t>
            </a:r>
            <a:r>
              <a:rPr lang="en-US" dirty="0" smtClean="0"/>
              <a:t>skewed, </a:t>
            </a:r>
            <a:r>
              <a:rPr lang="en-US" dirty="0"/>
              <a:t>the peak </a:t>
            </a:r>
            <a:r>
              <a:rPr lang="en-US" dirty="0" smtClean="0"/>
              <a:t>is </a:t>
            </a:r>
            <a:r>
              <a:rPr lang="en-US" dirty="0"/>
              <a:t>30 </a:t>
            </a:r>
            <a:r>
              <a:rPr lang="en-US" dirty="0" smtClean="0"/>
              <a:t>years.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would be a good idea to map age and create 4 </a:t>
            </a:r>
            <a:r>
              <a:rPr lang="en-US" dirty="0" smtClean="0"/>
              <a:t>different bins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&lt;=26 </a:t>
            </a:r>
            <a:r>
              <a:rPr lang="en-US" dirty="0" smtClean="0"/>
              <a:t>, </a:t>
            </a:r>
            <a:r>
              <a:rPr lang="en-US" dirty="0"/>
              <a:t>&gt; 27 &lt; 35 </a:t>
            </a:r>
            <a:r>
              <a:rPr lang="en-US" dirty="0" smtClean="0"/>
              <a:t>, </a:t>
            </a:r>
            <a:r>
              <a:rPr lang="en-US" dirty="0"/>
              <a:t>&gt; 35 &lt; 50, &gt; 50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3" y="1452265"/>
            <a:ext cx="4829177" cy="212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075424"/>
            <a:ext cx="3810000" cy="263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441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Promotion vs. </a:t>
            </a:r>
            <a:r>
              <a:rPr lang="en-US" sz="2400" b="1" dirty="0"/>
              <a:t>recruitment</a:t>
            </a:r>
            <a:r>
              <a:rPr lang="en-US" sz="2400" dirty="0"/>
              <a:t> </a:t>
            </a:r>
            <a:r>
              <a:rPr lang="en-US" sz="2400" b="1" dirty="0" smtClean="0"/>
              <a:t>channels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419600" y="160020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Shows promotion is not dependent on recruitment channels whether Sourcing</a:t>
            </a:r>
            <a:r>
              <a:rPr lang="en-US" dirty="0"/>
              <a:t>, referred </a:t>
            </a:r>
            <a:r>
              <a:rPr lang="en-US" dirty="0" smtClean="0"/>
              <a:t>or other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8674" y="3579167"/>
            <a:ext cx="404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Promotion vs. </a:t>
            </a:r>
            <a:r>
              <a:rPr lang="en-US" sz="2400" b="1" dirty="0" smtClean="0"/>
              <a:t>KPI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Promotion rate is higher for employees who met KPI 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7812"/>
            <a:ext cx="3276600" cy="309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4226888"/>
            <a:ext cx="4101191" cy="225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267200" cy="228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dirty="0" smtClean="0"/>
              <a:t>Correlation heat map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1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3400" y="594360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 see </a:t>
            </a:r>
            <a:r>
              <a:rPr lang="en-US" sz="1400" b="1" dirty="0" smtClean="0"/>
              <a:t>above almost </a:t>
            </a:r>
            <a:r>
              <a:rPr lang="en-US" sz="1400" b="1" dirty="0"/>
              <a:t>all the variables are not directly correlated with promotion rate. </a:t>
            </a:r>
            <a:br>
              <a:rPr lang="en-US" sz="1400" b="1" dirty="0"/>
            </a:br>
            <a:r>
              <a:rPr lang="en-US" sz="1400" b="1" dirty="0"/>
              <a:t>The variables with the highest correlation (0.22 and 0.20 respectively) is whether the KPI is met and whether an award was won.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Addressed </a:t>
            </a:r>
            <a:r>
              <a:rPr lang="en-US" sz="1800" dirty="0"/>
              <a:t>missing values </a:t>
            </a:r>
            <a:r>
              <a:rPr lang="en-US" sz="1800" dirty="0" smtClean="0"/>
              <a:t>found in education </a:t>
            </a:r>
            <a:r>
              <a:rPr lang="en-US" sz="1800" dirty="0"/>
              <a:t>and </a:t>
            </a:r>
            <a:r>
              <a:rPr lang="en-US" sz="1800" dirty="0" smtClean="0"/>
              <a:t>previous </a:t>
            </a:r>
            <a:r>
              <a:rPr lang="en-US" sz="1800" dirty="0"/>
              <a:t>year </a:t>
            </a:r>
            <a:r>
              <a:rPr lang="en-US" sz="1800" dirty="0" smtClean="0"/>
              <a:t>rating by filling previous </a:t>
            </a:r>
            <a:r>
              <a:rPr lang="en-US" sz="1800" dirty="0"/>
              <a:t>rating with </a:t>
            </a:r>
            <a:r>
              <a:rPr lang="en-US" sz="1800" dirty="0" smtClean="0"/>
              <a:t>mean of </a:t>
            </a:r>
            <a:r>
              <a:rPr lang="en-US" sz="1800" dirty="0"/>
              <a:t>previous </a:t>
            </a:r>
            <a:r>
              <a:rPr lang="en-US" sz="1800" dirty="0" smtClean="0"/>
              <a:t>ratings and education </a:t>
            </a:r>
            <a:r>
              <a:rPr lang="en-US" sz="1800" dirty="0"/>
              <a:t>with </a:t>
            </a:r>
            <a:r>
              <a:rPr lang="en-US" sz="1800" dirty="0" smtClean="0"/>
              <a:t>mode value </a:t>
            </a:r>
            <a:r>
              <a:rPr lang="en-US" sz="1800" dirty="0"/>
              <a:t>of education </a:t>
            </a:r>
            <a:r>
              <a:rPr lang="en-US" sz="1800" dirty="0" smtClean="0"/>
              <a:t>with group by promotion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Mapped Gender to binary format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IN" sz="1800" dirty="0"/>
              <a:t>Mapped Education </a:t>
            </a:r>
            <a:r>
              <a:rPr lang="en-IN" sz="1800" dirty="0" smtClean="0"/>
              <a:t>categories to </a:t>
            </a:r>
            <a:r>
              <a:rPr lang="en-IN" sz="1800" dirty="0"/>
              <a:t>numeric categories, Below Secondary=0, Bachelor=1 and Master\'s &amp; </a:t>
            </a:r>
            <a:r>
              <a:rPr lang="en-IN" sz="1800" dirty="0" smtClean="0"/>
              <a:t>above=2</a:t>
            </a:r>
            <a:br>
              <a:rPr lang="en-IN" sz="1800" dirty="0" smtClean="0"/>
            </a:br>
            <a:endParaRPr lang="en-IN" sz="1800" dirty="0" smtClean="0"/>
          </a:p>
          <a:p>
            <a:r>
              <a:rPr lang="en-IN" sz="1800" dirty="0"/>
              <a:t>Mapped </a:t>
            </a:r>
            <a:r>
              <a:rPr lang="en-IN" sz="1800" dirty="0" err="1"/>
              <a:t>recruitment_channel</a:t>
            </a:r>
            <a:r>
              <a:rPr lang="en-IN" sz="1800" dirty="0"/>
              <a:t> </a:t>
            </a:r>
            <a:r>
              <a:rPr lang="en-IN" sz="1800" dirty="0" smtClean="0"/>
              <a:t>to </a:t>
            </a:r>
            <a:r>
              <a:rPr lang="en-US" sz="1800" dirty="0" smtClean="0"/>
              <a:t>sourcing=0, referred=1, other=2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IN" sz="1800" dirty="0" smtClean="0"/>
              <a:t>Created four bin’s for Age </a:t>
            </a:r>
            <a:r>
              <a:rPr lang="en-US" sz="1800" dirty="0"/>
              <a:t>&lt;=26 </a:t>
            </a:r>
            <a:r>
              <a:rPr lang="en-US" sz="1800" dirty="0" smtClean="0"/>
              <a:t>, </a:t>
            </a:r>
            <a:r>
              <a:rPr lang="en-US" sz="1800" dirty="0"/>
              <a:t>&gt; 27 &lt; 35 </a:t>
            </a:r>
            <a:r>
              <a:rPr lang="en-US" sz="1800" dirty="0" smtClean="0"/>
              <a:t>, </a:t>
            </a:r>
            <a:r>
              <a:rPr lang="en-US" sz="1800" dirty="0"/>
              <a:t>&gt; 35 &lt; 50, &gt; </a:t>
            </a:r>
            <a:r>
              <a:rPr lang="en-US" sz="1800" dirty="0" smtClean="0"/>
              <a:t>50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Transformed the multi-class categorical columns department and </a:t>
            </a:r>
            <a:r>
              <a:rPr lang="en-US" sz="1800" dirty="0"/>
              <a:t>region</a:t>
            </a:r>
            <a:r>
              <a:rPr lang="en-US" sz="1800" dirty="0" smtClean="0"/>
              <a:t> using One Hot Encoding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Scaled data </a:t>
            </a:r>
            <a:r>
              <a:rPr lang="en-US" sz="1800" dirty="0"/>
              <a:t>using </a:t>
            </a:r>
            <a:r>
              <a:rPr lang="en-US" sz="1800" dirty="0" err="1" smtClean="0"/>
              <a:t>MinMaxScaler</a:t>
            </a:r>
            <a:endParaRPr lang="en-US" sz="1800" dirty="0" smtClean="0"/>
          </a:p>
          <a:p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3139" y="6400800"/>
            <a:ext cx="8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3716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Built Training Models using  Logistic Regression, Decision Tree,  Random Forest, Gradient Boost, XGBoost, </a:t>
            </a:r>
            <a:r>
              <a:rPr lang="en-US" sz="2400" dirty="0" err="1" smtClean="0"/>
              <a:t>AdaBoost</a:t>
            </a:r>
            <a:r>
              <a:rPr lang="en-US" sz="2400" dirty="0" smtClean="0"/>
              <a:t>, KNN and SVC. 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Tried to optimize Metrics using</a:t>
            </a:r>
            <a:r>
              <a:rPr lang="en-US" sz="2400" dirty="0"/>
              <a:t>  GridSearchSV and </a:t>
            </a:r>
            <a:r>
              <a:rPr lang="en-US" sz="2400" dirty="0" smtClean="0"/>
              <a:t>could not achieve better metrics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Since the data set is imbalanced applied, SMOTE. with and without GridSearchSV and achieved little better Metrics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data set is imbalanced applied, </a:t>
            </a:r>
            <a:r>
              <a:rPr lang="en-US" sz="2400" dirty="0" smtClean="0"/>
              <a:t>Under sampling. </a:t>
            </a:r>
            <a:r>
              <a:rPr lang="en-US" sz="2400" dirty="0"/>
              <a:t>with and without GridSearchSV and achieved </a:t>
            </a:r>
            <a:r>
              <a:rPr lang="en-US" sz="2400" dirty="0" smtClean="0"/>
              <a:t>better </a:t>
            </a:r>
            <a:r>
              <a:rPr lang="en-US" sz="2400" dirty="0"/>
              <a:t>Metrics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Model Metrics – without hyper parameters </a:t>
            </a:r>
            <a:endParaRPr lang="en-US" sz="3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78876"/>
              </p:ext>
            </p:extLst>
          </p:nvPr>
        </p:nvGraphicFramePr>
        <p:xfrm>
          <a:off x="380997" y="761999"/>
          <a:ext cx="847699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604566"/>
                <a:gridCol w="1059624"/>
                <a:gridCol w="1141133"/>
                <a:gridCol w="978114"/>
                <a:gridCol w="1059624"/>
                <a:gridCol w="1222643"/>
              </a:tblGrid>
              <a:tr h="54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65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0.920993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0.631579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0.07327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0.544961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0.534739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RandomForest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0.935257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0.739336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0.317503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0.70493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0.653786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DecisionTreeClassifier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0.90308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0.417699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0.480326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0.696858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0.710457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GradientBoostingClassifier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0.944435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0.958904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0.332429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0.732154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0.665582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AdaBoostClassifier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0.928899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0.783133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0.176391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0.625255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0.586028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7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XGBClassifier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0.941671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0.954447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0.298507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0.711984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0.648622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KNeighborsClassifier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0.930558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0.221845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0.652876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0.607642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5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SVC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0.936363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0.928382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0.237449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0.67232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0.617912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89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</a:t>
            </a:r>
            <a:r>
              <a:rPr lang="en-US" dirty="0" smtClean="0"/>
              <a:t>GradientBoostingClassifier is providing better F1 </a:t>
            </a:r>
            <a:r>
              <a:rPr lang="en-US" dirty="0" smtClean="0"/>
              <a:t>Score </a:t>
            </a:r>
            <a:r>
              <a:rPr lang="en-US" dirty="0" smtClean="0"/>
              <a:t>but recall is low among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Model Metrics – with GridSearchSV</a:t>
            </a:r>
            <a:endParaRPr lang="en-US" sz="3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44314"/>
              </p:ext>
            </p:extLst>
          </p:nvPr>
        </p:nvGraphicFramePr>
        <p:xfrm>
          <a:off x="380997" y="762000"/>
          <a:ext cx="8476990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86"/>
                <a:gridCol w="2408117"/>
                <a:gridCol w="1143000"/>
                <a:gridCol w="1066800"/>
                <a:gridCol w="1165520"/>
                <a:gridCol w="1059624"/>
                <a:gridCol w="1222643"/>
              </a:tblGrid>
              <a:tr h="703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7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LogisticRegression</a:t>
                      </a:r>
                      <a:endParaRPr lang="en-US" sz="1800" b="0" i="0" u="none" strike="noStrike" dirty="0">
                        <a:solidFill>
                          <a:srgbClr val="2121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0.920993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0.630058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0.0739484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0.545487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0.535048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20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RandomForest</a:t>
                      </a:r>
                      <a:endParaRPr lang="en-US" sz="1800" b="0" i="0" u="none" strike="noStrike" dirty="0">
                        <a:solidFill>
                          <a:srgbClr val="2121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0.933488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0.947195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0.194708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0.644021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0.596873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3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err="1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DecisionTreeClassifier</a:t>
                      </a:r>
                      <a:endParaRPr lang="en-US" sz="1800" b="0" i="0" u="none" strike="noStrike" dirty="0">
                        <a:solidFill>
                          <a:srgbClr val="21212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0.93863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0.917431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0.27137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0.693226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0.634602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3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XGBClassifier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0.941671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0.954447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0.298507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0.711984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0.648622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3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KNeighborsClassifier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0.928015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0.887387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0.13365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0.597274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0.566073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20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SVC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0.918505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0.478761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89" y="5943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/>
              <a:t>model </a:t>
            </a:r>
            <a:r>
              <a:rPr lang="en-US" dirty="0" smtClean="0"/>
              <a:t>XGBClassifier provided improved is </a:t>
            </a:r>
            <a:r>
              <a:rPr lang="en-US" dirty="0" smtClean="0"/>
              <a:t>F1 </a:t>
            </a:r>
            <a:r>
              <a:rPr lang="en-US" dirty="0"/>
              <a:t>Score but </a:t>
            </a:r>
            <a:r>
              <a:rPr lang="en-US" dirty="0"/>
              <a:t>recall is still low </a:t>
            </a:r>
            <a:r>
              <a:rPr lang="en-US" dirty="0"/>
              <a:t>among all</a:t>
            </a:r>
          </a:p>
        </p:txBody>
      </p:sp>
    </p:spTree>
    <p:extLst>
      <p:ext uri="{BB962C8B-B14F-4D97-AF65-F5344CB8AC3E}">
        <p14:creationId xmlns:p14="http://schemas.microsoft.com/office/powerpoint/2010/main" val="34725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1000</Words>
  <Application>Microsoft Office PowerPoint</Application>
  <PresentationFormat>On-screen Show (4:3)</PresentationFormat>
  <Paragraphs>468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HR Analytics - Promotion Prediction</vt:lpstr>
      <vt:lpstr>Problem Statement</vt:lpstr>
      <vt:lpstr>Exploratory Data Analysis</vt:lpstr>
      <vt:lpstr>Promotion vs. recruitment channels </vt:lpstr>
      <vt:lpstr>Correlation heat map</vt:lpstr>
      <vt:lpstr>Data Preparation</vt:lpstr>
      <vt:lpstr>Model Building</vt:lpstr>
      <vt:lpstr>Model Metrics – without hyper parameters </vt:lpstr>
      <vt:lpstr>Model Metrics – with GridSearchSV</vt:lpstr>
      <vt:lpstr>Model Metrics – without hyper parameters &amp; Oversampling - SMOTE </vt:lpstr>
      <vt:lpstr>Model Metrics – with GridSearchSV &amp; Oversampling - SMOTE </vt:lpstr>
      <vt:lpstr>Model Metrics – without hyper parameters &amp; with Under sampling</vt:lpstr>
      <vt:lpstr>Model Metrics – with GridSearch &amp; Under sampling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167</cp:revision>
  <dcterms:created xsi:type="dcterms:W3CDTF">2006-08-16T00:00:00Z</dcterms:created>
  <dcterms:modified xsi:type="dcterms:W3CDTF">2019-09-05T06:06:08Z</dcterms:modified>
</cp:coreProperties>
</file>