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58" r:id="rId3"/>
    <p:sldId id="267" r:id="rId4"/>
    <p:sldId id="262" r:id="rId5"/>
    <p:sldId id="292" r:id="rId6"/>
    <p:sldId id="295" r:id="rId7"/>
    <p:sldId id="294" r:id="rId8"/>
    <p:sldId id="293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88632" autoAdjust="0"/>
  </p:normalViewPr>
  <p:slideViewPr>
    <p:cSldViewPr>
      <p:cViewPr>
        <p:scale>
          <a:sx n="80" d="100"/>
          <a:sy n="80" d="100"/>
        </p:scale>
        <p:origin x="-10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D301E-B9E7-49AE-9888-9904AC737297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4341-607D-4767-85E8-65693054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0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22C-31DB-4C20-903A-8E43D3171739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7122C-31DB-4C20-903A-8E43D3171739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340768"/>
            <a:ext cx="8424936" cy="2376264"/>
          </a:xfrm>
        </p:spPr>
        <p:txBody>
          <a:bodyPr/>
          <a:lstStyle/>
          <a:p>
            <a:r>
              <a:rPr lang="en-US" sz="4400" dirty="0" smtClean="0"/>
              <a:t>Impact </a:t>
            </a:r>
            <a:r>
              <a:rPr lang="en-US" sz="4400" dirty="0" smtClean="0"/>
              <a:t>Analysis of Axillary Nodes </a:t>
            </a:r>
            <a:r>
              <a:rPr lang="en-US" sz="4400" dirty="0"/>
              <a:t>on </a:t>
            </a:r>
            <a:r>
              <a:rPr lang="en-US" sz="4400" dirty="0" smtClean="0"/>
              <a:t>Breast </a:t>
            </a:r>
            <a:r>
              <a:rPr lang="en-US" sz="4400" smtClean="0"/>
              <a:t>Cancer </a:t>
            </a:r>
            <a:endParaRPr lang="en-IN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1520" y="4149081"/>
            <a:ext cx="8496944" cy="504055"/>
          </a:xfrm>
        </p:spPr>
        <p:txBody>
          <a:bodyPr/>
          <a:lstStyle/>
          <a:p>
            <a:r>
              <a:rPr lang="en-US" dirty="0" smtClean="0"/>
              <a:t>Using Python Jupiter Notebook to perform EDA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2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579296" cy="460350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Survivals </a:t>
            </a:r>
            <a:r>
              <a:rPr lang="en-US" sz="2400" dirty="0" smtClean="0"/>
              <a:t>vs. Age vs. Axillary nodes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66896" cy="144016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PIE plot Survivals </a:t>
            </a:r>
            <a:r>
              <a:rPr lang="en-US" sz="1600" dirty="0"/>
              <a:t>vs. </a:t>
            </a:r>
            <a:r>
              <a:rPr lang="en-US" sz="1600" dirty="0" smtClean="0"/>
              <a:t>Age bracket  </a:t>
            </a:r>
            <a:endParaRPr lang="en-US" sz="1400" dirty="0" smtClean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IN" sz="1250" dirty="0" smtClean="0"/>
              <a:t>There is no impact on Age for survivals  </a:t>
            </a:r>
          </a:p>
          <a:p>
            <a:pPr lvl="1"/>
            <a:r>
              <a:rPr lang="en-US" sz="1250" dirty="0"/>
              <a:t>65% of the age group falling under 40-60 were those who </a:t>
            </a:r>
            <a:r>
              <a:rPr lang="en-US" sz="1250" dirty="0" smtClean="0"/>
              <a:t>couldn't </a:t>
            </a:r>
            <a:r>
              <a:rPr lang="en-US" sz="1250" dirty="0"/>
              <a:t>survive &lt;5 years</a:t>
            </a:r>
            <a:r>
              <a:rPr lang="en-US" sz="1250" dirty="0" smtClean="0"/>
              <a:t>.</a:t>
            </a:r>
          </a:p>
          <a:p>
            <a:pPr lvl="1"/>
            <a:r>
              <a:rPr lang="en-US" sz="1250" dirty="0"/>
              <a:t>60% of the same age group were able to survive &gt;5years.</a:t>
            </a:r>
            <a:endParaRPr lang="en-IN" sz="1250" dirty="0" smtClean="0"/>
          </a:p>
          <a:p>
            <a:pPr lvl="1"/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988840"/>
            <a:ext cx="7776863" cy="417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579296" cy="460350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Survivals </a:t>
            </a:r>
            <a:r>
              <a:rPr lang="en-US" sz="2400" dirty="0" smtClean="0"/>
              <a:t>vs. Age vs. Axillary nodes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66896" cy="108012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Distribution Survivals vs. Age and </a:t>
            </a:r>
            <a:r>
              <a:rPr lang="en-US" sz="1600" dirty="0" smtClean="0"/>
              <a:t>survivals </a:t>
            </a:r>
            <a:r>
              <a:rPr lang="en-US" sz="1600" dirty="0"/>
              <a:t>vs. </a:t>
            </a:r>
            <a:r>
              <a:rPr lang="en-US" sz="1600" dirty="0" smtClean="0"/>
              <a:t>Nodes</a:t>
            </a:r>
            <a:endParaRPr lang="en-US" sz="1600" dirty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US" sz="1250" dirty="0" smtClean="0"/>
              <a:t>Age </a:t>
            </a:r>
            <a:r>
              <a:rPr lang="en-US" sz="1250" dirty="0"/>
              <a:t>is normally distributed </a:t>
            </a:r>
            <a:endParaRPr lang="en-US" sz="1250" dirty="0" smtClean="0"/>
          </a:p>
          <a:p>
            <a:pPr lvl="1"/>
            <a:r>
              <a:rPr lang="en-US" sz="1250" dirty="0" smtClean="0"/>
              <a:t>Positive </a:t>
            </a:r>
            <a:r>
              <a:rPr lang="en-US" sz="1250" dirty="0"/>
              <a:t>axillary nodes is right skewed</a:t>
            </a:r>
            <a:r>
              <a:rPr lang="en-US" sz="1250" dirty="0" smtClean="0"/>
              <a:t>.</a:t>
            </a: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556792"/>
            <a:ext cx="7848872" cy="4608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579296" cy="460350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Survivals </a:t>
            </a:r>
            <a:r>
              <a:rPr lang="en-US" sz="2400" dirty="0" smtClean="0"/>
              <a:t>vs. Age vs. Axillary nodes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66896" cy="1080120"/>
          </a:xfrm>
        </p:spPr>
        <p:txBody>
          <a:bodyPr>
            <a:normAutofit/>
          </a:bodyPr>
          <a:lstStyle/>
          <a:p>
            <a:r>
              <a:rPr lang="en-US" sz="1600" dirty="0"/>
              <a:t>Distribution Survivals vs. Age and </a:t>
            </a:r>
            <a:r>
              <a:rPr lang="en-US" sz="1600" dirty="0" smtClean="0"/>
              <a:t>survivals </a:t>
            </a:r>
            <a:r>
              <a:rPr lang="en-US" sz="1600" dirty="0"/>
              <a:t>vs. </a:t>
            </a:r>
            <a:r>
              <a:rPr lang="en-US" sz="1600" dirty="0" smtClean="0"/>
              <a:t>Nodes</a:t>
            </a:r>
            <a:endParaRPr lang="en-US" sz="1600" dirty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US" sz="1250" dirty="0"/>
              <a:t>Age is normally distributed between &gt;</a:t>
            </a:r>
            <a:r>
              <a:rPr lang="en-US" sz="1250" dirty="0" smtClean="0"/>
              <a:t>5 years </a:t>
            </a:r>
            <a:r>
              <a:rPr lang="en-US" sz="1250" dirty="0"/>
              <a:t>and &lt;</a:t>
            </a:r>
            <a:r>
              <a:rPr lang="en-US" sz="1250" dirty="0" smtClean="0"/>
              <a:t>5 years </a:t>
            </a:r>
            <a:r>
              <a:rPr lang="en-US" sz="1250" dirty="0"/>
              <a:t>survivals and the mean is around 50 years </a:t>
            </a:r>
            <a:r>
              <a:rPr lang="en-US" sz="1250" dirty="0" smtClean="0"/>
              <a:t>for both</a:t>
            </a: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700808"/>
            <a:ext cx="7848872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579296" cy="460350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Survivals </a:t>
            </a:r>
            <a:r>
              <a:rPr lang="en-US" sz="2400" dirty="0" smtClean="0"/>
              <a:t>vs. Year of operation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66896" cy="1080120"/>
          </a:xfrm>
        </p:spPr>
        <p:txBody>
          <a:bodyPr>
            <a:normAutofit/>
          </a:bodyPr>
          <a:lstStyle/>
          <a:p>
            <a:r>
              <a:rPr lang="en-US" sz="1600" dirty="0"/>
              <a:t>Distribution Survivals vs. Year of </a:t>
            </a:r>
            <a:r>
              <a:rPr lang="en-US" sz="1600" dirty="0" smtClean="0"/>
              <a:t>operation</a:t>
            </a:r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US" sz="1250" dirty="0" smtClean="0"/>
              <a:t>Majority </a:t>
            </a:r>
            <a:r>
              <a:rPr lang="en-US" sz="1250" dirty="0"/>
              <a:t>of deaths happened between 1959 and 1966 after that there was declined due to good invention of better medications for both (&lt;5 and &gt;</a:t>
            </a:r>
            <a:r>
              <a:rPr lang="en-US" sz="1250" dirty="0" smtClean="0"/>
              <a:t>5)</a:t>
            </a: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916832"/>
            <a:ext cx="7848872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579296" cy="460350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Survivals </a:t>
            </a:r>
            <a:r>
              <a:rPr lang="en-US" sz="2400" dirty="0" smtClean="0"/>
              <a:t>vs. Year of operation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66896" cy="1080120"/>
          </a:xfrm>
        </p:spPr>
        <p:txBody>
          <a:bodyPr>
            <a:normAutofit/>
          </a:bodyPr>
          <a:lstStyle/>
          <a:p>
            <a:r>
              <a:rPr lang="en-US" sz="1600" dirty="0"/>
              <a:t>Distribution Survivals vs. Age and </a:t>
            </a:r>
            <a:r>
              <a:rPr lang="en-US" sz="1600" dirty="0" smtClean="0"/>
              <a:t>survivals </a:t>
            </a:r>
            <a:r>
              <a:rPr lang="en-US" sz="1600" dirty="0"/>
              <a:t>vs. </a:t>
            </a:r>
            <a:r>
              <a:rPr lang="en-US" sz="1600" dirty="0" smtClean="0"/>
              <a:t>Nodes</a:t>
            </a:r>
            <a:endParaRPr lang="en-US" sz="1600" dirty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US" sz="1250" dirty="0"/>
              <a:t>Majority of deaths happened between 1959 and 1966 after that there was declined due to good invention of better medications for both (&lt;5 and &gt;</a:t>
            </a:r>
            <a:r>
              <a:rPr lang="en-US" sz="1250" dirty="0" smtClean="0"/>
              <a:t>5)</a:t>
            </a: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700808"/>
            <a:ext cx="7848872" cy="4343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579296" cy="460350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</a:t>
            </a:r>
            <a:r>
              <a:rPr lang="en-US" sz="2400" dirty="0" smtClean="0"/>
              <a:t>on correlations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66896" cy="108012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Heat map: Relation of correlation between different parameters</a:t>
            </a:r>
            <a:endParaRPr lang="en-US" sz="1600" dirty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US" sz="1250" dirty="0" smtClean="0"/>
              <a:t>Age and Status less correlated</a:t>
            </a:r>
          </a:p>
          <a:p>
            <a:pPr lvl="1"/>
            <a:r>
              <a:rPr lang="en-IN" sz="1250" dirty="0" smtClean="0"/>
              <a:t>Nodes and Status are more positively co related </a:t>
            </a:r>
            <a:endParaRPr lang="en-US" sz="1250" dirty="0" smtClean="0"/>
          </a:p>
          <a:p>
            <a:pPr marL="457200" lvl="1" indent="0">
              <a:buNone/>
            </a:pP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700808"/>
            <a:ext cx="7848871" cy="4343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562074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Hypothesis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9361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More </a:t>
            </a:r>
            <a:r>
              <a:rPr lang="en-US" b="1" dirty="0">
                <a:solidFill>
                  <a:srgbClr val="7030A0"/>
                </a:solidFill>
              </a:rPr>
              <a:t>women with less axillary nodes are more likely to survive after 5 </a:t>
            </a:r>
            <a:r>
              <a:rPr lang="en-US" b="1" dirty="0" smtClean="0">
                <a:solidFill>
                  <a:srgbClr val="7030A0"/>
                </a:solidFill>
              </a:rPr>
              <a:t>years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08012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0694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67328" cy="576064"/>
          </a:xfrm>
        </p:spPr>
        <p:txBody>
          <a:bodyPr>
            <a:noAutofit/>
          </a:bodyPr>
          <a:lstStyle/>
          <a:p>
            <a:r>
              <a:rPr lang="en-US" sz="3200" dirty="0" smtClean="0"/>
              <a:t>Breast Cancer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 fontScale="85000" lnSpcReduction="10000"/>
          </a:bodyPr>
          <a:lstStyle/>
          <a:p>
            <a:endParaRPr lang="en-IN" sz="2000" dirty="0" smtClean="0"/>
          </a:p>
          <a:p>
            <a:r>
              <a:rPr lang="en-US" sz="2000" b="1" dirty="0"/>
              <a:t>Breast cancer </a:t>
            </a:r>
            <a:r>
              <a:rPr lang="en-US" sz="2000" dirty="0"/>
              <a:t>is cancer that develops from breast tissue. Signs of breast cancer may include a lump in the breast, a change in breast shape, dimpling of the skin, fluid coming from the nipple, a newly inverted nipple, or a red or scaly patch of skin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b="1" dirty="0" smtClean="0"/>
              <a:t>Symptoms:</a:t>
            </a:r>
            <a:r>
              <a:rPr lang="en-US" sz="2000" dirty="0" smtClean="0"/>
              <a:t> Lump </a:t>
            </a:r>
            <a:r>
              <a:rPr lang="en-US" sz="2000" dirty="0"/>
              <a:t>in a breast, change in breast </a:t>
            </a:r>
            <a:r>
              <a:rPr lang="en-US" sz="2000" dirty="0" smtClean="0"/>
              <a:t>etc.,</a:t>
            </a:r>
          </a:p>
          <a:p>
            <a:r>
              <a:rPr lang="en-US" sz="2000" b="1" dirty="0" smtClean="0"/>
              <a:t>Risk </a:t>
            </a:r>
            <a:r>
              <a:rPr lang="en-US" sz="2000" b="1" dirty="0"/>
              <a:t>factors</a:t>
            </a:r>
            <a:r>
              <a:rPr lang="en-US" sz="2000" b="1" dirty="0" smtClean="0"/>
              <a:t>:</a:t>
            </a:r>
            <a:r>
              <a:rPr lang="en-US" sz="2000" dirty="0" smtClean="0"/>
              <a:t>  Female</a:t>
            </a:r>
            <a:r>
              <a:rPr lang="en-US" sz="2000" dirty="0"/>
              <a:t>, obesity, lack of exercise etc</a:t>
            </a:r>
            <a:r>
              <a:rPr lang="en-US" sz="2000" dirty="0" smtClean="0"/>
              <a:t>.,</a:t>
            </a:r>
            <a:endParaRPr lang="en-US" sz="2000" dirty="0"/>
          </a:p>
          <a:p>
            <a:r>
              <a:rPr lang="en-US" sz="2000" b="1" dirty="0" smtClean="0"/>
              <a:t>Treatment: </a:t>
            </a:r>
            <a:r>
              <a:rPr lang="en-US" sz="2000" dirty="0" smtClean="0"/>
              <a:t>Surgery</a:t>
            </a:r>
            <a:r>
              <a:rPr lang="en-US" sz="2000" dirty="0"/>
              <a:t>, radiation therapy, </a:t>
            </a:r>
            <a:r>
              <a:rPr lang="en-US" sz="2000" dirty="0" smtClean="0"/>
              <a:t>chemo </a:t>
            </a:r>
            <a:r>
              <a:rPr lang="en-US" sz="2000" dirty="0"/>
              <a:t>etc</a:t>
            </a:r>
            <a:r>
              <a:rPr lang="en-US" sz="2000" dirty="0" smtClean="0"/>
              <a:t>.,</a:t>
            </a:r>
            <a:endParaRPr lang="en-US" sz="2000" dirty="0"/>
          </a:p>
          <a:p>
            <a:r>
              <a:rPr lang="en-US" sz="2000" b="1" dirty="0" smtClean="0"/>
              <a:t>Diagnostic </a:t>
            </a:r>
            <a:r>
              <a:rPr lang="en-US" sz="2000" b="1" dirty="0"/>
              <a:t>method</a:t>
            </a:r>
            <a:r>
              <a:rPr lang="en-US" sz="2000" b="1" dirty="0" smtClean="0"/>
              <a:t>: </a:t>
            </a:r>
            <a:r>
              <a:rPr lang="en-US" sz="2000" dirty="0" smtClean="0"/>
              <a:t>Tissue biopsy, scans etc.,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 smtClean="0"/>
              <a:t>Lymph Nodes</a:t>
            </a:r>
            <a:r>
              <a:rPr lang="en-US" sz="2000" dirty="0" smtClean="0"/>
              <a:t> are </a:t>
            </a:r>
            <a:r>
              <a:rPr lang="en-US" sz="2000" dirty="0"/>
              <a:t>small clumps of immune cells that act as filters for the lymphatic system. The lymphatic system runs throughout the body (like the circulatory (blood) system) and carries fluid and </a:t>
            </a:r>
            <a:r>
              <a:rPr lang="en-US" sz="2000" dirty="0" smtClean="0"/>
              <a:t>cells. If </a:t>
            </a:r>
            <a:r>
              <a:rPr lang="en-US" sz="2000" dirty="0"/>
              <a:t>breast cancer spreads, the lymph nodes in the underarm (the axillary lymph nodes) are the first place it’s likely to </a:t>
            </a:r>
            <a:r>
              <a:rPr lang="en-US" sz="2000" dirty="0" smtClean="0"/>
              <a:t>go. The </a:t>
            </a:r>
            <a:r>
              <a:rPr lang="en-US" sz="2000" dirty="0"/>
              <a:t>number of axillary lymph nodes can vary from person to person, ranging from 5 nodes to more than 30.Lymph node status is highly related to prognosis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/>
              <a:t>Lymph Node-negative</a:t>
            </a:r>
            <a:r>
              <a:rPr lang="en-US" sz="1800" dirty="0" smtClean="0"/>
              <a:t> means </a:t>
            </a:r>
            <a:r>
              <a:rPr lang="en-US" sz="1800" dirty="0"/>
              <a:t>the axillary lymph nodes do not contain cancer</a:t>
            </a:r>
            <a:r>
              <a:rPr lang="en-US" sz="1800" dirty="0" smtClean="0"/>
              <a:t>.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/>
              <a:t>Lymph Node-positive</a:t>
            </a:r>
            <a:r>
              <a:rPr lang="en-US" sz="1800" dirty="0" smtClean="0"/>
              <a:t> </a:t>
            </a:r>
            <a:r>
              <a:rPr lang="en-US" sz="1800" dirty="0"/>
              <a:t>means the axillary lymph nodes contain cancer.</a:t>
            </a:r>
          </a:p>
          <a:p>
            <a:pPr marL="393192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66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5620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/>
              </a:rPr>
              <a:t>TNM </a:t>
            </a:r>
            <a:r>
              <a:rPr lang="en-US" sz="3200" b="1" dirty="0">
                <a:effectLst/>
              </a:rPr>
              <a:t>staging system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3868958"/>
          </a:xfrm>
        </p:spPr>
        <p:txBody>
          <a:bodyPr>
            <a:normAutofit fontScale="40000" lnSpcReduction="20000"/>
          </a:bodyPr>
          <a:lstStyle/>
          <a:p>
            <a:endParaRPr lang="en-IN" sz="2000" dirty="0" smtClean="0"/>
          </a:p>
          <a:p>
            <a:pPr marL="0" indent="0">
              <a:buNone/>
            </a:pPr>
            <a:r>
              <a:rPr lang="en-US" sz="3500" b="1" dirty="0"/>
              <a:t>TNM staging system </a:t>
            </a:r>
            <a:r>
              <a:rPr lang="en-US" sz="3500" dirty="0"/>
              <a:t>The most commonly used tool that doctors use to describe the stage </a:t>
            </a:r>
            <a:r>
              <a:rPr lang="en-US" sz="3500" dirty="0" smtClean="0"/>
              <a:t>of the cancer. Doctors use the results from diagnostic tests and scans to answer these questions: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900" b="1" dirty="0" smtClean="0"/>
              <a:t>Tumor (T): </a:t>
            </a:r>
            <a:r>
              <a:rPr lang="en-US" sz="2900" dirty="0" smtClean="0"/>
              <a:t>How large is the primary tumor? Where is it located?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900" b="1" dirty="0" smtClean="0"/>
              <a:t>Node </a:t>
            </a:r>
            <a:r>
              <a:rPr lang="en-US" sz="2900" b="1" dirty="0"/>
              <a:t>(N):</a:t>
            </a:r>
            <a:r>
              <a:rPr lang="en-US" sz="2900" dirty="0"/>
              <a:t> Has the tumor spread to the lymph nodes? If so, where and how many?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900" b="1" dirty="0"/>
              <a:t>Metastasis (M): </a:t>
            </a:r>
            <a:r>
              <a:rPr lang="en-US" sz="2900" dirty="0"/>
              <a:t>Has the cancer spread to other parts of the body? If so, where and how much?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900" dirty="0"/>
              <a:t>The </a:t>
            </a:r>
            <a:r>
              <a:rPr lang="en-US" sz="2900" b="1" dirty="0"/>
              <a:t>“N”</a:t>
            </a:r>
            <a:r>
              <a:rPr lang="en-US" sz="2900" dirty="0"/>
              <a:t> in the TNM staging system stands for lymph nodes</a:t>
            </a:r>
            <a:r>
              <a:rPr lang="en-US" sz="2900" dirty="0" smtClean="0"/>
              <a:t>.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0" indent="0">
              <a:buNone/>
            </a:pPr>
            <a:r>
              <a:rPr lang="en-US" sz="3500" b="1" dirty="0"/>
              <a:t>Clinical staging: </a:t>
            </a:r>
            <a:r>
              <a:rPr lang="en-US" sz="3500" dirty="0"/>
              <a:t>Evaluates the lymph nodes before the </a:t>
            </a:r>
            <a:r>
              <a:rPr lang="en-US" sz="3500" dirty="0" smtClean="0"/>
              <a:t>surgery, </a:t>
            </a:r>
            <a:r>
              <a:rPr lang="en-US" sz="3500" dirty="0"/>
              <a:t>based on other tests and/or a physical examination</a:t>
            </a:r>
            <a:r>
              <a:rPr lang="en-US" sz="3500" dirty="0" smtClean="0"/>
              <a:t>.</a:t>
            </a:r>
            <a:br>
              <a:rPr lang="en-US" sz="3500" dirty="0" smtClean="0"/>
            </a:br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Pathologic staging: </a:t>
            </a:r>
            <a:r>
              <a:rPr lang="en-US" sz="3500" dirty="0"/>
              <a:t>Evaluates the lymph nodes after the surgery, which is a more accurate assessment</a:t>
            </a:r>
            <a:r>
              <a:rPr lang="en-US" sz="3500" dirty="0" smtClean="0"/>
              <a:t>.</a:t>
            </a:r>
            <a:endParaRPr lang="en-US" sz="35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b="1" dirty="0"/>
              <a:t>NX:</a:t>
            </a:r>
            <a:r>
              <a:rPr lang="en-US" sz="3000" dirty="0"/>
              <a:t> The lymph nodes were not evaluated.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b="1" dirty="0" smtClean="0"/>
              <a:t>N0:</a:t>
            </a:r>
            <a:r>
              <a:rPr lang="en-US" sz="3000" dirty="0" smtClean="0"/>
              <a:t> </a:t>
            </a:r>
            <a:r>
              <a:rPr lang="en-US" sz="3000" dirty="0"/>
              <a:t>Either No cancer was found in the lymph nodes or Only areas of cancer smaller than 0.2 mm are in the lymph nodes.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b="1" dirty="0"/>
              <a:t>N1:</a:t>
            </a:r>
            <a:r>
              <a:rPr lang="en-US" sz="3000" dirty="0"/>
              <a:t> The cancer has spread to 1 to 3 axillary lymph nodes and/or the internal mammary lymph nodes.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b="1" dirty="0"/>
              <a:t>N2:</a:t>
            </a:r>
            <a:r>
              <a:rPr lang="en-US" sz="3000" dirty="0"/>
              <a:t> The cancer has spread to 4 to 9 axillary lymph nodes. Or it has spread to the internal mammary lymph nodes, but not the axillary lymph nodes.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b="1" dirty="0"/>
              <a:t>N3:</a:t>
            </a:r>
            <a:r>
              <a:rPr lang="en-US" sz="3000" dirty="0"/>
              <a:t> The cancer has spread to 10 or more axillary lymph nodes. Or it has spread to the lymph nodes </a:t>
            </a:r>
            <a:r>
              <a:rPr lang="en-US" sz="3000" dirty="0" smtClean="0"/>
              <a:t>located under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371180"/>
              </p:ext>
            </p:extLst>
          </p:nvPr>
        </p:nvGraphicFramePr>
        <p:xfrm>
          <a:off x="683568" y="4961488"/>
          <a:ext cx="8229600" cy="142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Positive Axillary Nodes</a:t>
                      </a:r>
                      <a:r>
                        <a:rPr lang="en-IN" b="0" dirty="0" smtClean="0"/>
                        <a:t> #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Pathologic Stage</a:t>
                      </a:r>
                      <a:endParaRPr lang="en-US" dirty="0"/>
                    </a:p>
                  </a:txBody>
                  <a:tcPr/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0-3 </a:t>
                      </a:r>
                      <a:endParaRPr lang="en-US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N0</a:t>
                      </a:r>
                      <a:endParaRPr lang="en-US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4-9</a:t>
                      </a:r>
                      <a:endParaRPr lang="en-US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N1</a:t>
                      </a:r>
                      <a:endParaRPr lang="en-US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2838">
                <a:tc>
                  <a:txBody>
                    <a:bodyPr/>
                    <a:lstStyle/>
                    <a:p>
                      <a:pPr marL="0" indent="0" algn="ctr">
                        <a:buFont typeface="Wingdings"/>
                        <a:buNone/>
                      </a:pPr>
                      <a:r>
                        <a:rPr lang="en-IN" sz="16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&gt; 10</a:t>
                      </a:r>
                      <a:endParaRPr lang="en-US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N3</a:t>
                      </a:r>
                      <a:endParaRPr lang="en-US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3568" y="4633662"/>
            <a:ext cx="61206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Pathological staging vs Positive axillary nodes</a:t>
            </a:r>
          </a:p>
        </p:txBody>
      </p:sp>
    </p:spTree>
    <p:extLst>
      <p:ext uri="{BB962C8B-B14F-4D97-AF65-F5344CB8AC3E}">
        <p14:creationId xmlns:p14="http://schemas.microsoft.com/office/powerpoint/2010/main" val="1828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850106"/>
          </a:xfrm>
        </p:spPr>
        <p:txBody>
          <a:bodyPr>
            <a:noAutofit/>
          </a:bodyPr>
          <a:lstStyle/>
          <a:p>
            <a:r>
              <a:rPr lang="en-US" sz="3200" dirty="0"/>
              <a:t>EDA </a:t>
            </a:r>
            <a:r>
              <a:rPr lang="en-US" sz="3200" dirty="0" smtClean="0"/>
              <a:t>–Analysis on Survivals &gt; 5 years</a:t>
            </a:r>
            <a:endParaRPr lang="en-IN" sz="3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880828"/>
            <a:ext cx="8229600" cy="4428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1124744"/>
            <a:ext cx="8229600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Count and Pie plot shows more people survived &gt; 5 years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+mj-lt"/>
              </a:rPr>
              <a:t>Survived(225</a:t>
            </a:r>
            <a:r>
              <a:rPr lang="en-US" sz="1200" dirty="0">
                <a:latin typeface="+mj-lt"/>
              </a:rPr>
              <a:t>) after 5 years is more compare to died(81) before 5 </a:t>
            </a:r>
            <a:r>
              <a:rPr lang="en-US" sz="1200" dirty="0" smtClean="0">
                <a:latin typeface="+mj-lt"/>
              </a:rPr>
              <a:t>years</a:t>
            </a:r>
            <a:endParaRPr lang="en-US" sz="1000" dirty="0" smtClean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59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78098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Positive axillary nodes (Pathologic staging)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66896" cy="11927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Bar Chart : Distribution of Survivals vs. Pathological staging </a:t>
            </a:r>
            <a:endParaRPr lang="en-US" sz="1400" dirty="0" smtClean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IN" sz="1250" dirty="0" smtClean="0"/>
              <a:t>When </a:t>
            </a:r>
            <a:r>
              <a:rPr lang="en-IN" sz="1250" b="1" dirty="0" smtClean="0"/>
              <a:t>Staging = “N0” – Survived &gt; 5 years is more </a:t>
            </a:r>
            <a:endParaRPr lang="en-IN" sz="1250" b="1" dirty="0"/>
          </a:p>
          <a:p>
            <a:pPr lvl="1"/>
            <a:r>
              <a:rPr lang="en-IN" sz="1250" dirty="0"/>
              <a:t>When </a:t>
            </a:r>
            <a:r>
              <a:rPr lang="en-IN" sz="1250" b="1" dirty="0"/>
              <a:t>Staging = “</a:t>
            </a:r>
            <a:r>
              <a:rPr lang="en-IN" sz="1250" b="1" dirty="0" smtClean="0"/>
              <a:t>N3” </a:t>
            </a:r>
            <a:r>
              <a:rPr lang="en-IN" sz="1250" b="1" dirty="0"/>
              <a:t>– Survived &gt; 5 years is </a:t>
            </a:r>
            <a:r>
              <a:rPr lang="en-IN" sz="1250" b="1" dirty="0" smtClean="0"/>
              <a:t>less</a:t>
            </a:r>
            <a:endParaRPr lang="en-IN" sz="125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217" y="2365546"/>
            <a:ext cx="6918765" cy="4138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0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78098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Positive axillary nodes (Pathologic staging)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66896" cy="11927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PIE Chart: Distribution of Survivals and Deaths vs. Pathological staging </a:t>
            </a:r>
            <a:endParaRPr lang="en-US" sz="1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217" y="1700808"/>
            <a:ext cx="7419215" cy="43172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78098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Positive axillary nodes (Pathologic staging)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66896" cy="11927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Swarm plot shows Survivals vs. Pathological staging </a:t>
            </a:r>
            <a:endParaRPr lang="en-US" sz="1400" dirty="0" smtClean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IN" sz="1250" dirty="0" smtClean="0"/>
              <a:t>When </a:t>
            </a:r>
            <a:r>
              <a:rPr lang="en-IN" sz="1250" b="1" dirty="0" smtClean="0"/>
              <a:t>Staging = “N0” – Survived &gt; 5 years is more (</a:t>
            </a:r>
            <a:r>
              <a:rPr lang="en-IN" sz="12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  <a:r>
              <a:rPr lang="en-IN" sz="1250" b="1" dirty="0" smtClean="0"/>
              <a:t> dots)</a:t>
            </a:r>
            <a:endParaRPr lang="en-IN" sz="1250" b="1" dirty="0"/>
          </a:p>
          <a:p>
            <a:pPr lvl="1"/>
            <a:r>
              <a:rPr lang="en-IN" sz="1250" dirty="0"/>
              <a:t>When </a:t>
            </a:r>
            <a:r>
              <a:rPr lang="en-IN" sz="1250" b="1" dirty="0"/>
              <a:t>Staging = “</a:t>
            </a:r>
            <a:r>
              <a:rPr lang="en-IN" sz="1250" b="1" dirty="0" smtClean="0"/>
              <a:t>N3” </a:t>
            </a:r>
            <a:r>
              <a:rPr lang="en-IN" sz="1250" b="1" dirty="0"/>
              <a:t>– Survived &gt; 5 years is </a:t>
            </a:r>
            <a:r>
              <a:rPr lang="en-IN" sz="1250" b="1" dirty="0" smtClean="0"/>
              <a:t>less (</a:t>
            </a:r>
            <a:r>
              <a:rPr lang="en-IN" sz="125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orange</a:t>
            </a:r>
            <a:r>
              <a:rPr lang="en-IN" sz="1250" b="1" dirty="0" smtClean="0"/>
              <a:t> dots)</a:t>
            </a:r>
            <a:endParaRPr lang="en-IN" sz="125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217" y="2827247"/>
            <a:ext cx="6918765" cy="3214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67328" cy="778098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Positive axillary </a:t>
            </a:r>
            <a:r>
              <a:rPr lang="en-US" sz="2400" dirty="0" smtClean="0"/>
              <a:t>nodes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66896" cy="11927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Violin plot Survivals </a:t>
            </a:r>
            <a:r>
              <a:rPr lang="en-US" sz="1600" dirty="0"/>
              <a:t>vs. Positive axillary nodes </a:t>
            </a:r>
            <a:r>
              <a:rPr lang="en-US" sz="1600" dirty="0" smtClean="0"/>
              <a:t> </a:t>
            </a:r>
            <a:endParaRPr lang="en-US" sz="1400" dirty="0" smtClean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US" sz="1250" dirty="0" smtClean="0"/>
              <a:t>You can clearly observe that </a:t>
            </a:r>
            <a:r>
              <a:rPr lang="en-US" sz="1250" dirty="0"/>
              <a:t>women who couldn't survive &lt;5 years after operation was due to the contraction of high positive axillary lymph nodes which decreased the chances of their survival.</a:t>
            </a:r>
            <a:r>
              <a:rPr lang="en-IN" sz="1250" dirty="0" smtClean="0"/>
              <a:t> </a:t>
            </a: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217" y="2276873"/>
            <a:ext cx="7347207" cy="37499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78098"/>
          </a:xfrm>
        </p:spPr>
        <p:txBody>
          <a:bodyPr>
            <a:noAutofit/>
          </a:bodyPr>
          <a:lstStyle/>
          <a:p>
            <a:r>
              <a:rPr lang="en-US" sz="2400" dirty="0"/>
              <a:t>EDA –Analysis on Survivals </a:t>
            </a:r>
            <a:r>
              <a:rPr lang="en-US" sz="2400" dirty="0" smtClean="0"/>
              <a:t>vs. Age vs. Axillary nodes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66896" cy="11927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Stacked bar plot Survivals </a:t>
            </a:r>
            <a:r>
              <a:rPr lang="en-US" sz="1600" dirty="0"/>
              <a:t>vs. </a:t>
            </a:r>
            <a:r>
              <a:rPr lang="en-US" sz="1600" dirty="0" smtClean="0"/>
              <a:t>Age bracket  </a:t>
            </a:r>
            <a:endParaRPr lang="en-US" sz="1400" dirty="0" smtClean="0"/>
          </a:p>
          <a:p>
            <a:r>
              <a:rPr lang="en-US" sz="1650" dirty="0" smtClean="0"/>
              <a:t>Key observations </a:t>
            </a:r>
          </a:p>
          <a:p>
            <a:pPr lvl="1"/>
            <a:r>
              <a:rPr lang="en-IN" sz="1250" dirty="0" smtClean="0"/>
              <a:t>There is no impact on Age for survivals  </a:t>
            </a:r>
            <a:endParaRPr lang="en-IN" sz="125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2276873"/>
            <a:ext cx="7776863" cy="37499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ata:image/png;base64,iVBORw0KGgoAAAANSUhEUgAABg0AAAI2CAYAAABjfMh4AAAABHNCSVQICAgIfAhkiAAAAAlwSFlzAAAPYQAAD2EBqD+naQAAADl0RVh0U29mdHdhcmUAbWF0cGxvdGxpYiB2ZXJzaW9uIDMuMC4yLCBodHRwOi8vbWF0cGxvdGxpYi5vcmcvOIA7rQAAIABJREFUeJzs3Xd8lvW9//H3vbIgJGxkCyiKCgKi1tE6qrWnRT1q9diqtfW06q/DU3vUtrZY29OqtXaqtUOriCgqKiAie+8QICGQRcgme497Xtfvj8QggrKSfO/xej4ePMy934Eg93W/r+/347Bt2xYAAAAAAAAAAIh5TtMBAAAAAAAAAABAeKA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AAAAAAAAAAAdKI0AAAAAAAAAAAAkigNAAAAAAAAAABAJ0oDAAAAAAAAAAAgidIAAAAAAAAAAAB0ojQAAAAAAAAAAACSKA0AAAAAAAAAAEAnSgMAAAAAAAAAACCJ0gAAAAAAAAAAAHSiNAAAAAAAAAAAAJIoDQAAAAAAAAAAQCdKAwAAAAAAAAAAIInSADhpV111lc477zxNnTpVU6dO1fnnn6/LLrtMTz31lCzLOubjp06dqrS0tKPetnXrVk2cOLG7IwMAAAAAAJy01157TRMnTtTLL798zPtOnDhRkydP7vrc5KNfjz76aM8HBXBK3KYDAJHs8ccf10033dR1OScnR3fffbcSExP1wx/+8DMfu3Pnzp6OBwAAAAAA0G1ee+013X777Zo9e7buuOMOud2f/dHiP//5T1100UW9lA5Ad2GlAdCNJk6cqBkzZmjv3r2qrKzU//zP/+iqq67SlClTdPXVV+vtt98+7L5bt26VJFVVVem+++7TtGnTdPXVV2vjxo2mvgUAAAAAAIAjbN68WbW1tfrJT34iy7K0dOnSU3q+q666SrNmzdKll16qG2+8UZZlKSsrS3feeadmzJiha6+9Vi+//LJs2+56zOLFizVz5kxNnz5dN910kzZs2HCq3xaAo6A0ALpJIBDQ1q1btWXLFl166aX6+c9/Lo/Ho8WLFys9PV133HGHfv3rX6u1tfWIx/7oRz+S2+3WunXrNGfOHK1bt87AdwAAAAAAAHB0r776qm699VYlJCTo61//ul566aVTfs6MjAwtWbJEs2fPVnV1tb75zW/quuuu06ZNm/T8889r7ty5mjdvniRp7dq1euyxxzRr1ixt27ZNP/jBD/SDH/xAeXl5p5wDwOHYngg4BY8//rh++9vfdl0eNmyYvvWtb+mOO+7Qtddeqz59+sjj8ai8vFx9+vSR1+tVY2Oj+vTp0/WYsrIypaWlaenSperbt6/69u2r73//+/re975n4lsCAAAAAAA4TFlZmdavX69Zs2ZJkm699VY999xz2rZtmy688MJPfdx9990nl8vVdTk1NVUrVqzouvylL31J/fr1kyTNmzdP48eP1ze+8Q1J0oQJE3TPPfdozpw5+q//+i/NmTNHt99+u2bMmCFJuvLKK3XVVVfpjTfe0C9+8Ytu/56BWEZpAJyCxx577LCZBh9XUlKi3/3udyosLNTYsWM1ZswYSTpiSHJlZaUkafjw4V3XjR49uocSAwAAAAAAnJi5c+cqGAzqhhtu6LouGAzqpZdektPp1He+852u6++9917dd999kqQXXnjhM2caDBkypOvrsrIyZWVl6YILLui6zrKsrtKhrKxM27Zt0+uvv951eygU0sUXX3zq3yCAw1AaAD0gEAjo3nvv1YMPPqivf/3rcjgc2rNnjxYuXHjEfYcNGyapo2QYP368JKmioqJX8wIAAAAAAByNz+fT22+/rd/85je65JJLuq7Pzc3Vd7/7XT300EPauXPnST23w+Ho+nrYsGG66KKL9OKLL3ZdV19f37XN87Bhw3TjjTfqu9/9btft5eXlSkhIOKnXBvDpmGkA9IBAICCv16uEhAQ5HA6Vl5fr6aef7rrt44YPH67LLrtMTzzxhBobG1VdXa1nn33WRGwAAAAAAIDDLFq0SA6HQzNnztSwYcO6fn3+85/XmWeeqZdffrlbXmfmzJnatWuXFi5cqGAwqKqqKt1333168sknJXVsiTR79mxlZGRIkjIzM3XTTTfp/fff75bXB3AIpQHQA5KSkvTb3/5Wzz33nKZOnaq77rpLl156qQYNGqTc3Nwj7v/MM88oOTlZV155pW6++ebDmnsAAAAAAABT5s6dq5kzZ8rj8Rxx22233aYFCxaotrb2lF9nxIgR+te//qV58+bpkksu0Q033KBx48Z1lQbXXXedHnzwQf3sZz/TtGnT9MADD+juu+/WnXfeecqvDeBwDtu2bdMhAAAAAAAAAACAeaw0AAAAAAAAAAAAkigNAAAAAAAAAABAJ0oDAAAAAAAAAAAgidIAAAAAAAAAAAB0ojQAAAAAAAAAAACSKA0AAAAAAAAAAEAnSgMAAAAAAAAAACCJ0gAAAAAAAAAAAHRymw4AIPrZtq32QEgtvqDafCG1+oNq83/isi+oVn9Irb6O24KWJZfDIYfDIZfTIadDcjodcjoccjk+cdnpkNvpUL9Ej1ISPUpN9Bz6Osmj5ASP6d8CAAAAAEAvsyxbrf6g2v0htXX+ag8E1eo79HWbP6R2f6jjusCh+wZCluLdTiV6XErwuBTvcXV+fei6BI+z87+uw65L7Lx/UpxLHhfn6wKIPJQGAE5Juz+kiiavKhq9qmhqV0WjT5Vdl72qbPKqutmnoGUby+hyOtQvwa3UpLjDioVhKQka2T9RI/snalT/JI3sn6TEOJexnAAAAACA41PV7FVpfXvnrzaVdX5d1tCu2haf2vwh+YKW6Zga0CdOw1MTNDwlUcNTEzUiNVEj+nd8PTw1QYP7xsvhcJiOCQCHcdi2be6TPAARobbFp9zKFuVXNSuvqkWFtW2qaGxXRaNXTd6g6XjdamCfOI0ckNRVJozsn6RRH/13QKLi3ZQKAAAAANDTPlkKfPzr8oZ2eQPmC4HuEOd26rSUj5cKCR8rFTpKhgQPx6EAehelAYAuVc1e5Ve2KLeyoxzIq2pRflWL6lr9pqOFBZfTobEDk3TWsH6aOCxZE4cl66xhyRo9IIkzQwAAAADgJNS3+rW7tEEZpY3KKG1UQU1LVJUC3WHUgERNHpGqc0ek6LzOXylJbMMLoOdQGgAxqqSuTenF9UovqldWeZPyq1vU0BYwHSsi9Ylz6ezT+uncESk6Z3jHf88Y0ldu9q4EAAAAgC6tvqD2lHWUA7tLG7S7tEElde2mY0Wk0QOSOgqEkR0lwrkjUpSSSJEAoHtQGgAxwBcMKbO0UenF9dpRVK/04gZVN/tMx4pq8W6nJg3vpwvHDtBF4wbogrED1I+BzAAAAABihD9oKbuiSbtLGrS7tFEZpQ3Kr2qRwXF3Uc3h6CgSzh2RosmdqxHOoUgAcJIoDYAoVNnk1Y6ijwqCemWVNckfYmmnSU6HNGl4P110+kBddPoAXXj6AKUmxZmOBQAAAADdorCmVdsL6zq3GWrQvoPNHIca5nBIYzqLhAtPH6DLJgzSuMF9TccCEAEoDYAo0OwNaGN+rdblVWt9XjXLOyOAwyFNHJqsi8cdKhEG9o03HQsAAAAAjos/aGnbgTqtyq7S6pwqHahpNR0Jx2FEaqIuP2OQLj9jsC6dMJCT2QAcFaUBEIFs21ZGaaPW5lZrXW61dpU0KMgaz4h35tC+uvKsIbp20jBNHZUqp5PhygAAAADCR1WzV6uzq7Qqu0ob82vV4guajoRT4HRI541I0eVnDNbnzxys6WP6y8VxKABRGgARo9UX1Pq8aq3cV6XVOdWqaWEmQTQb1DdeXzx7iL549lBddsYgJXhcpiMBAAAAiDG2bWt3aWPHaoLsKu0pbxSfIkWv1CSPrjhzsK4+e6iumDhYyczlA2IWpQEQxmpafFqSeVDL9lZqa0Ed+0HGqESPS5efMUjXTBqqq88eqgF9WD4KAAAAoGc0eQNan1ujVdlVWptbpZoWv+lIMMDjcujC0wfo6rOG6otnD9XogUmmIwHoRZQGQJhp8QX14Z4KLdhVpk37axVi2yF8jMvp0PTR/XXNpKH60jnDeOMGAAAA4JSV1LXpwz0VWpldqR1F9QqEOA7F4c4c2lfXTxmum6aN1PDURNNxAPQwSgMgDPiCIa3OrtKCXeValV0lX5AVBTg+08f01y3TR+ork09TP5aOAgAAADhOzd6APsg8qPnpZdpeWMe2QzguTod06YRBumX6SH3pnGFspQtEKUoDwJCQZWvz/lot2FWmD7Mq1OxlgBROXoLHqWsnDdPN00fq8gmDGKIMAAAA4Aghy9b6vGq9k16mZXsr5A1wwhpOXnKCW1+dPFy3TB+p6WP6m44DoBtRGgC9LKu8UW+llWpx5kFVNzPMGN1vWL8E3Th1hG6ZPkIThiSbjgMAAADAsLzKZr21o1Tv7SxTFceh6AHjB/fRzdNH6uZpIzW0X4LpOABOEaUB0Av8QUsfZB7U7M2FSi9uMB0HMWTKqFTdMm2Erp8yQilJbF8EAAAAxApvIKTFGQf1+rZipRXVm46DGOFyOnRZ5/ZF154zVPFuti8CIhGlAdCDyhra9dqWIs3bXqLaVr/pOIhhcW6nvnzuMN1z2emaPDLVdBwAAAAAPSS3sllztxbr3Z1lamwPmI6DGJaS6NHMKafpa9NHacoojkOBSEJpAHQz27a1Pq9Gr24p0qrsKoUs/oohvFwwpr/uuex0XXvOMLmYfQAAAABEvI9WFczdVqwdrCpAGDpzaF9946Ixum3GKIYnAxGA0gDoJo3tAb2VVqK5W4tVUNNqOg5wTCP7J+ruS8bqthmjlJzA1kUAAABApGnyBvTq5iK9tOEAq9sREQb2idO3Lh2rOz83VimJHIcC4YrSADhFhTWt+vu6Ar23s0ztgZDpOMAJ6xvv1i3TR+rbl56u0QOTTMcBAAAAcAx1rX69uKFAszcXqdkbNB0HOGHJ8W59/eLRuuey0zUkmcHJQLihNABOUn5Vs55dla9FGQfZgghRwemQrj57qO657HRdPG6g6TgAAAAAPqGi0at/rCvQ69uKOWkNUSHe7dQt00fq3s+P5yQ2IIxQGgAnaG95k55dnacP91SIrgDR6rwRKXrg6jP0xUlDTUcBAAAAYl5JXZueX7Nf83eUyh+yTMcBup3L6dBXJ5+m+68Yr7OG9TMdB4h5lAbAcdpd0qC/rsrTyuwq8bcGsWLKqFQ9eM2Z+sKZg01HAQAAAGJOflWznl+9Xwt3lyvIWWuIAQ6HdOXEIfp/V4zXBWMHmI4DxCxKA+AYthfW6S8r87Q+r8Z0FMCYC8b014PXnKlLJgwyHQUAAACIenvKGvXc6nx9mFXBSWuIWReOHaD7rxyvKycOMR0FiDmUBsCn2JRfo7+sytOWgjrTUYCwcfG4AfrxtRM1gzM+AAAAgG63vbBOz67K19rcatNRgLAx6bR+uv+K8frKeafJ6XSYjgPEBEoD4BOyK5r0m8X7WFkAfIbLzxikB685U1NH9zcdBQAAAIh4aYV1+t3SHG07wElrwKc5b0SKZs2cxElsQC+gNAA6VTf79MyyHL21o1Qh9ooEjstVZw3Rg9ecqXNHpJiOAgAAAEScg43teuKDbC3cXW46ChAxvjr5NP30P87WiNRE01GAqEVpgJjnDYT0z3UFemHtfrX6Q6bjABHH4ZBunjZSj1x3lgYnx5uOAwAAAIQ9X7DjOPT5NfvVxnEocMISPE599/Jxuv+KCUqMc5mOA0QdSgPELNu29U56mX6/LEcHG72m4wARLznerQe+eIa+eclYeVxO03EAAACAsLQ0q0K/WbxPxXVtpqMAEW9YvwQ98uWJuvH8EXI4mHcAdBdKA8SkLQW1+s3ifcosazQdBYg6E4b01WMzJ+nyMwabjgIAAACEjfyqZj2+aC/z84AeMHV0qh6beY7OH5VqOgoQFSgNEFMO1LTqtx/s0/K9laajAFHvmklDNeurkzRqQJLpKAAAAIAxTd6A/rg8V69uLlKQ+XlAj3E4pP88f4Qe+fJZGtovwXQcIKJRGiAm+IOWnl2drxfW7Jc/ZJmOA8SMeLdT37l8nL53JftMAgAAILZYlq0300r09NIc1bb6TccBYkZSnEv3f2G8vvP5cUrwcBwKnAxKA0S9tMI6/eSdTOVXtZiOAsSs01IS9NP/OFvXTxluOgoAAADQ43YU1emXC/eyJS5g0Mj+ifrJl8/SVydzHAqcKEoDRK1mb0BPfZit17YWi59yIDxcMn6gnrp5MlsWAQAAICpVNnn15JJsvberjONQIExcOHaAfnvTeZowpK/pKEDEoDRAVFqWVaFZC7JU0eQ1HQXAJyTFufSTL5+lOy8eI4fDYToOAAAAcMps29Yrmwr19NIctfpDpuMA+IR4t1MPX3eWvn3pWI5DgeNAaYCoUtXk1WMLs7RkT4XpKACO4XPjBup3t7DqAAAAAJGtssmr/31rt9bn1ZiOAuAYPjduoH5/6xSNSE00HQUIa5QGiAq2beuN7SV64oN9avIGTccBcJxYdQAAAIBItjjjoB59L1MNbQHTUQAcp+R4t2bNnKSvXTDKdBQgbFEaIOIV1bbq4bcztPVAnekoAE4Sqw4AAAAQSZq8AT22IEvv7iwzHQXASbp20lA9cdN5Gtg33nQUIOxQGiCizd9RqlkL9rBnJBAFWHUAAACASLCloFY/fnO3yhraTUcBcIoG9Y3Tb/7zPH3pnGGmowBhhdIAEanZG9DP39ujBbvKTUcB0M1YdQAAAIBw5A9a+v2yHP1rfYEsPkkBosrN00bql9dPUnKCx3QUICxQGiDi7Cyu1wNv7FJxXZvpKAB6SJ84l351w7m6efpI01EAAAAAZVc06X/e2KXsimbTUQD0kBGpiXr6a5N1yfhBpqMAxlEaIGJYlq2/rd2vPy7PVZDTOoCYcNO0Efq/G89VUpzbdBQAAADEINu29a/1B/T0shz5g5bpOAB6mMMh3X3JWD1y3VlK8LhMxwGMoTRARKho9OpH83Zpc0Gt6SgAetm4wX307O3TNGl4P9NRAAAAEEPKG9r14zd3cxwKxKAJQ/rqD7dO0eSRqaajAEZQGiDsLcuq0CPzM1TfFjAdBYAh8W6nfv7VSbrz4jGmowAAACAGvLezTLMW7FGTN2g6CgBD3E6HfnztRN1/xXjTUYBeR2mAsOUNhPR/i/dqzpZi01EAhInrpwzXkzefx3ZFAAAA6BG+YEg/fSdT76SXmY4CIEzMnDJcT98yme2KEFMoDRCWyhva9d1X07SnrMl0FABhZsKQvnrhjmmaMCTZdBQAAABEkaomr7776g7tKmkwHQVAmDl3RD/9484LNDw10XQUoFdQGiDsbC+s031zdqi2xW86CoAw1SfOpSdunqzrpww3HQUAAABRILO0Ud+ZnaaKJq/pKADC1KC+cXr+G9N14ekDTEcBehylAcLK69uKNWvBHgVC/FgCOLZvfm6MfvHVSXK7nKajAAAAIEIt3F2uh9/aLW/QMh0FQJjzuBz65fXn6BsXMW8P0Y3SAGEhGLL0+KK9enVLkekoACLMZRMG6blvTFNKosd0FAAAAEQQ27b1zLJcPbs633QUABHm6xeN1uPXnyMPJ7AhSlEawLi6Vr/uezVN2wrrTUcBEKEmDOmrl745Q6MHJpmOAgAAgAjQ6gvqgdfTtSK72nQUABHqwrED9Lc7pmlg33jTUYBuR2kAo/YdbNK3/71VB5uYXwDg1AzoE6d/3DldF4xlf0kAAAB8upK6Nn3rpS3Kr2k3HQVAhBuRmqi/3zld545IMR0F6FaUBjBmSeZB/WjeTnmD/AgC6B5xbqd+d/Nk3Th1hOkoAAAACENbC2r13dnb1egNmY4CIEokelz63S2TNXPKcNNRgG5DaYBeZ9u2/rg8V39dlS9++AD0hB9eNUE/uuZMORwO01EAAAAQJuZuLdIv3tujEAeiAHrA/VeM10PXTpTTyXEoIh+lAXpVIGTpx/N2aWHGQdNRAES5mVOG6+lbJivB4zIdBQAAAAaFLFuPL9yj2VuKTUcBEOWunDhYf759qvoleExHAU4JpQF6TasvqHte3qotBxpMRwEQI6aNTtU/7rpAgxhMBQAAEJMa2wK699Xt2nKg3nQUADFiwpC+mnPPRRqWkmA6CnDSKA3QK2pafLr9hQ3Kq/GajgIgxozsn6h/3z1DZwxNNh0FAAAAvehgY7tu+9tGFTf4TEcBEGNGDUjU3P++WKMGJJmOApwUSgP0uKLaVn3tufWqamPQFAAzBvSJ0+xvX6hzR6SYjgIAAIBeUFLXppufW6+q1qDpKABi1GkpCZrz3xdp/OC+pqMAJ4zSAD0qq6xBt72wUS0B00kAxLrkBLde/tYMTR8zwHQUAAAA9KAD1S266bl1qvfycQcAswb1jdOc/75IZw3rZzoKcEIoDdBjNuRU6J5X0uSzmBoPIDwkxbn0r7su0CUTBpmOAgAAgB6wr6xBX/vbBrUEOQ4FEB5Skzya/e0LNXlkqukowHGjNECPWLSjQD96O0tB22k6CgAcJt7t1N/umKarzhpqOgoAAAC60da8g7r732lqtzgOBRBekuPdeulbMzRjLCvfERkoDdDtZq/dp18u2S9LnNkBIDx5XA796bap+srk00xHAQAAQDf4YHuOfvROrnycuAYgTCV6XPrHXdN1+RmDTUcBjonSAN3q2Q926pl1ZbIpDACEOZfToadunqxbpo80HQUAAACn4M01u/Xo0mIFKAwAhLk4t1PPf32avjiJle8Ib5QG6DZ/WrhFf95UQ2EAIGI4HNKvbjhXd148xnQUAAAAnITZy3fo16vKKQwARAyPy6E/3na+vjp5uOkowKeiNEC3eOadDXp2WwOFAYCI9NMvn6V7vzDedAwAAACcgH8u2a6n1lYoKAoDAJHF5XToyZvO09cuGGU6CnBUlAY4JbZt6+m31uiF9FZmGACIaA99aaK+d+UE0zEAAABwHJ5buFl/2FSjEIUBgAjlcEi/uv4c3fm5saajAEegNMBJs21bT85drn9m+ikMAESFX91wju7iDRsAAEBY++O7G/TXrQ0chwKICqx8RziiNMBJsSxLv311if69z+LMDgBRw+GQ/njr+bpx6gjTUQAAAHAUT765Tv9Ib6IwABBVKA4Qbvi0FyfMsiz95pXFepnCAECUsW3pf9/arRV7K01HAQAAwCc88cYa/Z3CAEAUevLDbL27s9R0DKALn/jihNi2rd+9tkSzc8WwKQBRKWjZ+t7cdG3eX2s6CgAAADr9df5q/WtXs2wKAwBRyLalh9/O0Ia8GtNRAEmUBjgBtm3rD69/qJf2hhSw+dEBEL18QUvfmZ2m3SUNpqMAAADENNu29c93V+rZtGZWugOIaoGQrfvm7FBWeaPpKAD/4uL42LatF95ern9kBuS3XabjAECPa/EFdfe/tymvstl0FAAAgJhk27ZeWbBcf97eLB/HoQBiQIsvqG/9e7tK69tMR0GMozTAMdm2rTmLVun5nW28UQMQU+rbArrjxa0qqeMNGwAAQG+ybVtzFizVs2ktarE8puMAQK+pavbpmy9tU0Ob33QUxDBKAxzTu0vX6C/bGtTMGzUAMaiyyac7Xtyqqmav6SgAAAAxwbZtvfbeB/pHerNqgvGm4wBAr9tf3ar/fiVN3kDIdBTEKEoDfKbFK9fpz5uqVR1MMB0FAIwpqm3TXS9uU4svaDoKAABAVLNtW/MWLtWru5tV4k8yHQcAjEkrqtcDb+yUZdmmoyAGURrgUy1bt1nPbyhVkb+P6SgAYFx2RbN++Dpv2AAAAHrSh2s26s3d1crxJpuOAgDGLc2q1C8XZZmOgRhEaYCjWrVxm15cm6us9hTTUQAgbKzKrtKTH2abjgEAABCVNu/I0NxN+Upv6286CgCEjdmbi/T8mnzTMRBjKA1whM07MjRnzR5tax1oOgoAhJ1/rCvQW2klpmMAAABElX15BXp52XZtah4kyWE6DgCElaeX5uid9FLTMRBDKA1wmJz9hZq7YqvWtwyWzRs1ADiqR9/do+2FdaZjAAAARIXyimr9471VWtM0RCGOQwHgCLYtPTI/Q+vzqk1HQYygNECXyuoavfjucq1sHKqAzY8GAHwaf8jSfa/uUEldm+koAAAAEa2xqVnPvb5QyxsGy8dxKAB8qkDI1v1z0rWnrNF0FMQA/kWGJKmltU1/f32hVjQMUpvlMh0HAMJebatf35mdplZf0HQUAACAiOTz+fXcnPn6sHaAWkJu03EAIOy1+IL69svbVdXkNR0FUY7SAAoEgvrX6+9oTV2y6oJxpuMAQMTIrmjWA2/slGXZpqMAAABElFAopH+98a6WVPRVLcehAHDcqpp9+t7cdAVDlukoiGKUBjHOtm3Nnr9ImytsFXiTTMcBgIizYl+VnlqabToGAABAxLBtW68v+FCrigMq8SeajgMAEWd7Yb2eWMJxKHoOpUGMe/fDVdpxoFbbW/qbjgIAEevvawv09o5S0zEAAAAiwuKV67Qx56B2tqaajgIAEevFDQe0OOOg6RiIUpQGMWzNljRxHAWyAAAgAElEQVRtyczVupbBsuQwHQcAItqj72Zqb3mT6RgAAABhbeP2nVqfvk/rOQ4FgFP28Nu7lV/VYjoGohClQYzK2Jurleu3aVPrEAZOAUA38AUtff/1dLX5GYwMAABwNHty8rVs7WZtaRvEcSgAdINWf0j3zdmhVh/HoehelAYxqLS8Uu98uEpZ/v4q9SWYjgMAUaOgulW/eC/LdAwAAICwU1JWobcXL1eOP1VFXuYYAEB3ya9q0U/eyTQdA1GGaj/GeH0+zXl3sSqCSdrZnGw6DnqAs3Sn3GmvSc5Df72t4ecpeME35MpfJ9f+dZK/VXbSAIXOulbWiClHf6L2Rrkz3pOzOk9yuhQaOU2hc/5Dcnkk25J7xxtyHsyUnZCi4NRbZQ8a1/G41lp5trykwBU/klz8LwaxZ356qS6dMFA3TRtpOgoAAEBYaGlt0+z5C9VgJWpbUz/TcQAzbEueDX+TnTRAwem3H3aTs2y33HsWyf+lnx/X87i3viI75TSFzr6u62rXnkVyFW6R3AkKTr5B1vDJHTf42+VZ9xcFLv+eFN+3O78jhJFFu8s1Y2x/3fW5saajIErwiV4MsW1bc95ZrLp2S2saUmWzf2RUctSXyBo1/cg3IRX75MpdocDl35edPKTjTcm22fJf+6jUZ8DhT2Jb8mx5SXZCsvzX/FSSLc/2V+XY9baC02+XszJbztoC+b80S66S7XLvWajAFf8jSXLvflfB866nMEBM+8V7e3T+qFSNG8ybcgAAENs6jkPfV3tQWlXfnzkGiFmufUvlqCmQPfpjx99WSK78tXLt/UBKTDn2k7TVy7PzTTmrchRMOa3rakdTpVwFG+W/5qdyNpTIvfMt+TtLA/feDxQa/3kKgxjwf4v36YIxAzRpOOUsTh3bE8WQ5es2q7D0oNY0DpTXcpmOgx7irC+W1X/UEdc7mislW5Jtd/xyOCWnS3Ie+b8BR0u1nA0lCk65WYrvI8X3VXDSf8hZki4F2mU7Pvr5sTsf0PEczvJMyR0ne8jEHvrugMjQ6g/pe3N3yhcMmY4CAABg1NK1m1ReWa2NTQPUxBwDxChHdZ6c5RmyRkw+7HrPxhfkrMlX6Myrj/0czVWKW/0HWQPGyBow9hM3Ojp+SR2H6Z1fOxpK5WgskzX24m74LhDu/EFLP2DOHroJ/2LHiNyCIm3Yvku7vINUFYgzHQc9xbbkaCyT0x0nd+5qybZkDTtbwXO+qtCoaXIWb1Pcyqdkd37IH7zgG1Ji6lGep7MMcH3sZ8XhkMMOydFaK3vIGbKGnKm45U/ITuzYnkhBv1z7lihwyb298I0C4W/fwSb9ZvE+/eqGc01HAQAAMCK/sFib0nZpfyBVB5hjgFjla5YnfZ4CF39Lrvx1h90U6DwmdxZtO+bT2An95L/2Z5InUc6a/YffljxEoQlfUNzqP8j2JCg49TbJtuXe/Y6CU246VCgg6u2vbtWsBVn6/dc+ZStq4DhRGsSA5pZWvfn+UtXYfbSntY/pOOhJvlbZKSNkDZ+i4IVTJX+rPDvmyp32moLn3yw7ZYT80/5LdspwOUvS5U6fp0DyUNkpww97Gjt5iKzkYXJnLlBw8n9KdkiufUs7bgwFJIezoyiYemvXY1xZi2WNuUgOf6vc21+VQn6Fxl4s6/RLevN3AAgrszcX6ZLxA3Xduacd+84AAABRpN3r1ZuLlqnZkaQtjcex7QoQjWxLnrTXFJzwBdkpI468/Wgn8X0aT8Jn3hw6+7rDZhw4D2yW1X+U7Lg+8mz8u+RrkXXaOYfdB9Hp7R2luvyMQbrh/KP8zAHHie2JopxlWXrlrUXyhRxa15AqsX9kdEtIVuDz35c19iLJHScl9Vfw3JlyVmbLs+N12cnDZPcfLTndssZcKHvAWDmLtx/5PA6nAp+7Rwq0KW75b+XZ8PyhgcmepCPv3lwlZ1WuQuMukzt9nkKnX6LAZffLve9DOZoqevibBsLbw29nqLS+zXQMAACAXmPbtl6dv1jtAUur6vsrxHEoYpQrd6Vsp0fW+Mt794V9rXLtX6/Q2V+WO3OhrEHjFbjiATnLM+So3Ne7WWDEo+/uUVFtq+kYiGCUBlFu4bI1qqqr09bmFLWwf2TUczSWy7Xn/UPbC0lSKNixFNHbLFmH72tnOzvnGnySbcvhb1Pwwrvk/8qvFbj6YSk+WbY7XnbfQUfc3Z3xjoKTb5ScLjmaDspOHSl5EmX3GSRHM6UBYluTN6gfvL5TwZBlOgoAAECvWLFhq0oPVmhzc381Bj2m4wDGOIt3yFmTr7j3f6a4938mZ0m6nCXpinv/Zz36uu6s9xWa+EXJkyBH00FZqaMkp1t2v9PkbDzYo6+N8NDiC+r7c3fKH+Q4FCeHT5Gj2K6sbO3I3KdKO1m5bWxLFAvsuCS5CjZIcUkKTfiC5G2Se88iWaNnyE7oJ1fBBlmnndOxPVF5ppzV+QpM+sqRT+RwyL1jrqwRUxQ661o5Wmvlylqk0LjLjygZnKU7ZSemyh54ekeGvoPlqCuUHddHjpZq2X2OLBmAWLOzuEF/W7NfP7j6DNNRAAAAelRhSbk2bEvXgWCK8tuPXKUMxJLANT857LJ7x+uSpOD023vsNR11hXK01csaNU1SxzG6s+6AQgNPl6Ox/NAuAoh6mWWN+uOKXD1y3VmmoyACURpEqZq6ei1Ytka2J17rq05gjzxEtsRUBS75b7mzPpArZ7nk9Cg08nyFzp0pOZySwyHP1pclf5vsvoMUuPjbslM79rhz5ayQs2SHAl98RJIUvPAuuXfNlyt/reROUGjsRQqdde3hrxfwypWzQoHL7u+6KjjlZrnT35B7zyKFxl3WseoAgP66Kl/XnTtMZwxNNh0FAACgR3h9Pr2+YInaHAnazBwD4JQ4S3bIvfMt+a9/8vgfZFtyZ7yn4PSvd10VOucrcqe9Jtf+9bJGTJF12nk9kBbh6p/rCjRz8nBNGt7PdBREGIdtf3wfE0SDUCikP780V61t7VpVP0AHvImmIwEAJE0dnar5910ip5N9fQEAQHSxbVsvzntPpeVV+rBhsCr88aYjAQAkTRmZonf/36Uch+KEMNMgCi1euV6NzS0q8CZSGABAGNlZ3KCXNh4wHQMAAKDbrdmcpqKScuX5+lIYAEAY2V3aqJc3FZqOgQhDaRBlCkvKlZaRpYAjTpsa2JYIAMLN75flqKi21XQMAACAblNSVqE1m9MUdCdoWxNbYABAuHlmWY7KGtpNx0AEoTSIIoFAUG++v0xxcXFa35Aqn80fLwCEG2/A0iPzM8TugAAAIBr4fH699t4H8njc2tiYogDHoQAQdlr9Ic16b4/pGIgg/GseRRYsW63W9nbltiWqxJdgOg4A4FNsKajT3G3FpmMAAACcEtu2NXfBEvn8fhW0J6iY7XEBIGytzK7S+xnlpmMgQlAaRIm8A0XK2JerkCNOWxtTTMcBABzDkx9k62Ajy0MBAEDk2rwjQwVFpQo43NrMcSgAhL3HF+1VY3vAdAxEAEqDKOD3BzT/g5WKi4vTtuZktiUCgAjQ7AvqZ+9kmo4BAABwUlpa27Ri/RbFx8cpu8mjdstlOhIA4Biqm316csk+0zEQAfh0OQq8/cEKef1+Vfk9ym1LMh0HAHCcVudU692dpaZjAAAAnLC3Fi+THNLowH7Nth/RjxKXSLJMxwIAHMMb20u07UCd6RgIc5QGEW5PTr725RXI5XRpU2OKJIfpSACAE/D4or2qb/WbjgEAAHDcdmflqKC4TC6Hreva3lWS3a4H7Fe1MmmWprsPmI4HAPgMti399J0M+YMUvfh0lAYRzOvzaeGy1R3LQduSVBOIMx0JAHCCGtoC+uOKXNMxAAAAjovP59fiVesVHxenC73rNSRU0XXbeKtAb7pn6Q9JryjJ4TWYEgDwWfZXt+q51fmmYyCMURpEsDcXLVMgaMkbciqtqZ/pOACAk/Ta1mLlVjabjgEAAHBM73y4SoFgUMlWoz7fvvyI210K6SZrqdYnPKSb4tMMJAQAHI+/rdmv/CqOQ3F0lAYRKjv/gPIKiuRyObWd4ccAENFClq1fv7/XdAwAAIDPlHegSPvy9svlcumatgWKl+9T7zvQrtUfHH/QG0nPaKSTvbMBINz4Q5Z++k6mbNs2HQVhiE+aI1AoFNL7K9crPiFeVX6Pchh+DAARb31ejVbuqzQdAwAA4KhCwaDmvDZXcXFxOj2Qq0n+jON63MXWDi2Pf0gPJn4gBiUDQHjZXlivuduKTcdAGKI0iEArN2xVU0uLbFsMPwaAKPKbxfsUCHEwDQAAwk/a2iVKaS9WY/YGXds8/4Qem2i364f2HK1K+oUuYFAyAISVp5fmqMkbMB0DYYbSIMI0Nbdo047divN4GH4MAFGmoKZVr2wqNB0DAADgME0NdcrZtVXDhp2m20dXa7BqT+p5xlkHNM89S39iUDIAhI2GtoD+ua7AdAyEGUqDCDN/yUq5XC75LAfDjwEgCv15ZZ7qWv2mYwAAAHTZ+MGbcnk88lg+nePbcUrP5VJINzIoGQDCyksbDqim5dPn1CD2UBpEkOz8AyooLJHD4VBGS1+GHwNAFGr2BvXMshzTMQAAACRJ+/fuUtXBjuPQs7xpire7Z4XAR4OS5/X5vUY5T27lAgCge7T6Q3pudb7pGAgjfOocIT4+/Lgt5FRWax/TkQAAPeSN7SXKrmgyHQMAAMS4YCCgtLUfyBMXrzirXRO96d3+GheF0rUs/mE9mLhYDEoGAHNe21qssoZ20zEQJigNIsRHw48laVdLXwVZZQAAUStk2frVor2mYwAAgBi3fc1i+bwdHyBNat+uOLtntlDsGJT8mlYl/Vwz3OyrDQAm+IOW/rwi13QMhAk+eY4AHx9+3Bx0KZtVBgAQ9Tbtr9Wq7ErTMQAAQIyqr61SXsZ2ud0eJVitOtO7s8dfc5xVqDfcs/SnpJfV18HZrgDQ2+anl2l/dYvpGAgDlAYRYP6SlXI6O/6o0puTZclhOBEAoDf8YXmubNs2HQMAAMSgTR/Ol8sTJ0ma1L5NbgV75XVdsnSjtUxrEx7SzfHbe+U1AQAdQpatPyxjtQEoDcJefmGxCopK5XQ6VR9wK7890XQkAEAv2VPWpKVZrDYAAAC962DxflWXF8vhcCgx1KwzvLt7PcNAu07POP6oNxmUDAC96oM9B7WnrNF0DBhGaRDGbNvWktUbFR/fcXbHjuZk2awyAICY8qcVrDYAAAC9K23NEsUldJywdm77FrkUMpblwlC6lsU9pB8zKBkAeoVtS08vzTEdA4ZRGoSxzOx8VdXUSZJq/B4VehMMJwIA9LbsimYtzjxoOgYAAIgRJfuzVVdVLknqE2rUON8ew4mkRHn1AwYlA0CvWZtbra0FrPKKZZQGYcq2ba3cuLVrlUFac7LEKgMAiEl/WpEny2K1AQAA6Fm2bSt9/VJ54jtOWDuvfbNcYXR2P4OSAaD3sNogtlEahKm0jL2qq+/YP+ygL06lPlYZAECsyq9qYbUBAADocUW5Waqv6ZinlByq01jfXsOJjvTxQcm3xG8zHQcAolZaUb1WZTNjL1ZRGoQhy7K0ZkvaYbMMAACx7bnV+cw2AAAAPeajVQZxH60yaNskp8L3vcdAu06/d/xJb/V5WqMZlAwAPeL3S5mxF6soDcLQprTdam5ukSRV+T2q8McbTgQAMC27olnL9nKWBwAA6Bn7s9LVVN/x4XtKsFpj/JGxLcWM0E4tjXtI/5v4vpwGBzYDQDTae7BJizJY9R6LKA3CTDAY1Ma0XYqL61hlkNHS13AiAEC4eHZVvukIAAAgCtm2rd1bVisuoWOVweS2TRE1US9RXn3fnquVSb/QRe79puMAQFT50wpWG8QiSoMws2bLDrW1eyVJTUGXirzMMgAAdMgsa9TqnCrTMQAAQJTJ2b1NLQ31kqT+wUqNCkTmiQqnW4Wa635Mf076N4OSAaCbFFS3ak1OtekY6GWUBmHE7w9oa3qGPB63JGlPax/ZEXV+BwCgpz3HagMAANCNLMtS5ta18sR3bIt7btsWw4lOjUuWbrCWax2DkgGg27y8qdB0BPQySoMwsnz9FvmDQUmS13Ioty3JcCIAQLhJK6pXZmmj6RgAACBK7EvfpPaWJklSUqhJIwLRsb3PAAYlA0C3WZdXrYLqFtMx0IsoDcKEz+dXeuY+edwdqwz2tfZR0OaPBwBwJM7yAAAA3SEUCilr+3q5O2fqTfBlyKno2rf6o0HJDzEoGQBOmm1LszcXmY6BXsSn0mFi9ebtClodb2BCtrS3tY/hRACAcLUoo1y1LT7TMQAAQITL2r5O3vZWSZLTDmm8N9Nwop6RKK++Z8/VqqSfMygZAE7S2ztK1eILmo6BXkJpEAYsy9Luvbldqwzy2xPVbrkMpwIAhCt/0NLr24pNxwAAABEsFAxqb/omuT0dqwxG+XOVaLcZTtWzxlpFmut+TH9JeolByQBwglp8Qc3fUWo6BnoJpUEY2LZrj1rbOt6c2baU2dLXcCIAQLibs6VYwZBlOgYAAIhQuzevkt/r7bp8hne3wTS9xyVL11srtC7hf/U1BiUDwAl5ZXOhbDu6trHD0VEaGGbbtrakZyiucw/JUl+8GoIew6kAAOGuosmrJXsqTMcAAAARyLIs5WZul9vTceyZEqzWkGCZ4VS9a4Bdr6cdf9JbSQxKBoDjVVDdqnV5NaZjoBdQGhiWW1ComrqGrsusMgAAHK9XGIgMAABOwv6sHfK1HdqK6MwYWWVwNDOsnVrGoGQAOG4ch8YGSgPD1mxOU0JCvCSpPuBWuT/ecCIAQKRIK6rXnrJG0zEAAECEyd65VZ74jmNPt+3XWN9ew4nMSmBQMgActzU5VSqqbTUdAz2M0sCgiuoalZRXdl3OaUsymAYAEIn+vbHQdAQAABBB6msqVVt5aCui031Z8ihgMFH4+GhQ8l+TXlKyI7qHQgPAybJs6ZVNRaZjoIdRGhi0fN0Wxcd3zDII2VJ+e6LhRACASLMoo1y1LT7TMQAAQITYvWmFPPEJXZdjZQDy8XLJ0kxrhdYmPKRb47eajgMAYemtHSVq8wdNx0APojQwpKW1TXkHiuRwOCRJhd4EeS2X4VQAgEjjD1p6fVux6RgAACACBPx+lR3I7ToOHRIoUWqIIcBHM8Cu1+8cf9bbSb/TGCdDPwHg45q9Qc1PLzv2HRGxKA0MWb5+s1wud9flnNY+BtMAACLZm2mlpiMAAIAIsC99o0KhQ8N+z/DuMpgmMlxg7dLSuIf1cOIiBiUDwMfMZiByVKM0MCAQCCorp0AuV8dvf1PQpXJ/nOFUAIBIVVzXprTCOtMxAABAGLNtW/lZ6XJ7Oo49E6wWjfTnG04VGRLk1f+zX2dQMgB8TF5VizbksRIrWlEaGLAlPUP+wKFBU7ltSZIc5gIBACLeuztZGgoAAD5dRUmBmuoPfbgzwZsplyyDiSIPg5IB4HBztjAQOVpRGhiwa2+O4uI8kiSbAcgAgG6wOPOg/EEO/AEAwNFlbl0rT1zHAGSHbWmCL8Nwosj00aDkdQkP6bb4LabjAIBRq3Oq1OJjIHI0ojToZRVV1aqoOnR2x0F/nFpC7s94BAAAx9bQFtDqnCrTMQAAQBjytrWqonh/1wDkEYH9SrJaDKeKbP3tej3l+IvmJz3FoGQAMcsXtLRyX6XpGOgBlAa9bM2WHUpIiO+6nNeWZDANACCavMcWRQAA4Ch2b14lh+vQyWpjfDkG00SX6dZuLY17WI8kLmRQMoCY9H7GQdMR0AMoDXpRMBhU/oGSrrM7ApZDB7wJhlMBAKLFyuwqNbYHjn1HAAAQMyzLUlHuHrlcLkmS0w5qeOCA4VTRJUFe3W+/odVJj+pzboZLA4gt63Kr2aIoClEa9KK0jL3yfWwAcqE3QUGbPwIAQPfwBy19kMlZHgAA4JAD2Rlqa23uujwsUCSP7TeYKHqNsYr1mvuX+mvSiwxKBhAzfEFLK/ayRVG04RPrXrQrK1vxnQOQJekAA5ABAN3s3XS2KAIAAIdk79ysuPhDK9xH+fMMpol+Tlmaaa1kUDKAmMIWRdGH0qCXNDQ1q/TgoQGVAcuhMl/8ZzwCAIATt72oTqX1nNkGAACkxroaVZcXdV122JZG+PcbTBQ7Pj4oeayz2nQcAOhR6/Kq1exlq9xoQmnQSzZsS5fHc2iVQYkvXiE5DCYCAEQj22YgMgAA6JCxZbXccYdWGQwJlijB9hpMFHumW7v1YdzD+kniAgYlA4ha/qClFfvYoiiaUBr0Atu2tS+/UC7Xod/uQgYgAwB6yHu7yk1HAAAAhtm2rYri/XI6Dx2HjvKxNZEJCfLpPnueVic9qks8/BkAiE6L2aIoqlAa9IIDxWVqaDo0eCpkSyWUBgCAHpJf1aIDNa2mYwAAAINqK8vV0tRw6Arb1kh/vrlA0BirWHNcj+tZBiUDiELr8mrYoiiKUBr0gs3pu5UQH9d1ucwXr4DNbz0AoOesZGkoAAAxLWfXZsUlJHZdHhQsV5LNSQWmOWXpq52Dkm9P2Gw6DgB0G3/Q0vK9HIdGCz657mG2bau47KAcjkPzC9iaCADQ01buqzIdAQAAGFRRUnjYcegoP9vihJP+dr2e0F/1TtKTGsegZABRgi2KogelQQ87UFym5tb2rsuWLRVTGgAAelhaUZ2aWBoKAEBMaqitUlN9zWHXjWJrorA0zcrQB3EP66cMSgYQBdbn1XAcGiUoDXpYWkaWEhPiuy5X+OPktVwGEwEAYkEgZGtdLmetAQAQi7LTN8sTf+hktf7BSvW1Gg0mwmdJkE/32vO0JulnutSTazoOAJw0f8jS8iy2KIoGlAY9yLZtFZUevjVREasMAAC9ZBVbFAEAEJMqSgvkdB463GeVQWQYbZXoVdev9FzSv5TCoGQAEWpxJlsURQNKgx50sLJa9U1Nh13HPAMAQG9Zk1sty7JNxwAAAL2oubFeDTWHn+U5ys/Z65HCKUtfsVZpbcL/MigZQETawBZFUYHSoAdt2ZmpxIRDJUGN36PWkNtgIgBALKlr9WtnSb3pGAAAoBfl7Noil+fQFrn9QrVKCdUZTISTkWo3MCgZQETyhyxt3l9rOgZOEaVBD/rk1kTl/jiDaQAAsWglWxQBABBTyovy5XL9f/buOzyKcm0D+D3bd9N7CNUg5YQiARGkV1FAFNRDU1TUo0f5VBQhiqIoiFhAiogCoh7giAoKCggKhCoRpEoH6YH03rbMfH9wWF13V5LNJrOze/+uy+sy70x2n4RAdueZ97n/yNGrV8HRRErWVjyIdbrxeMn4LdQMSiYihUj7nc1qpWPToIZk5+YjO9fxL0h6hd7N2URERDWDTQMiIqLAUVZSjLzMdIe1ehY2DZROjwr8S/oSmxmUTEQKset37jRQOjYNakjavoPQ6/9oEogSkMGdBkREVMuOZxThYh6D9IiIiALB8f27oFJr7R+rJQsirbyBwF9cC0qeZ1rAoGQi8mnHrhSioIy5BkrGpkEN+f38JahUf3x7syxaWCR+u4mIqPZtPs45uERERIHg0pkTUGv+yNGLtqZDBVHGisjbVBDRX9yMLYZxGGHYKXc5REQuiRKw+wxHFCkZr2LXgMKiYmRkOW7D4WgiIiKSSxq3hhIREfm9ivIy5GRccliLsVxyczYpXbiUjzcxF98wKJmIfFTaGb4PVTI2DWrA7gNHoNFqHNbYNCAiIrnsOZsndwlERERUw04e3AMIgsNajDXdzdnkL5IZlExEPmoXw5AVjU2DGnDu4iVo1Gr7xzYJyGSeARERyeRKYTku5HLuLRERkT+7ePooNNo/3ncKkoho62UZK6La8ueg5C4MSiYiH3HkciGKyplroFRsGniZJEm4nOm4/SbDrIMNgpvPICIiqnm7z/IuDyIiIn9ls1qRlXHRYS3clgWtZJapIpJDA/ECPle/jg9NCxAulMhdDhEFOJsocde7grFp4GVXsnJQUuZ4N+dljiYiIiKZ7eaLNSIiIr+VmX4eVrNjg4B5BoFJBRF3iJuRangB9xt2yF0OEQW4XczXUyw2Dbxs/+FjMOgdmwTpHE1EREQy28OdBkRERH7r7PGD0BmMDmsxVjYNAlm4lI8p+ADfmN5CY3WG3OUQUYDadYbvQ5WKTQMvu3QlEyrVH99Wiyggi00DIiKS2amsYuSVcEQBERGRP8rPzoTAEGRyIVk8iLXaFEw0fsOgZCKqdYcvFaCkwip3GeQBNg28SBRFXHGRZyAyz4CIiGQmScCecxxRRERE5G8kSUJe9hWHtSBbAUxisUwVka/RowKPSV8h1fQig5KJqFZZRYn5egrFpoEXXbqSidLycoe1bItWpmqIiIgccUQRERGR/8nPyUR5qWPoLUcTkSv1xYsMSiaiWpfGEUWKxKaBFx08egIGveMoIjYNiIjIV/zCpgEREZHfOXvsILR6g8MaQ5DJnWtByVsM43C/Ybvc5RBRAEhjGLIisWngRRf/kmcAADlsGhARkY84fKkQ5RbOsiUiIvIn2RkXoVarHda404CuJ0wqwBTMw7dB0xiUTEQ16tClApSZ+T5Uadg08BKbzYaMv+QZVIgCimwamSoiIiJyZLaJOHAhX+4yiIiIyIvysxwv+GrFcoTZeFcnVU4b2yGs1abgZQYlE1ENsdgk/Mp8PcVh08BLzl28jPKKCoc17jIgIiJfc+RyodwlEBERkZeUFheiuMjxhoAY6yUIMtVDyqRHBR79X1ByV+1xucshIj90lO9DFYdNAy85dPwUjEbHOZLMMyAiIl9z/EqR3CUQERGRl5w/eQQq1V9GEzHPgDxUX7yIz9Sv40PTxwxKJiKvOpnJ96FKw6aBl2Tn5kEQHO/n4E4DIiLyNcfYNCAiIvIbVy78Dq1O77AWY02XqRryBypIuENMZVAyEXnVqcxiuUugKmLTwEty8gqc1rjTgPeRapYAACAASURBVIiIfM3JjCJIkiR3GUREROQF+TnOAbbMMyBv+CMo+U3cqL4idzlEpHBsGigPmwZeUFpWjsIixx9+iyig0MoQZCIi8i0lZhsu5JbJXQYRERFVk8VcgcLcbIc1nVgGvVQuU0Xkj9rYfsMabQpeMa5kUDIReayw3IqMQv5+UhI2Dbzg/KXLEP9y12aORQuJ8VNEROSDjmdwRBEREZHSXT5/GjbR8SJuqC1PpmrIn+lhxiPS10g1vYju2mNyl0NECnUyg7sNlIRNAy84eeYcjAbHOZIcTURERL7q+JVCuUsgIiKiarpw6gh0eqPDWgibBlSD6osXsVj9Bj4yfYwIgRf/iKhqGIasLGwaeEF2XgFDkImISDEYhkxERKR8edmZTu9DQ0Q2DahmqSChn5iKVMMLGGXYJnc5RKQgJ5lroChsGnhBTl6+01oB8wyIiMhHHWfTgIiISNEkSUKBixBkjiei2hImFeB1fMigZCKqtFMcT6QobBpUU0WFGQVFzj/0hTa1DNUQERFd35nsEpitotxlEBERkYdKigpgrqhwWud4IqptDEomoso6lcWmgZKwaVBNFy9nwmp1/MVoEQWUi2waEBGRb7KKEk5xaygREZFi5WamOy9KEoJtzrvgiWrataDkLaYUBiUTkVu5JWbkFDs3vMk3sWlQTcd/P+sUgsxdBkRE5OuOZzAMmYiISKkyL52DVm9wWDOKxdDCIlNFREA98dL/gpI/YlAyEbnEXAPlYNOgmrJycqFSOX4bC5lnQEREPu5sdqncJRAREZGHigvynN6HhjIEmXzA1aDkLUg1jMODDEomor9g00A52DSoppz8Aqe1Iu40ICIiH5eeXyZ3CUREROSh0iLnHYPMMyBfEiYVYjI+xCrTm2jCoGQi+p9TGUVyl0CVxKZBNYiiiKLiEqd17jQgIiJfd7mgXO4SiIiIyEMlxc43r4WyaUA+6CbxN3yvTcEk40poYJW7HCKSGXcaKAebBtVQVFKKCrPZaZ1NAyIi8nXcaUBERKRMNqsVZSXOd2pypwH5Kj3MGC19jVTTiwxKJgpwbBooR7WaBrt378YXX3yB4uJinDp1ChZLYIUuZWTlQJKc1zmeiIiIfF16AZsGRERESlRcmAeri/febBqQr7sWlPwxg5KJAlZWUQUKygLr+rFSeXRLfHFxMR599FHs378fgiCgc+fOePfdd3H27Fl8+umniI+P93adPuni5QwY9HqHNVECitk0ICIiH1duEZFTXIGoYP31TyYiIiKfkXnpPNQax7fygiQiWHQeWUTka1SQcJu4BR0M+zBTGoFPy7vJXRIR1bIrBeUIM2rlLoOuw6OdBjNmzAAA/PjjjzAYDACA8ePHw2Qy4e233/ZedT4ur6AQarXjt7DIpoYEQaaKiIiIKo+5BkRERMqTk3EJGq3OYS1YzIcKokwVEVVdmFSI1zAfq01TGZRMFGBySirkLoEqwaOmwebNmzF+/HjUr1/fvpaYmIhXX30VP//8s9eK83VFJc4hyEXMMyAiIoW4xFwDIiIixSkpyocgON6oxtFEpFStxcNYo03BJOMKBiUTBYjcEud8WPI9HjUNcnNzERMT47QeHByMsrLAuQBRWOTcNCgRmS1NRETKwDBkIiIi5SktKnRaCxKdg5GJlEIHM0ZLK7DFlIIe2qNyl0NENSyPTQNF8OgKd6tWrbB27Vqn9c8//xxJSUnVLkopXO00KGeeARERKQSbBkREpCQvvvgiioudw1Pz8/Px1FNPyVCRPEqKnbMLdCJHDpLy1RXT8Yl6Cj42zWdQMpEfy2HTQBE8mqXz3HPP4eGHH8a+fftgtVrx4Ycf4tSpUzhy5AgWLVrk7Rp9Ull5OcrKKmAwOAZIlnOnARERKUQ6Mw2IiMjH/frrr7hw4QIA4Ntvv0WLFi0QHBzscM7p06exc+dOOcqrdRZzBSpKS6DVGxzWdRJ/p5N/uBqUvBUdDfsxg0HJRH6J44mUwaOmQdu2bbF8+XIsWrQIDRs2xP79+9GkSRNMnDgRN910k7dr9Ek5efmw2WxO62waEBGRUnCnARER+TpBEJCSkmL//ylTpjidYzKZ8Mgjj9R2abIoyM2CzWqF1vHeNWglhkqSfwn9X1DyPaateL7iEZyw1ZG7JCLyEu40UAaPU3ubN2+Od955x5u1KMqF9AxodVqndTYNiIhIKTILeYGBiIh8W9u2bXHs2DEAV9+Dbt++HdHR0TJXJZ+Mi2eh0eud1nVsGpCfaiUewffaF7FUNxBTy+6G1fPLWETkI3KL2TRQAo+vcK9btw7Dhg1D27Zt0b59ezz44IPYvn27N2vzaZk5edBqnH9ZVbBpQEREClFYbpG7BCIioko7duxYQDcMACA/OwMajfPNa8w0IH+mgxkPSyuxxZSCXtojcpdDRNWUV8qmgRJ41KL9+uuvMWnSJNx+++3o378/RFHE3r178fjjj2PWrFno06ePt+v0OSWlZRAEwWmdOw2IiEgpSiqskCTJ5e8zIiIiX2M2m7F8+XIcP37cYVSs2WzGoUOHsGHDBhmrqx3lpa7DYbnTgAJBXTEdC9VTsVHbBRPKHkCuFHz9TyIin8PxRMrgUdNgwYIFGD9+PB566CH72kMPPYSFCxdi9uzZAdE0qDC7/gFn04CIiJRClIDiCitCDM53LBIREfmaN998EytXrkSLFi1w4MABJCcn49y5c8jJyXF4b+rPrBbX70MZhEyBQgUJfcVt6GA4gPel4fikvLvcJRFRFeWVmHnzmgJ4dIX7ypUr6NGjh9N63759ce7cuerWpAjlFc53cogSYJb4A09ERMpRVG6VuwQiIqJK+emnn/DWW2/hv//9L+rVq4c33ngDmzdvRu/evWGxBMbIPbObm9e404ACTahUiEn4CN+ZpqCp+rLc5RBRFVhFCYVlfB/q6zxqGtx6661Yu3at0/r27duRnJxc7aKUoKLC+cXa1TwDNg2IiEg52DQgIiKlyM/PR5s2bQAATZs2xZEjR6DVavH4449j8+bNMldXO6wWF80BSYKWTQMKUNeCkl8zfQ0N+LqWSClySvh7y9d5NJ4oOTkZ8+bNw+HDh9G+fXtotVocOnQI33//PQYPHoy5c+fazx0zZozXivUlrsYTcTQREREpTXFFYNyZSUREyhcdHY2cnBwkJCSgQYMGOHHiBAAgIiIC2dnZMldXO6wu3odqpQreukYBTQczHhJXoq9pF16xjMYmS5LcJRHRdTAM2fd51DRYvnw5oqKicPToURw9etS+Hhsbix07dtg/FgTBL5sGkiShvMIMtVrtsM6mARERKU0hdxoQEZFCdO/eHa+++iqmTZuGtm3bYurUqejbty/Wrl2L+Ph4ucurFRZLBf66u515BkRXXQtK3qTtgvEMSibyaTnFbBr4Oo+aBps2bfJ2HYpiNltgtdqcmgZmNg2IiEhhOJ6IiIiUYty4cZgwYQL27NmDESNG4Msvv8R9990HjUaD6dOny11ejRNFEVaLBRqtzmGdeQZEf1BBQh9xG1IN+/G+NIJByUQ+KreETQNf51HTYMiQIbjnnntw5513IjQ01Ns1+bzS8nLYRNFp3SZDLURERNVRVM7xREREpAwhISGYN2+e/eOPP/4YR44cQXR0NGJjY2WsrHZYzBWQROd3ndxpQOQsVCrCJHyEIaatGFfxKI7Z6shdEhH9SQ6bBj7Po1vjO3XqhAULFqBLly549tlnsW3bNkiS5O3afFZpaZnrpoHESZJERKQs3GlARERKsG/fPpSXO14c/+GHH1BSUhIQDQMAMJeXQbQ5v+/WidxpQOROS/EovtOmYLLpKwYlE/mQQt685vM8ahqMGzcOmzdvxocffgitVounn34a3bt3x8yZM3HmzBlv1+hzcguKoPnLaCIACJy2CRER+QvuNCAiIl8mSRJefvlljBgxAvv373c49s0332DUqFF44403ZKqudlWUl0GSnG9e404Dor+nhQUPit9gq2kCemuPyF0OEQGwuWiCk2/xeAi/IAjo3Lkz3nnnHezcuRP3338/PvvsM/Tv3x8jR47Ehg0bvFmnT8nLL4BW6zzZSeROAyIiUphi7jQgIiIf9uWXX2LNmjWYPn06brnlFodj8+fPx/Tp07FixQp88803MlVYe8pKiiConN/CM9OAqHISxMtYqJ6KRaZ5iBKK5C6HKKDZAmhijVJ5lGlwTWZmJlavXo3Vq1fjxIkTaNu2LQYPHoyMjAy8/PLL2L17NyZOnOitWn1GUUkJ1C5erDnf80FEROTbzLzDg4iIfNjy5csxfvx4DBo0yOmYIAgYNGgQrly5gmXLlmHw4MEyVFh7SgrzodY4v4XXsmlAVGkCJPQWt2Oz4QBmScOxqLyH3CURBSSbyPehvs6jpsGqVauwatUqpKWlITIyEnfffTdmz56NRo0a2c+Jj4/H1KlT/bJpUGG2QBCcdxVwpwERESmNyBdrRETkw86ePYvOnTv/7Tm9e/fGxx9/XEsVyae0uBAqtfNbeMHFyCIi+nuhUhFewccYbNrGoGQiGbBp4Ps8ahpMnDgRPXv2xAcffIBu3bpB5eKu+xtuuAEjR46sdoG+yGazuVznSzUiIlIakdtCiYjIh+n1eqcAZFfULjLn/I25otzle29J8HjqMFHAuxaUvEw/EFNK74YFWrlLIgoIbBr4vko3DXbv3o3k5GRoNBps3boVkZGRf3t+u3bt0K5du2oX6Ivc3ZXJnQZERKQ0nCVJRES+LCkpCampqWjatKnbczZu3IjExMRarEoeFrPr5onkeVQhEeGPoOTbTLvwsmU0NlpayF0Skd9j08D3VfrVxahRo1BQUAAA120Y+DsJbpoGtVwHERFRdbFnQEREvmzEiBH48MMPsWXLFpfHU1NTMW/ePAwdOrSWK6t9FrPZ5brIpgGRV9QRL2Oh+k0GJRPVAjYNfF+ldxpIvKpg5248kY07DYiISGH4Yo2IiHxZ7969MXz4cDz++ONISkpCcnIyQkNDkZ+fj/379+PYsWMYOnQo7r77brlLrXE2q5umAccTEXnNtaDkVMMBzJKGYWF5T7lLIvJLVr4P9XlVyjRwFf4biNz9XHM8EZH31Vfl4F3jYnSw7ZW7FCL/pL0XwCK5qyAiInJr/Pjx6NixI5YtW4b169ejoKAAkZGRSE5OxgsvvIBOnTrJXWKtsFS4bhpwPBGR94VIRSiP2o3XfylHUVhfwBoid0lEfqVJqU7uEug6qtQ0mDJlCvR6/XXPmzZtmscFKYHoZqcBe2RE3iTiOeM6PIaVMNrK5C6GyH+pqvRSgIiISBbdunVD586dAyLw2B33Y3LZNCDytrExbfFTcDYeMp1A/5824mjLAUiP6wXBZpC7NCK/wE1yvq9KVwrS09Oh1TJJ3t2LNe4zIPKO9prfMV23EIniWblLIfJ/bBoQEZFCdO/eHYMGDcKQIUNw4403yl1OrRPcXGGReOWFyGtECPh3XFvsNGUBAH5KKsQdW4B//LYGTY6ux6G2Q5EbcgsEka+hiapDxWk2Pq9K/8p98MEHiIqKqqlaFEO0uY481gjca0BUHcFCGaYYl+NO8SeoRUaLE9UKFS80EBGRMjz11FNYtWoVPvnkE7Rq1Qr33HMPBgwYgJCQwBgb4m5cMHcaEHmHBSqMjk/GfmOWfe1ieAky46IQl5EDjc2K5N1LUWZcjQNt70eJLgmCxL9/RB5RsWng6yr9rxvzDP7gLjSSTQMiz92j340thhdwt7gBarBhQFRruNOAiIgUYvjw4fjiiy/www8/oFOnTliwYAG6dOmC559/Hjt37pS7vBqncnOBhZkGRNVXBjVGJrRxaBhcs7eZyeFjY1kROu74EO32TYMW59xOoyAi99gz8H2VfnUhSfxH8Bp3vxDUbBoQVVl9VQ6+DHoX7wkzESXlyl0OUeARAnc2NBERKVOjRo0wduxY/PDDD3jqqaewceNGPPLII+jVqxcWL14Mm5sMOqVzN55I5HgiomophBr3RDfHUX22y+Prm+W5XA/PT0fX1LfR7Mhs2GyXa7JEIr8jsGvg8yp9e+G0adPs2z5tNltAB1BxPBGRN4h43rgOj0orYLSVy10MUeDiTgMiIlKYAwcO4Ntvv8XatWthNpvRt29fDBkyBBkZGZg1axYOHTqEGTNmyF2m93GnAZHX5Qk63BdVDxkhRW7PSY8uR0ZUOOJy8l0er5d5AvUyp+D3hh3w+w2DoEJ4TZVL5DfYNPB9lb5SMHjwYPv/d+vWDXfddVfABlCJbmats2lAVDntNb/jbd1C3MCgYyL5qQL3JgAiIlKWefPmYdWqVTh//jxatmyJsWPHYuDAgQgODrafo1arMWnSJBmrrDkqN7+zmWng7FieBtP3heBwnhZalYTO8WaktC1EpP6P9+z7srUYtTESh4Zm/O1jLTgShP+cMKHQLKBVlBWT2xcgMfTqbpbPj5vwwW/B0KgkjGlZjOFNygAAFhH454YovNcp334u+Z4MlQH/jK6L3CDLdc89lBSCuG2umwbXJJ5LQ6NzaTjVciAuxfWCZNN7q1Qiv6PV832or/Po1cWYMWOwd+9eDBw4EPfddx+++OILFBW578r6G3f5DhxPRPT3goUyvG/6FF9oJrFhQOQr2DQgIiKFWLJkCXr27InvvvsOX331FYYNG+bQMACAxo0bY9y4cTJVWLPc3ZPJ8USOyq3Ao1sikBxjwfa7M/F9/2zkmwW8tCsMACBJwNenjRi9OQJm8e/vdP3mdwP+c8KERT3zkHZPJlpEWPD09nBIElBsEfDWvhB83jsXi3rk4Y1fQ1Fqvfp4nx03oVudCjYMfNgFdRCGxCZUqmEAABuSCit1ngpA09++R9fUFEQX7wJU1mpUSeS/9CbuePd1Hr26CPQAKo3G9QUW7jQgcu9e/S8MOibyRYYwuSsgIiKqlK1btyIlJeVvd7snJSVh5MiRtVhV7RHcNPo5nshReqkazcOteKpFMXRqIEIvYWjjMuzO0gEAXkoLxVenjXi6VfF1H+vL0yaMaFKKJmFW6NXA822KkF6iRlqmzn7T4LX4RwGAAAlXSlVYdcaIf7e4/uOTPE6qQ3FfXBwKjZW/oH82sgQ5sVGVPl9jM6P1nv/g1p8nIdRyBBD4Hpjoz/RGNg18XbX+hK4FUI0ZMwaLFy/GvHnzsHbtWtSpUwcPPPAARo0a5ZfZBxo3XxObBkTOGqhy8J7xE7S37YObDHEikpMpWu4KiIiIKkWj0WDTpk04fvy4Q9ix2WzGgQMH8Nlnn8lYXc1TMdOgUhJDbVjYwzG4dv0FA1pEXL2j/JnWxYg3iUjL0F33sU4VaPBYUon9Y60KaBRiw7E8DTrGmTHp5kI8vjUCKgBTbimAUQNM2BWKsTcVw8DrYT7pkCYco+MiUa6r+g6AXxP1uC2zap9jLCvAzTs+QEF4XRy56X6UCfXhft8QUeDQcaeBz6vWn1CgBlC5a4SwaUD0BxVseM64Do9IKxl0TOTLgtg0ICIiZZg5cyY++ugjxMbGIisrC3FxccjOzobNZsOAAQPkLq/GCW7GEHE8kXuSBLx/KBibL+mxpE8uACDeVPk7vkusAoxqx/f5Bo1kH0M07MYyDLuxzH5s+2UdrCLQLsaMp7eH41yRGm1jzHipbRG0/GOSXZo2Ck/GhcKs9Wxk0IakfNy2y7PnDsu/hFu3TEdmQhKONx8Ki8jX4BTY9Eat3CXQdXjUNAj0ACqNxvW3jU0Doqs6aE7jLd0i5hYQKQF3GhARkUKsWrUKr7zyCkaOHIkePXpg2bJlMJlMeOqpp1C/fn25y6tx7rL1GITsWrFFwIu7wnA4T4slfXLRLLzqF4qNGgnlNsfve7lVQJDW+b2/2Qa8sz8E87rlYf7hYITrRMy6PR+Ppkbg69NGe0gyyWOTPhbPxwbBqvE8Z+J8nBm5UaGIzKlcvoErselHEJv+Ks7d2BVnGg6EaAu+/icR+SFmGvg+j15dBHoAlUbt+tvGpgEFumChDLNMi7FM8yobBkRKYar8bFYiIiI5ZWdno3v37gCA5s2b4+DBgwgPD8fYsWOxdu1amaureYLK9fvQCsFYy5X4vvNFatyzPgrFFgFf98v2qGEAAE3CrDhZ8MeFLYsInC1So2mY8+MtPBqE/g3KUTdIxMkCDVpEWiAIQItIC04U8OKYnL7Xx+O5OFO1GgbXHGzmnb9vDU9tQ7eNE1A3Zz0EdYVXHpNISXTMNPB5Hv0Jbd261e3d9tckJSUhKSnJo6J8nVrt+mvXsmlAAexe/S94SfU5IsVcuUshoqoIYtOAiIiUISwsDCUlV+fLN2zYEKdOnQIAJCQkICMjQ87SaoXKXdNAxabBnxWYBTy4KRId4yowtUMh3ERBVMo9iWWYcygY3epU4IZQK2YeCEG0QcTNsWaH8y4Wq/HjRQOW980BADQKsWJ/thZDEstwMEeLHgm8KCyX5YYEvBmnhajyThDxupal6LHTKw8FFYBmh1YjUbMeR5OHIjukHSDyQioFBu408H0e/QkFegCVuyBkvUqEAAkSQ20ogDDomEjBVBrAEC53FURERJVy66234u2338aUKVPQsmVLzJ8/HyNGjMD69esRGRkpd3k1z012QYVghAgBKr4YBwCs/N2I9FI11p034IcLBodj++77+xTbPZlaPLYlAmv6ZyMhSMS9iWUoMgt4als4citUaBVpwUfd85zyCabsDcH4NkXQ/e9Swb+SSjB2Rzg6roxFpzgzht1Y6s0vkSppkaEeZsWrIXnxBs8zUWXIiw5DRHaB1x5Ta61A692fo8y4CofbPoBCXTNA4tgx8m967jTweR79CQV6AJVG47ppIAhXGwflouvjRP5EBRueN67DaAYdEymXKerqLy8iIiIFeOGFF/D4449j/fr1GDFiBBYvXozOnTsDAFJSUmSurua522kAQUCFYIRR4oVpAHi4eSkebn7970WHODOOD7/isHZzrMWhsSAIwOh/lGL0P/7+8eZ3y3f4ONYoYmkf7sCW0yxTAyyKhVcbBtccbGpEdy82Da4xlhXg5h1zURBZD4db349y1AN4Uyr5IbVGBY2O1059nUdNg0APoNJoNJAkyWUQlZFNAwoAHTSnMV23EI3Ec3KXQkTVwRBkIiJSgIyMDPz444/Q6XSYP38+IiIioNPpsGzZMmzbtg1xcXFo3bq1rDXabDakp6fX6Pthd0HIAFCuCoLRxqYBEQBMDWqEL2LEGrve/kOLEnT30ogiV8JyL6JT6lvIqNsSx5v9E1aR40TJv+iMvG6qBB7tdwr0ACqjXgeb6HoensFLc/KIfFGwUIbZpk+wTPMqGwZE/sAUAKMciIgIZ86cwYQJE9CtWzckJyejT58+ePfdd+35AO5s2LABkyZNAgAUFBRg3Lhx6NChA9q2bYsHH3wQR48e/dvPX7NmDe644w60bdsW/fr1w3//+1/7sfnz52Px4sUO5zdr1gzNmjXD77//bl/bs2cPbr/9drzxxht45ZVX0KdPH+zevRsAYDAY0Ldv30o1DNLS0tCsWbPrnuepsWPH4ttvv62xxwcAQaWGJLm+a7qcuQZEAICU4BvwRWzNNQwA4HR0GfKjw2ruCf4n7tJv6LZpEhpfWg6V+u//vSZSEr1JK3cJVAkeNQ0CPYDKYNRDtLluDhjVNpfrREr3T30athrGYZD4E9Rgc4zILwRxpwERkb/bu3cvBg8ejLp16+Lbb7/Fvn37sGDBAhw4cACjR492yKj7s9zcXEyfPh3PPvssAODll19GcXExfvzxR6SlpaF169Z48skn3T7viRMnMHHiREybNg179+7FtGnTMHXqVOzZswcAMHr0aHz55Zc4ffq0w+dFRETgm2++sX88e/ZsdOzYEYmJiQgKCkKDBg3w1ltvVffb4nV5eXk1/hxBwaEQ3fx5VQimGn9+Il/3fyGJWBNTO9dkDjSpvUZdw5Nb0W3jeCTk/giozdf/BCIfp2OegSJ41DS4FkB1+fJltGzZEuvWrUNubm7ABFAFGQ2wia5/ERm504D8TENVNr42vY23hVmIlGr+zRAR1SKOJyIi8nuTJk3C3Xffjaefftr+Xu2GG27AzJkzERUVhQsXLrj8vAULFqBLly72z5kxYwZmzZqF0NBQlJaWorCwEBEREW6f9+zZs7BarRBF0T7aVa1WQ6fTAQB0Oh0GDx6M2bNnO3zenXfeiVWrVkH8387uo0ePYuDAgRBFES1atEDXrl1x+vRpFBYW4uOPP0afPn3Qrl073Hvvvdi2bZv9cTIzM/HEE0+gbdu26N27N3bs2OHwPOfPn8cTTzyBDh06oGfPnpg5cybM5qsX41auXIkhQ4Zg9OjRuPnmm/Hdd98hIyMDzz77LHr16oWbbroJvXv3xtdffw0AmDhxIvbs2YOPPvoITzzxxHUf31MhEVGwWlw/RrmKTQMKXCKAh8MaIzXaWmvP+UPL2r3zXwWg+cFv0XVLCqJKdwMq3rBKymUK4U4DJfCoafDCCy8gJycH69evR79+/aDX69G5c2e8/fbbePDBB71do8+JCAuD1er6H2gTmwbkJ1SwYbzxe6zXjcfN4n65yyGimsCdBkREfu38+fM4efIkBg4c6HQsOjoa8+bNQ6NGjZyOWa1WfPXVV7jzzjvta1qtFnq9HjNnzkSHDh3w/fff46WXXnL73F26dEGbNm0wfPhwtGjRAsOGDcMzzzzjMEpo4MCB2LBhA3JycuxrPXr0gMViwc6dVweGl5SUYMuWLbj33nsBAMHBwdBqtZgzZw6WLl2KWbNmIS0tDaNHj8aTTz6JgwcPArg6Lkij0WDr1q1YsmQJtm7dan+O0tJSPPTQQ2jSpAm2bt2KZcuWYefOnZgzZ479nMOHD+POO+/Ezp070bdvX7z88svQarVYs2YN9u7di/vvvx9vvPEGSkpKMHXqVNx88814/PHHMX/+/Eo9vidCw6Mgshvs9wAAIABJREFUurl5jU0DClQWCBgR3hh7Ii21+ryno8uQHxVaq88JAFprBW765VN03PUqQqzHAIHXoEh5QqI4Uk8JqtQ0yMjIwJIlS7BlyxbMnz8fw4cPtwdQzZ49G8uXLw+IpkGwyQi12vW3LojjicgPdNCcxibTy3hSWgYDyuUuh4hqiomhakRE/iw3NxfA1QZBVRw+fBhlZWUuswL+/e9/4+DBgxgzZgwee+wxtzsVzGYz6tWrh8WLF+PAgQP46KOPMGfOHGzfvt1+TkJCAmJiYpCWlmZf02g0uPPOO+0jimw2G1JTU3H33Xfbz1Gr1Vi3bh3+9a9/oUWLFtBoNOjfvz969eqFr7/+GpcuXcKePXswbtw4BAcHo06dOhgzZoz981NTU2E2m/Hcc89Br9ejTp06eOaZZ7B06VL7OVqtFnfddRd0Oh0MBgOmTJmCV199FVqtFunp6QgKCkJ5eTkKCgqcvvbKPL4n9MYgqNWuwyNLVSHVemwiJSqHGv+MSMThiNptGFxzsKl8Fz5NpXlov30O2h54BwZcBOA674TIF4VEGeQugSqh0kOk9uzZg8ceewxlZWUAgKCgIMyaNQtdunSxB1AFCpPRAI3a9bfOxKYBKViIUIo3jV+gv7gJajdh30TkR9g0ICLyazExMQCArKwslzsKsrOzsXPnTrz66qv2tcmTJ0Or1SI8PNw+SujPDIarb/QffvhhfPXVV9i4cSMiIyOdHuPAgQPQ6XTo1KkTgKs7CAYMGIDly5ejS5cu9nPj4+Nx+fJlh+cYMmQIhg4diuLiYgBAq1at7F/LNfn5+ahfv77DWr169XDs2DF7zl5CQoL9WIMGDez/f+nSJeTm5qJ9+/b2NUmSYLFY7LseYmJioFL9caPYhQsX8Pbbb+Ps2bNo1KgRGjZsCAD2MUp/dr3Hj4ry7Pev3miCSuW6aVCiqv07nonkVCxo8M/IhrgQKk/DAADWtyhFt59le3oAQHjueXRKnYYr9VrjRNP7YBX9f2Q4KV8omwaKUOmmwbUAqsmTJ0OtVuP111/HW2+9he+//74m6/NJGo0GOp3r+VvcaUBK9U99GlJUnyNSZG4BUcDgeCIiIr9Wt25dNG3aFGvXrnW4gA0AOTk56NmzJ6ZNm4Z9+/Y5HFu/fr3TxfBhw4bhoYcewu23325fM5vNCAsLw6BBgzBo0CCH89etW4fw8HCHNY1GA63W8X2U1Wp1unu+efPmSExMxLp16wAARqMRc+fOxaVLl/DLL7/AarXCaDRiyZIl9nFEwNUL+7GxsYiPj7d/3LhxYwDAlStX7OfFx8ejQYMG+OGHH+xrxcXFyMnJsWc4CIJgP2axWPD444/jueeew4gRIyAIAn777TesXr0arlTm8T2hVquh1RkgubijmDsNKJDkCnrcF10PmcHyNQwA4GTM1RFF4TmFstYBAPEXDyL+4kGcadoD5+r3h2gLkrskIre400AZKj2e6OjRo3j++ecRGxuLqKgovPTSSzh9+rT97o9AY9DrXa4HMdOAFIZBx0QBjEHIRER+75VXXsGKFSswd+5c5OXlQZIkHD16FE888QRatGiBfv36OX1OQkIC8vPzUVFRYV9r3bo15syZg0uXLsFsNmP27Nkwm83o1auXy+ft1asX1q5di23btkGSJPzyyy9YvXq1Q04CcDWwuE6dOk6fP2TIEHz66adQqVQ4fPgwVq5ciaysLBw9etS+62D79u344osvsGLFCixduhSbNm3C4MGDkZCQgC5dumDatGkoKChAVlYW5s6da3/snj17oqSkBAsXLoTZbEZhYSEmTJiAsWPHOjQLrrFYLCgvL4fBYIAgCEhPT8c777xjPwZcDXYuKiry6PGrQmdwfaGlTBUMEdV7bCIlyFAZMDhW/obBNQeb+FaeyA0nUtFtUwrq5P0EqKsXvk5UU0KZaaAIlW4alJSUONwpEhcXB61W63KGYyAwGlw3DTQqCXoG0ZACXA06Xs2gY6JAFppw/XOIiEjRbrnlFixZsgRHjhzBgAED0LZtWzz99NPo2LEjFi5c6HTnPwAkJSUhPDzcYQfCuHHj0K1bNwwdOhRdu3bF4cOH8dlnnyEsLMzl8953330YN24cpkyZgnbt2uH111/Ha6+9hp49e9rPuXDhAvLz83Hrrbc6ff7AgQNx7tw5jB49Gps3b8amTZvQpk0bPPjgg9i0aRN27dqFZ599FiaTCfn5+YiLi8OMGTNwyy23AADee+89hISEoGfPnrjnnnvsY5KAq2HKn376KdLS0tCtWzf06dMHKpUKH374ocuvxWQy4c0338QHH3yA5ORkjBo1Cp07d0Z0dDROnDgBALj77ruxYsUKjBgxosqPXxU6vesLLaKgRrngWxcvibztgjoIQ2LrItfkGw0DAFjfskTuEpyoJBH/OPANum55EZGlewAhMCdiZBadx9d738P8bc9h4Y4J2HLyS1hF1z87Ry//jM92TcK8Lc/giz3TcLngd/uxE5m/YtGOFHy07Xns+v07h8/7dv9sXMg7VqNfh7/RGtQwBLue3kK+RZAkqVJpKc2bN8eOHTsc5i8mJydj9erVTrMkA8HiL1fh0pVMl8e+zYpGtsV5/ieRr7hVcwpv6RaioXhe7lKISC7BccC4E3JXQUREPmr69OkoLS3F5MmTa+w5PvroIxw7dgwzZ86ssefwNxu+XITsjEsuj91WsBTR1isujxEp3QlNKEbFRqNEb5W7FCcff2zyiRFF7pQER+JwmwdQrLkRVbh3WNEkScQnO19Cu4a34aa6PVBcUYBvD8xCs7hbcEuj/g7nXsw7ge8OfYi7Wo9BXGgjHLyUit3nfsDDt06FVq3Dgu0voHfzBxAb0gD/SXsNQ9ulIDIoHiczf8Xv2QfQL2m0TF+lMkUmBGH4pA5yl0GVEBj/WtSAIKP7+VthGt/7JUYEXA06nmNahKWa19gwIAp0Mc3kroCIiHzYY489hs2bNyM3N7dGHt9sNuPrr7/G008/XSOP76/0JvdzyplrQP7qoCYcI+N8s2EA+N6Ior8KKs7FLdtnIfnQezDgEuAiF8XflFtLUWIugCT9OQVGgEblfIPv4cs70DT2ZiSEN4ZapUZy/d4waoNxMnMPAEAlqPHn75lKUMFsLUfa2TXo0vieGv9a/A1DkJWj0kHIAPDJJ5/AaPxjO6TVasXnn3/utCV1zJgx3qnOh5mMBkiS5HImZTibBuSDhup3IUX1H0Qw6JiIACCmudwVEBGRD4uMjERKSgpmzJiBKVOmeP3xFy5ciKFDh+KGG27w+mP7M4MxyO37UDYNyB/t0kbhqbhQmLW+e51lfcsSdNsldxXXF5FzFp1S38Tlem1wstm9sNoi5C6pxhi1wWhTrze2n1qB7adXQpJEJEbfhOT6zjk8OSXpaFGnk8NaZFA8sosvAgB6NB2GbadWwGKrQPuGdyDcFIvtp1agVUJXBOldj+gj90KYZ6AYlW4aJCQkYN26dQ5rMTEx2Lhxo8OaIAgB0TSIjAiH1WqDVuv8LeROA/IlDVXZmGFYhHbigUC4oYCIKos7DYiI6Dr69++P/v37X/9EDzz55JM18rj+Ljw6DlaLBVqd892yxSpevCL/skkfi+djg2DV+PZM/pMxZSiIDEVYru+OKPqzOhf3o87F/TjTrBfO1bsDos23d0p4QpJEaNRadG86FEl1OqGgLAtrDn2EXWe+x62JgxzOtdgqoFE75pZqVDqYbRUAgMYxbdA4po39WE5JOi7ln8KQ5LHYeGwpMgrPICo4AT2aDodewwvi1xMazZ0GSlHppsGmTZtqsg7FiY+OQoXZ7LJpwJ0G5AtUsOEF4xo8LH0Lg1gudzlE5Gu404CIiEhxImLiYbOYXTYN8jUxMlREVDO+18fj5TgDbGrfbhhcc7CpCV13KaNpcM0Nxzeh4YlUHL9pMC5HdQFs/pPNeTprP05n7cMDHV4DAEQFJeCWRgOw9eSXTk0DrUoHq83ssGYVzTBqg10+9pYTy9G9yT9x5PJOFFfkYnj7idh0fBn2nPsBnRsPrpGvx5+EcDyRYjDTwEMR4aFQqVx/+0I1Vgi8pZtkdKvmFDabJuLf0hcwgA0DInKBTQMiIiLFCQ6NgKB2/T40T82mAfmH5YYETIzXw6YW5S6l0ja0LJW7BI+oJBH/2L8CXba9hMiyXwFBGU2a6ymqyINNdLyhV6VSQ6VSO50bFZyA3JJ0h7XckiuICkpwOvfYlTSEm2IRH3YDckvSERNcH4IgIC60AXKK053OJ2ehHE+kGGwaeCg0OMjlLgMA0AhAsEK64eRfQoRSzGXQMRFdjykKCIqWuwoiIiKqImNQMDQa13cDW1QGlDDXgBRukaEepsZrIaqUdSPm8ZhSFESGyl2Gx3TmMrRJ+wQddk9GsO0klD7buEFkEkrMBdh9dh1ESURBWRZ2n12H5nG3OJ2bFN8JxzJ240LecdhEG/Zd2IhSc6HDSCIAqLCW4dfzG9Ap8W4AQJgxFhlF52ATbbhccAZhJjZuK4PjiZSjSkHI9Ae1Wo3Q4GCUlbu+iztMY0WRjd9eqj3D9LswgUHHRFQZ0cwzICIiUiJBEGAwmmCxmF0ez1PHIEgsquWqiLxjlqkBFsUCkqDMC9aHmpjQJU1ZI4r+Kqg4B7dsex+50Yk42mo4KqQ6AJyD131dVFAd3NnqSfx8ZjV+vfAj9GojmsXfgg6NBqCoPBdLfnkdg1o/hbrhTVA/sjl6Nh2G1BP/RXFFPiJNdXBX6zEwaIMcHnPX76uRXL+3fb1lQhdcyj+BBdvHITakIW5vMVqOL1VRgiP00Ju0cpdBlSRIkqTMf419wKL/rsTlrByXx3YVhOK3Etfzz4i8qZEqC+8ZPrkadExEVBntHgbufF/uKoiIiMgD330+F0UFuS6PtS7dgZZlu2q5IqLqmxLUCMtjRCVen7ZrlmHCG58ou2nwV+kN2uJUk3tgtYXLXQr5gUatozHgydZyl0GVxPFE1RAW6n7rZxjDkKmGqWBDinEVftCNZ8OAiKqGeQZERESKZQxyf3Macw1IiVKCE7E8VtkNAwA4HleKwgj/GhGWcH4vum2ciEZXvoGgLpO7HFK46Pq8uVpJ2DSohujICFhtrrMLwtk0oBrUSXsSm00T8YS0HAZUyF0OESlNDMcTERERKVVIeBTcDQzI07BpQMoyJiQRa2L85/rJoaZB1z9JgRKP/YRum8YjviAVUFnkLocUKqa+fzXV/B2bBtVwQ/0EVJS7vmDLnQZUE64FHS9RT2bQMRF5jjsNiIiIFCuhUROYK1zf8VusCocFnBdNvk8E8HBYY2yJ9q9rJ+tblMpdQo1RSyKS9n2FLttfRET5PkBwfRMtkTvR9bjTQEnYNKiG2OhIqNVql8dMahEGFf8BJe8ZbvgZWw0vYKC4ESqIcpdDREplCANC68hdBREREXkopk59CO7muAgC8jXRtVsQURVZIGBEeGPsifS/O9aP+eGIor/SmcuQvGshOux+HUG2UwAYlUrXpzdpEBptlLsMqgI2DarBaDAgyOT+Bz5G63+/AKn2JaqysNL0FqZhDiKkPLnLISKli+ZoIiIiIiUzmIKuk2sQW4vVEFVNOdS4LzIRhyP893rJoSb+OaLor4KKs9Fh20y0OTwDeuGy3OWQj+MuA+Vh06CawkLc/9DH6sy1WAn5GxVseNG4Cmt149FWPCh3OUTkL2Kayl0BERERVVNIuPvdBPnMNSAfVSxoMDi6EU6H+W/DAADWt/TfEUWuRGb9js6bp6DZmcVQqwvkLod8VDTzDBSHTYNqCgt13zTgTgPyVGftCaSaXsLjDDomIm9jngEREZHihYZHuj2Wp2bTgHxPrqDHXdENcTHE/6+TBMKIIlfqntuD7htfQsOMVRDUrnNXKHBF1+dOA6Vh06CawkNDIUmu57fF6MzgbDeqijChFB+YFuI/6tfRQLwgdzlE5I/iWspdAREREVVTVHxdWC2ud7bna2Iguss8IJLBFZURg2PrITPY/xsG1wTKiCJXGh/dgG6bxiO+YAugCpw/c/p7MdxpoDhsGlRT/YR4lFe4frGmV0kI01hruSJSquGGn7HFMA4DxE0MOiaimqHSAvU7yF0FERERVVNCoyawWV1fjLMJWhSrwmu5IiLXLqiDcE9sHeSaAuvi8YYWgX2nvVoSkbTvS3TePhER5fsBwSZ3SSQjtVaFiHiT3GVQFWnkLkDpGtarA0lyf4E3VmtBgVVbixWR0iSqsvCuYdHV3AJuTCGimpSQDOj4Yo2IiEjpQsKjoNMb3B7P08Qg1JxXixUROTuhCcWo2GiU6APvZsqj8SUojAhBaF6R3KXISm8uQfKuBSgOicHh5AdQokoEuBMq4ETWCYJKzfvWlYZ/YtUUGhyE0GD3285iGIZMbqhhw0vGb7GOQcdEVFsadZa7AiIiIvIClUqF4DD3uQb5zDUgmR3UhGNkXGA2DK75LYBHFP1VcFEWOmydgZuOvA+9cEXucqiWxTDPQJHYNKgmQRAQHRnh9ngsw5DJhc7aE9hsegn/kr6EnkHHRFRbGnaRuwIiIiLykpC/C0PWxNZiJUSOdmmj8HB8BMp1gdswADiiyJWozFPovPkNNDv7KdTqArnLoVoS3zhM7hLIA2waeEFsVKTbMORIrQVqzpyh/wkTSjHPtIBBx0RU+1QaoEFHuasgIiIiLwmLjIUouh6Vm6VJYBgyyWKTPhb/jg+FWcsZ9kfiS1AUzvBXV+qe3Y3uG19Cg8zVENRsrvi7hCbub7Ym38WmgRc0b9wIZeWu7xZXCUAUdxsQgBGGndhiGIf+4mYGHRNR7atzE6DntlAiIiJ/UbdRE1jKXV9ss6gMyNXE1XJFFOi+08fjuTgTrBo2DK7hiKK/d+OR9ei6OQWxRdsAFa+d+aPgCD3CYoxyl0EeYNPACxrWS4DmbwI9YplrENASVVn4xvQW3sRchEv5cpdDRIGqIfMMiIiI/ElUfF2oNGq3x69oG9ZiNRTolhsS8HK8HjY1b5D7M44ouj6NaEXLX79A5x0TEV5xEBD4M+RP6twYLncJ5CE2DbxAr9chIjzU7fE4Ng0C0p+DjpMZdExEcmvUVe4KiIiIyIu0Oj2CQtxfjLmsbVR7xVBAW2isj6nxWogqjmb+q8N1OKKosvQVJWj780dov3cKTOIZgKO+/ULdpmwaKBWbBl4SE+k+hCpBXwGB/9gFlC4MOiYiXyKomWdARETkh0LC3M+JztbUgQXaWqyGAtH7poaYFSdAEnjNw53fmpjkLkFRQgoy0HHru2h9dDZ0Qobc5VA1JTRh00Cp2DTwkjqxMbDZXM/t06skxDDXICCECyX40LQAnzPomIh8SXwrwOB+RxwREREpU3B4FCTJ9cVaSVAjU1u/liuiQDIlqBEWxUpg5vbf+5EjijwSnXECXTa/jqbnPodaXSh3OeQBU6gOEfE1k+vRq1cvtGrVCsnJyUhOTkabNm1w11134auvvrru527YsAGTJk0CAJSXl2PSpEno3Lkz2rdvjwcffBDHjh2rVA3r169H7969HdZEUbTXc6225ORklJaWwmKxYNiwYbh48aL9/LS0NDRr1szl4z/wwAOYM2cOAGD+/Pl49NFHK1VXSkoKUlJSKnXu39FU+xEIAJDU5Ab8tH0Xgkyuwz3q6iuQadHVclVUm+437MA4YSnCReYWEJGPadRF7gqIiIioBjS4MQknD+yGzuj6fehlbUPUtfxey1VRIEgJTsSaGKvcZSjCb3VKURQegpD8IrlLUaR6Z9JQ70waTra4Axfj+0CyGeQuiSqpXnP3u+G8YfLkyRgyZAgAwGw2IzU1FS+++CLy8vLwr3/9y+Xn5ObmYvr06fbmwpw5c3D27FmsWbMGJpMJ7733HsaMGYOffvrJ7fNaLBZ8+umneP/99xEXF+dw7NSpU7BYLNi7dy90OufrwE8//TQmTJiApUuXVulrfeKJJ6p0vjdwp4GXxMVEwajXuz1ez1Bei9VQbWqszsA3prcwBR8w6JiIfBObBkRERH4poeGNUOvcjyC6omMYMnnfUyFsGFQVRxRVX5PD69B18wTEFm0HVPz5U4J6zd2Pcvc2nU6H2267DRMmTMDcuXNRXFzs8rwFCxagS5cuiPzfmPnTp09DkiT7rj2VSgWjm0b8NaNHj0ZaWhoee+wxp2OHDh1Cs2bNXDYMAKBTp07Izc3Fli1bqvLlYc6cOXjggQfsH69Zswb9+vXDzTffjEceeQSvvPKKw+6CnJwcPP300+jQoQO6dOmCJUuWVOn5ADYNvEalUiE60v2crhitBTomwPsVNWyYaPwGa7UpDDomIt8lqIAGt8pdBREREdUAtUaDqNgEt8cL1VEoUTGElbxDBPBwWGNsjeYF26r6sQVvJPUGjWhFy1//i047X0aY+RDA62w+rf4/anangSs9evRARUUF9u7d63TMarXiq6++wp133mlfGz16NE6cOIGOHTuiTZs2WL16Nd5///2/fY533nkHCxcuRIMGDZyOHTp0CBUVFbjnnnvQsWNHjBw50qmWAQMGYNmyZQ5rN998s9N/v/76q8vn37dvHyZMmIAJEyZg165dGDZsGFauXOlwzrX1Xbt24fnnn8eUKVOQkVG1jBA2DbwoNjrS7TxJlXA1EJn8QxftCaSaXsRj0lcMOiYi3xbXAjAyfIqIiMhfxdSpB1F0f+Hsipa7Daj6LBAwIrwx9kQyr9ETv9UpQVF4sNxl+A1DeRHa7ZyP9nunwiSdBcAgbl8TEW9CcETtj5KKiLjaqMjPd54EcvjwYZSVlaF169b2NZvNhn79+mHr1q345Zdf0Lt3bzz55JOoqHB/rS8+Pt7tMYPBgNatW2PevHlITU1Fr1698Mgjj+DChT9yT9u2bYu0tDSHa8h79uxx+q9du3Yun2PFihW47bbb0KtXL2g0GvTt2xd9+vRxOKdz587o1KkTBEHAgAEDIEmSQw2VwaaBF7Vu3gRl5e67x/XYNFC8Pwcd1xcvXv8TiIjk1qir3BUQERFRDWrc8maYK9wHrV5m04CqqRxq3BeZiMMRbBhUx+Eb2TTwtpCCK+i45R20PjoHOlWm3OXQn9TmaKI/y83NBXC1GfDnIOLVq1cjPT0d4eHh9tFBFosFzzzzDIYMGYK4uDgEBwfjlVdeQUZGBnbs2IH58+c7PMaePXuu+/wpKSl48803ERcXB4PBgEceeQQJCQkO44ji4uJQVlaGvLw8j77Gy5cvo27dug5r9evXd/g4PPyPGwevfb02m61Kz8MgZC9KbFgPejczq4CrYcikXPcbtuMFYSnCxAK5SyEiqryGneWugIiIiGpQRHQcgoJD3V4MuKJtCBECVLwTlzxQKGgxNKoBLoawYVBdP7YoQ8frX3MkD0RnHEeXjMm4kHgrTt9wF0Qbx7LJTY7RRACwadMmmEwm9O3bF4MHD3Y4tn79eoedeaWlpSgoKIDZbLavqdVqCIIArVaLJ554osoBxDNnzkS/fv2QlJRkXzObzdD/KQf32u9rtVpdpce+pm7dukhPT3dYS09Pd5uj4CnuNPAijUaDOrHRbo+HaGwI0/AXrdI0Vmfg26BpmIJ5CJPYMCAiBVHrgBu404CIiMifCYKAqLi6bo+bVUbkqWNrsSLyF7mCHoOj2TDwlkMJJSgO426DmlT/95/RY2MK6mevhaBmjoRcNFpVre80MJvNWLt2LWbMmIGxY8ciONj571pCQgLy8/Pto4fCwsLQrl07vPvuu8jJyUFFRQXeeecdREREuB0NdD0nTpzA1KlTkZWVBbPZbA9l7tu3r/2czMxMmEwmhIWFefQc9913H3788Uds27YNNpsNW7ZswYYNGzx6rL/DpoGXNayXAJvN/TxJ7jZQDjVsePl/QcdtbIfkLoeIqOoSewIGz16IEBERkXLUaXgjrBaz2+PMNaCquqIyYnBsPWQGs2HgTb81YdOgNjT5bQ26pk5ATNFOQMXg7trWoEUUtHrP7qKvildffdU+Oqhbt25YsmQJJk+ejFGjRrk8PykpCeHh4di3b599bfbs2WjUqBEGDRqEbt264fTp01i0aBFMJpNHNU2bNg0NGjTAXXfdhQ4dOuCXX37B4sWLHcYF/frrr+ja1fOb+1q1aoXJkyfjtddeQ/v27bF06VLceuut0Gq1Hj+mK4LkLrmXPJKVk4f3Fy6B0eg67ON8uR4bcqNquSqqqq7a43hTu4i5BUSkbHfPB9oMl7sKIiIiqmFlJcVYPm8qdAajy+OxlvPoU/hVLVdFSnVBHYRhMXEoNPJiq7e1Tg/Cy59xgkFtKjeG4HDy/SjQJwES752uDX0eTkKzDu7DguU0ffp0lJaWYvLkybLVcMcdd+DFF19Et27dPPr8M2fOQBRFNG7c2L72f//3f0hMTMTYsWO9VSZ3GnhbdGQ4wkLcd44TdGaoBfc7EUheV4OOP8ZnDDomIqVT64Dm/eWugoiIiGqBMSgYYZExbo9na+rCykhDqoQTmlDcF8eGQU05yBFFtc5QVoR2Oz9Eu33TYJLOAcx3qVEqjYBGrd2PbpfbY489hs2bN9sDk2vbli1bEBUV5XHDAABOnTqFBx98EOfPnwcApKWlYdu2bejevbu3ygTApoHXCYKAhHj38yI1KgkNOKLIJ91v2I4thnG4Q0xlSBgRKV/jXhxNREREFECi4hLgbpCAKKiRqa1fyxWR0hzQRmBkXBRK9GwY1KTDTYLkLiEgheWno+OWt9Hy+DxoVdlyl+O36jWLhN7ou03qyMhIpKSkYMaMGbX+3BaLBXPnzsW0adOq9Th9+/bFyJEjMWrUKCQnJ+P/2bvvMKnKs3/g3+ec6Tvbe+9sBbaxwAILLL03C0hTDMQS/SXRvJYYG9Homx4TNWqiicZXQaNgjDHSqwUEpFdBemfZXXZ3yjm/PxbRFXZ2FnbmTPl+rotLmTkz8wV2d+Y893nue+6HWs4fAAAgAElEQVTcuZg7dy7Kyso6KWkLtifygM82bcGC/y6HyXjlqdVfNpqw+Kx3B4JQ23LkY/iV6a8ocW7ROgoRUeeZ8Geg+2StUxAREZGXHNi9FUvefRVG05X7MGc3fYGeDR95ORX5i4/10bgzPgw2vVPrKAGv+xErfvq3c1rHCHpfZffBvoyxUJzc+dGZBk7PR2GfJK1jUCfgTgMPKM7LgRBt359qaoKeLYo0J8OJn5n/iff197NgQESBRTYCeWxNREREFEySM7pAp2t7COJXhi5wwvODKcn/LDHG4fYEFgy8ZVNSPerDuNtAa2l7V6N68X1IOfUBhMyOIJ1BSAKZ3X23NRF1DIsGHmA2mRAf0/awY50A0kxNXkxE39VfvwPLLA/gVvUtGGHTOg4RUefKrgFMYVqnICIiIi/S6fWIjEls8367ZMJhQ5YXE5E/eM+YgB/HW+DQsWDgTdtyeXW7L5AAdNnyL/Rbdj9i6j8GJLbmuhZJueEwW6/cdYX8D4sGHpKcENtmP0kAyGTRQBORoh5/tryAl+W5HHRMRIGraILWCYiIiEgDsUmpUJS2d7V/aSz0YhrydW+YkvFQghFOmZ0QvO2jYl7Z7kt0Thu6rXsVvdc+jDD7NoDdQa5KdmnbM17J/7Bo4CHlXQvR2NT2mwBbFHnfDNNKLDP9BMM46JiIAplsBPJGaJ2CiIiINJBdVAZbU2Ob9x/RZ6JJmLyYiHzVS+ZUPJmggyLx3FgLbFHkm8yNtahY/SeUb3gKZvUrgGtH7hNAVkms1imoE7Fo4CGpSQmICG17u5ksgHTuNvCKXPkYFliexON4DuFqrdZxiIg8K2cQWxMREREFqej4JFisoW3erwoZXxnyvJiIfNHvLOn4fbyAKrggqqVtuW1/r5K2ws8dRu/lT6N417PQS6e0juMXEjLDEBJh1DoGdSIWDTxECIHMtGSXLYqyzG1fAULXToYTD5v/iX/p70d3hYOOiShIsDURERFR0BJCIDYx1eV56H62KApqc0My8Jc4FRBaJ6FFhbyQ1NfFHdmGfkseQfahNyDJ9VrH8WlZbE0UcFg08KBeZV3R2NT2m0CKsRlGtijyiP76HVhuuR+zOOiYiIKJzsTWREREREEuv6wK9ua2z0NP6ZNQJ0V4MRH5ivusWZgXp7Bg4CM2ptSjgS2K/EL6npWoXnwfkk9/CCFzHsWVZJeyNVGgYdHAg1ISExAZHt7m/ZIA0rnboFO1DDr+M16W5yJFOax1HCIi78oeBBi5zZmIiCiYJaXnwGJ13apwv7HAS2nIV9wZmoV/xzq0jkHfsS2n7bbW5FskAHmbF6Lv8gcQ0/AJIPH76WvJXSIQFmPWOgZ1MhYNPEgIgay0FNctijjXoNPMNK3EMtO9GKYs56BjIgpObE1EREQU9IQQSMrIhaK0vav9SxYNgoYC4JbwbKyI4QKnL1pUxKvW/Y3e0Yxun/0dvdc+jDD7doAdRFDYN0nrCOQBLBp4WFV5N5ctipKMzbBITi8mCjxfDzp+DM8hXD2vdRwiIm2wNRERERFdVFxZDYet7cXIejkSp3SJXkxEWrBD4KaIbKyLsmsdhdqwIaUeDaFsUeSPzI21qFj9R5RvehomHASC9OJVY4gO2ZxnEJBYNPCwhLgYREe23S9SEkCe5YIXEwUOHRx42Pw2Bx0TEQFA7hDAyO3NREREBERExyEiOt7lMV9yIHJAa4KM66KysTWSBQNfty2Xn+H9WfiZQ6ha9hSKdj8PnXRa6zhel1eZAFnP5eVAxH9VD2tpUZTscmtoXkgDRJBWJK/WAP32i4OO3+agYyIiAKi4VesERERE5ENSc/LhdLbdkuaAIQ9OLgkEpPNCjwkxGdgXznNlf7C4kC2KAkH84S2oXvIwsg+/CUlu0DqO17A1UeDiJwQvqKooQXNz22/WVllBipFvEu6IFPV4wfI8/ir/HMnKEa3jEBH5hth8IHug1imIiIjIhxRV9IPiaLtoYJPMOKrP9GIi8oYzwogJMWk4FModBv7i89R6XGCLooCRvnsFqhf/D5LOfATIgV24i88MQ3Qyd8oEKhYNvCA+JhrRUW23KAKAgpDgqUJerZtNK7DMdC+GKis46JiI6NsqZ2udgIiIiHyMyRKC2KQ0l8ewRVFgOSaZMT4uBSesLBj4m205oVpHoE4kAcj/4l30W34/oi98BgToLFPuMghsLBp4SU56qssWRanGZljltq8CCWa58jEstDyBR/E8Bx0TEX2XMRzoPkXrFEREROSDMvO7wWFv+0rXw4Ys2ITRi4nIUw7IIZgUl4izFhYM/NGioiatI5AH6B3N6P7pK+j18SMIdewARNvrgv5Gb5KRW+F6dg75NxYNvKRvZSlstrbfvAUHIl/m60HH7+vvRzdlq9ZxiIh8U+lUwMDtzERERHS53K49IElym/crQocDhjwvJiJP2KULww3x8Thv5oWI/ootigKb5cJZ9Fj1DMo2/RImHAICoHtGbo946I1tv7+Q/2PRwEuiIsKRkui6ApdnucCByBd9e9CxgYOOiYiuTEhsTURERERt0un1SEjNhKq2fZ6501TGs1A/tkkfianxMbhgZMHA37FFUeCLOPMVqpb9AoV7XoBOOqN1nGtSxNZEAY9FAy+qLClGU1PbA48tsoJ0U3BvSYsS9XjR8hwHHRMRuSNnCBCVpXUKIiIi8mF5JT1hb277PPO8LhpH9Pw84Y8+NkRjVnwEmgwsGAQCtigKHgmHvkD1kp8h88h8SLL/zTiNSbUiLj1M6xjkYSwaeFFJUR5CLGaXx+QHcYuiWy4OOh6irOSgYyIid/Sco3UCIiIi8nHJmXkwh1hdHrPdXOGlNNRZFhvjcHt8GGz6wBywGozYoij4ZO5ahuol9yPx7CJA9p8uG4V9uMsgGLBo4EWSJCE/J8PlQORkYzPCgmwgchf5KN6z/ByP4HmEcdAxEZF7onOB7EFapyAiIiIfJ0kSktJzXLYoOqFPxSldghdT0bV4z5iAe+ItcOhYMAg023NcF/go8EiqgoJN76Df8gcQdWEdIHz7+9pgkpHXk+8XwYBFAy8bWFUJezsDkfND/G9r0tXQwYFHzG/hX/oH0FXZpnUcIiL/Ujmn5U2DiIiIqB2FFf1ga2p0ecx2Uw8vpaFr8YYpGQ8lGOGU274YkfzX4iL/udqcOpfe0YSST19Gz88ehdWxC4Bvfo8XVSfDYNZpHYO8gEUDL4sIC0VaSqLLY/ItF2AQvvnDobPU6LdhueV+3KL+k4OOiYg6yhAKlEzROgURERH5iej4JIRHx7o85qAhF3VShJcS0dV4yZyKJxN0UCS28w1U61LrcMFq0ToGaSik/gwqV/0epZt/DRMOAz7UvlvWSeg+KFXrGOQlLBpooGdpN5cDkQ2SioIA3W3w9aDjl+QnOOiYiOhqldwEGEO1TkFERER+pEvXHrDb2j4PhRDYYS73XiDqkN9Y0vH7eAFV+M4CInnG9lx+zicg8vR+VC17EgV7XoJOPqt1HABAXu8EhIQbtY5BXsKigQaK87IRZnU93KY4pAFygO02mGVazkHHRETXTAA9v691CCIiIvIzBeV9YDS5voJ5n7EITcLspUTkrrkhGXg5TgXYmTIoLC5kNwb6RuKhjahe/BAyj74NSb6gWQ4hgNIhaZq9PnkfiwYakCQJBblZcDrbLgqYZQV5Fu1+GHSmrwcdP4w/c9AxEdG1yhkERGdrnYKIiIj8jCzLyC4sgdPhaPMYp9Bjt6nEi6moPfdZszAvTmHBIIisS2OLIrpc5s4lqF5yHxLPLQFk7xeWskrjEBHHr8tgwqKBRgZW9YDD6XoieteQBgg/viJfBwcetcznoGMios5UyV0GREREdHW6Vw1qd/F5l6kEDnDIpS+4Mywb/45tu8hDgWtHDlsU0eUkVUHBxrfRd+WDiGpcDwjX64qdqXx4utdei3wDiwYasYZYkJmSCFVtuygQqnMix9zoxVSdp0a/DSss9+Fm5R0OOiYi6izRuUDuEK1TEBERkZ8yGE3IyC2CorS9671ZsmCfsciLqei7FAA3h2djRbRd6yikkSVFXEehthlsjSj55K/o+dljsDp3w9PDklMLIhGbxkJWsGHRQEMDqyrR3Oz6jaCbtR6+NCm9PVGiHi9dHHScpBzVOg4RUWAZcH9LM0kiIiKiq1RWPRyKw/V56A5zBRT2w9GEHQJTIrOxPooFg2D2aVodGn2sRVGtquI2VcHmK1z8uk1VcYPqei6nTVXxsqpglqpgqqrgKVXB6W891wJVxXRVwc2qgv9+63a7quKHqoIjLi66DVYh9adRufJ3KNnyGxjFEXhq/bBsGHcZBCMWDTSUmZaMpIRYl8dE6h1INzV5KdG1aRl0fA8Gc9AxEVHnS+gKFE/SOgURERH5uZDQcCSm57jc9V4vR+CQIdeLqQgAmiDjuqhsbItgwYCA7T7Uomi7quI+qDj2ndsVVcVHqorHoaK9Rlp/g4rPADwGgVcgEAfgEahwqCrqVRV/g4onIfAzCPwZKmwXf0YtANATQBIvnmpT1Kl96LP0CeTv+yt08rlOfe649FCk5Ed16nOSf2DRQGMDevdAUzu7DUqs9V5Kc3Xy5aP4l2XuxUHHdVrHISIKTDU/4y4DIiIi6hRlfYfB3tzs8pjtpgovpSEAOC/0mBCTgX3hbEtDLXylRdESVcVvoGLaFXYf/R4qFkPFZDd2Jq0EcCMEUoWAXgjMhMAJAFsAyBePUS/+Ehd/nVRVrISKSdz55Jakrz5H9eKfIuPYOxBy57Q75y6D4MWigcYKcjIRGxXh8phYgx1JBtcf6LSggwOPWebjPf39KFa2ax2HiChwpfYCugzTOgUREREFiOiEZMQmpbo85rQ+Ecd1KV5KFNzOCCMmxKThUCh3GNA3fKVFUSmA5yHQ9woXME2HwFNCQqYbz6MAMF3h9kMAzELgexB4DCqehoo70VJYeAkqZkDAwIunOiRrxyJUL/kfJNQuA6Sr/7kSEW9BVonrDikUuFg00JgQAn17lLY726Ak1Leu4B90cdDxTOUd6MEPNkREHjX4Ea0TEBERUYDp2nMAbM2uW+FuN/fwUprgdUwyY3xcCk5YeV5Nl/OFFkWRQkBuY9E+pgOL+b0AzIOKY2pL66F/XGxp9PVq2Egh8Bch4UUhYaAQWKeqkAB0AfCUquCHqoIXVAVOzjZwi6wqKNwwH31XPYDIpg2AcHb4OcqGpUFILNgEKxYNfEBZ1wKEh1ldHpNktPnEboNoUYe/WJ7loGMiIm/JGQykV2mdgoiIiAJManY+wiNjXB5zxJDF3QYedEAOwaS4RJy1sGBAV7akMHC+Nm6FQC6AB6DiTqgwQyAFwJVWw2yqitegYhYE5kFFJIDfQOAQgCVeTe3/DLZGlH78Enp+9jhCnHvg7rDkyAQL8nolejYc+TQWDXyAEAK9yrqj2eb6zaAy7Dw8NQndHbealmGp6V4MUlZBcNAxEZEXiJZZBkRERESdTAiBgvI+cLQz2+DzkAE8+/OAnbow3BAfj/Pm9sbHUjD7NP28T7Qo6gxnAEyGwMsXdxMMA3AEQM4Vjn0bKvpDIFYIfAUgGwKSEMgCcIA/ka5KSP0p9Fz5W5Rs/Q2Mov2LgHuNy4bEXQZBjUUDH9G7rCusFrPLY2IMdmSbO2eQSUd8Pej4Z3iBg46JiLypcByQVKJ1CiIiIgpQXbr1gDEkxOUxZ3Xx2G8o9FKi4LBJH4lp8TG4YGTBgNq3I1v7FkWd4V2oeAYqmlQVdaqK56EiD0DWd1ocHVVVrAMw5uLvEwHshAqHqmI3gAQORb4mUSf3oc/SnyPvy5chy7VXPCY+MwxZpZxlEOxYNPARsiyjolsRbHbXuw0qQusgeamqqoedg46JiLQiZKDmIa1TEBERUQCTJAm5xRVwtHMeutHSFw7ovJQqsH1siMas+Ag0GVgwIPcsLfLPFkWbVRWTVQVnLs4gmAkBM4DZUHEHVOgBPHCFAsBLF9sS6S4WE66/2JZoBlSEAxjqtT9BYEs+sA79Fz+I9OMLIOTWFyj3Hp+tUSryJUJVOUHEV9jtDvzvcy+3WxL4uDYMWxpcz0C4VoP0W/Fz/V+RyLkFRETaKJ0GjPuT1imIiIgowNltNsz/8y+Adq7e7XZhNYobP/ZOqAC12BiHe+NC4NB1fCApBbe//UEPc4P3O09QcHAKCWeG34a9cnfEpIVhzN3c7U7caeBT9HodSory4HC4vuKgJLQOBqF4JMM3g46fZMGAiEgrshHof7/WKYiIiCgI6A0GZHTpCqfT9UL2NnMPNArXrYyobQuNCbgn3sKCAV2VnTlhWkegACarCmI/eBY9l9+HfmM5/JhasGjgYwb37QWdTnZ5jElS0d1a3+mv/T3TUizjoGMiIu1VzAIiUrVOQUREREGiYsBIyLLr5QGHMOALS5WXEgWW/zMl42cJRjhlz1z8R4FvSaFN6wgUBCJq+iMiI17rGOQjWDTwMUajAb3LStqdbVBkrYdV7pweiAXyEbxvmYuH8CJCOeiYiEhbBivQ7x6tUxAREVEQMRhNKCzrA4fd9cLkXmNXnJU5HLMjXjSn4hcJOigSL8yjq/dx2nk0hpi1jkEBTJhMiP3RD7WOQT6ERQMfNKB3OawWi8tjdAIoD722BX4D7HjcMg8L9Q+giIOOiYh8Q6/bAStPxomIiMi7uvYaCLMl1PVBQuBzS3/vBAoAv7Gk4Q/xAqpgwYCukSSwM5stishzom6eCX1CgtYxyIewaOCDZFlGTZ9KNDe7vsojx9yIKJ3rHQltGaTfiuWW+zFDeRd6XN1zEBFRJzNHAlV3aZ2CiIiIgpAsyyirHgZbc7PL444b0nFYn+mlVP5rbkgGXo5De/Olidy2tIgtisgz5JgYRH9vttYxyMewaOCjyrsWIDY60uUxQgCVYec79LzRog5/5aBjIiLfNOhhwBSudQoiIiIKUlkF3REdlwhVdX1l/AZLfyhcTmjT/4RmYV6cwoIBdaq1bFFEHhJ37z2QrRx0T63xXd5HCSEwsqYvmppcX+WRYmpGuqnRreecfXHQcQ0HHRMR+Z603kD5LVqnICIioiAmhECvIePgsLs+Dz2vi8YeY1cvpfIvd4Zl44OYzpk/SNQKWxSRB1gqKhAxfrzWMcgHsWjgw3Iy0pCe0v5VHr3DzkMnlDbvbxl0/Dh+ykHHRES+STYAY37fsoWMiIiISEOxialIzugCRWn7HBMANluqYBMGL6XyfQqAm8OzsSKa7X/Jc5YW8uuLOpFej4RHHtY6BfkoFg183NihA2BrZ7aBVedEqbX+stsNsGOu5c2Lg453eCoiERFdq74/BmLztE5BREREBADoPXQiVMXp8phmyYKt5p5eSuTbbJAwJTIb66O4oEuetTa9Fk0WtiiizhE1YzqMublaxyAfxaKBj4uPiUZ+bma7V3l0tdYj4ltDkYcYtmC55T5MVxZw0DERkS+L6QL0u0frFERERESXhISGIbdrBRwO1+eSO01lqJeCu11KE2RcH5WJbRE87yYvkAR25gT39xx1Dl1iImLvvFPrGOTDWDTwA2OHDGi3aCAJoE94LWJFHf5q+RNekH6BROWYlxISEdHVES1tiXTc2k9ERES+pbx6BAwGo8tjFKHDupAaLyXyPeeFHhNiMrAvnAUD8h62KKLOEP/A/ZAsFq1jkA9j0cAPhFpDUFZcAIfD9TClRKMNfwh9DTXKag46JiLyB2UzgPQqrVMQERERXUZvMKBr5QDYba6HIh8xZGOfschLqXzHGWHEhJg0HArlAi551xq2KKJrFNK/GmFDh2odg3wciwZ+YviAPjAa278SdYncF+cVkxcSERHRNbHGA0Me1zoFERERUZsKK/ogNDyq3ePWWwaiQbJ6IZFvOCqZMT4uBSesLBiQBiSBXdlsUURXRxiNSHjoIa1jkB9g0cBPGAx6DO9fhaY2hiIrioLTX+1A85Ed2GAZ4N1wRETUccOfAswRWqcgIiIiapMQAj0GjoK92fVuA7tkxKchw7yUSlsH5BBMikvCWQsLBqQdtiiiqxVz+20wpKZqHYP8AIsGfqS0uACpifFQ1dathxpqT+P8rrXICVOQn5OFwyFFOKTP1iglERG1q8twoHii1imIiIiI2pWanY+4pNTLzkO/66ghA3uMXb2UShs7dWG4IT4edWYu2JK2VmewRRF1nKm4GNHf+57WMchPsGjgZ64fPQQOhxMA4HQ4cHrvRoTU7kFpXgYiIyMvHfdZyCDYBAdrEl2JUwGmL47C/R+HX3bfhweNGLQwxu3n+cHKCDyzufVW7P/dYEWPt+IwcEEsPjr4zfC48zaBke/H4EyzuLY/APk3gxUY9WutUxARERG5rdewiXDYr7zr/ds+DxmAeikw26Zs0kdiWnwMLhhdzxok8gq2KKIOEgYDkp76BYROp3UU8hMsGviZqIhw9CwtxunDB9C4dy2KkqzISk+DkFr/UzbKodhoqdYoJZFv++MWK9ad1Le6za4AL24LwY9XR0BF+4v6RxokzFkeiY8OtZ4hsrdWxv/tseBfI0/hofLzeHTdNx/kfvuFFTfnNSDKyEHlQa3mISA8ResURERERG6LjI5DdlEpHA7XV9g7hAGfWIch0D7trjXEYFZ8BJoMLBh0lNqgwvacDcoB5dJtzq1O2P5sg+1XNtiet8H5ubPtxysqHIsdsP2u5Xj7fDvU+m++whxLHLD9xgbbH21Qdn7zGmqTCtufbVAvBNpX4zeWFfLrkdwXe/ddMObkaB2D/AiLBn5oWP8q5Ec60S0/BxZLSJvH7TF2w3EdF6aIvm3tMQP+e9CIoSlNrW6ftTQSn5wwYHZhQ7vP8eV5GRP+E4PuMXaUxrS+4kr6Vr1B/dbvt57RYftZPa7PbrzWPwL5s6QyoPL7WqcgIiIi6rDeg8fDbGl/2PFxfRp2G0u8kMg7FhvjcEeCFTZ92wvbdGXKQQX2v9uBs9+67YQC57+d0I3WwXCvAbrROjg/ckL5Srnyc6xWoH6pQj9LD/1degidgOP9lsVy9ZQKZb0C/Ww9dEN1cPznm0V05zIn5EoZwhK4u7xXZZxDk8XU/oEU9MwlJYiaNUvrGORnWDTwQ7IsY8yUW2G3uR5GBSHwqXUIHODWIyIAON0k4aefhuHXVbUwf+fb4pe9a/HSgLNIs7Z/MhBrVrBozEnc3bUe+u/8FM0Mc+KW/AuY+GE0frkxFD+vrIWqAnPXh+Hh8vMQgfuZldoj6YCxfwAkvvUSERGR/5F1OlSPuhF2W1O7x24IqUadFOGFVJ61wJiAe+ItcMhXXtCmtjm/cMKxwAG5v9z6jjMAFAAqvpmTIYC2li2cG52QeksQYQLCKCAPkaHuVaGeVVse9+3zq4v/rxxToJ5QIZUE+OduSWBX9uUtd4m+TZhMSPzFk5d1KCFqD79i/FRSeg4yuhTD6XS9Ha1OjsK6kBovpSLyXYoK/GRtOG7Jv4D8yMu/bxIs7p8IWPUqQg1tb3O9u2s9Vk84iQ9Hn0L/JBvm7TWjOMqOCKOCW5dGYvwH0fjD5vav0qIAU3UXkBDYwwGJiIgosMWnZCC3aw8422lT5BR6fGwdBsWNtp++6v9MyXg4wQgnCwZXRcqSoL9DD7mwddFAZAmIJAHH3x2wP2WH4+8thQUp6fLlKbVJBeoAEfvN15GwCsAMqCdUiGgBqVKC/a92OJY4oBulg6qqcP7XCXmoDBEEV2yxRRG1J+5HP4QxM1PrGOSHWDTwY1XDJsGgN7Z73D5TV3xpKPBCIiLf9edtITDIKqZ3ueDV1z3bLPDqLgt+2K0eT20IQ2WcDfOGnsZHB41YcYTDyoNGUikw4EGtUxARERFds56DxsIcEvbNVeJtOKlPwS5TmZdSda4Xzan4RYIOihS4/fA9TVgFhHSFRXsnICIEdFN00P+PHrobdHCucELZd4XizMVOsEL/nefRAaq95d9GV62D4f8ZYLjNAClbgrJRgUgQEGYB+xt22P9ih2NF4C6ss0URuWKpqEDkjBlaxyA/xaKBH9MbDKgcNBaO5nbaFAH4zDoYtVKkF1IR+aYFX5rx6XEDKt6KQ8VbcfjXARP+dcCEirfiPPq6v9oYitsKG2DVq9hdq0NRlB0GGegS4cCuWrYOCwqGUOC6vwI6FomIiIjI/8myjOrRN8Jht7V77CZLH787D/2NJQ1/iBdQBQsGnuBc4QR0gJQpQcgCUo4EqUiCc8MV2sTqW/7zdYHgEgcgDJcXJNQLKpTPFMj9ZTgWOyClSdDdrIO6U4WyN0B3jLBFEbVBslha2hIFwY4b8gwWDfxcZn5XJKRnQVFcvwE6hAGrQ0dzvgEFrf+MPoXPrz+Bdde1/Bqd3oTR6U1Yd90Jj73mxlN6HGmQMTqjpe9reqgDG04Z0OgAtp/VI92N+QkUAEb/FojK0joFERERUaeJS0pDfkkvOOzutCka7jdtih4PycDLcYCfxPVL6nkV+O5pkAQI+fK/dGEWQGjLwONLj69XgcbWLYu+5lzqhNRHgjAKqCfVlh0HsoCIbfl9oFpeELg7KejqJTz6CAypqVrHID/GokEA6D96ilvDVc/p4vB5yACP5yEKNAv3m1A6v2M7EpwK8OTnofhZxflLt93bvQ6LDxlR/W4cKmJtGJzS/i4h8nMlU4Fu12udgoiIiKjTVQwYCWtYRLttik7rk7DdVOGlVFfvf0KzMD9OYcHAw6RcCco2Bco+BaqqQjmgQNmiQCq68vKU1E2CslqBek6F2qzC+ZETIk1ARLb+h1IOK1BrVchFLTMURJSAckiBalehHFcuOz6QrM6sRbOZLYroG+ETJyJ87FitY5CfE2p77/DkF3Zs+BifLHkPekP7Mw761L2HdNsuL6QiIgpiMV2AOcsAQ4jWSYiIiIg84tSxw/j3689C186sPUl1YHjtPxDhPOWlZB1zZ1g2VkS73jVBV8/2pD0i6k8AACAASURBVA26qTpI6S2FAednTjjXO4F6QIQJSFUS5OKWxX7nFiecHzhh+ElLa0/VqbbMPNiiADZApAvoRuggQr4pAqiKCsffHdCN0UFEt9yunlThWOiAWqtCypcgjwjswcg/ey8aXbcc1zoG+QBDTjYy58+HZDZrHYX8HIsGAWTR23/D0YN7IcuuWxDplGaMqH0Noco5LyUjIgouqmyEmL0YSOiqdRQiIiIij/ps6fvYvmEtdHrX85tCnWcwrPYfMKjtz0LwFgcEbg3PwudRLBiQf6veG4YfzDujdQzSmDCbkTl/How5OVpHoQDA9kQBpP+YKTAaze1uD3VIRqwKHQ0nZC8lIyIKLmLYEywYEBERUVAo7z8CoRFR7Z6H1slRWGsdCV+5atEGCTdFsmBAgWFV5nm2KCIkPPQQCwbUaVg0CCB6gwE146fD6Wj/Q89ZXTw2WKq9kIqIKMgUTwIqZ2udgoiIiMgrJEnCgDE3uXUeetiQjc3mKi+kcq0JMq6PysT2CBYMKDAoErA7O1zrGKSh8HFjETFpotYxKICwaBBgYhJTUNJnMBy29ges7jKX4aCeFUgiok4Tmw+MfUbrFEREREReFRmbgKKKfnDY2m89tMXcS9Pz0PNCjwkxGdgXzoIBBZblBQ6tI5BGDFlZSHjkEa1jUIBh0SAAda3sj4TULDidznaP/dg6DPVSmBdSEREFNtVgBW54lYOPiYiIKCiV9h2CsKiYdtsUQQisDR2BWjnKO8G+5bQwYnxsGg6FsmBAgWdlVi1bFAUhYTIh+be/hWSxaB2FAgyLBgFICIGB46fBYGz/zcIumbDaOhpOfikQEV0TMe6PQGwXrWMQERERaUKSJAwYO9WtNkUOYcCK0HGwCaMXkrU4KpkxIS4FJ0NYMKDApEjAniy2KAo2iXPnwpTH81DqfFwpDlB6gxEDx94Ep7397aGn9Yn4wtLXC6mIiAJUrzuBoglapyAiIiLSVER0LHoMGAW7G+1y6+QorLGO8Mpg5ANyCCbFJeGshQUDCmzLCtmiKJhEz/4ewseM1joGBSgWDQJYXHI6uvYa6NYHtu2mChzSZ3khFRFRYFHTegNDHtc6BhEREZFPKCjrjeyCEjjs7S/QH/HCYOSdujDcEB+POjMLBhT42KIoeIQMGIDYH/1I6xgUwFg0CHDde9cgPjkdSnvzDYTA6tDROC3HeycYEVEAUK3xENe/Asg6raMQERER+Yyq4ZMQGRMPRVHaPXaLuRcOGjwzGHmDPhLT4mNwwcirryk4sEVRcNBnZSH5V7+CkLisS57Dr64AJ4RAzYQZ0OkN7R7rFHosD5vAwchERG5Q9CEQU98CQhO0jkJERETkUyRJwtDrZ0HnzoUVQmCttfMHI68xxOB7CRFoMrBgQMFlOVsUBTQRGoq055+DbA3ROgoFOBYNgoDBaEL/MVPgcKNNUZMUgmVhE9EsuJ2NiKgtitBBmvwakNhN6yhEREREPslotqBm4gw43WhT1DIYeXynDUZebIzDnQlW2HTt7LgnCkArsmrRbPLekHHyHlWSkPrMH2BIS9M6CgUBFg2CRGJaFop6VLs13+C8HI0VoePghOyFZERE/kWFgDT+WSC7RusoRERERD4tLikNPQa6Oxg5EmusI6FAXNNrLjAm4J54Cxxy+62RiAKRIgF7siO0jkEeEP/A/Qjp1UvrGBQkWDQIImX9hiImMcWtvpIn9SlYax0O1Qu5iIj8iTrwIaD7jVrHICIiIvIL+aW9kF1YAofd1u6xRwxZ1zQY+R+mZDycYISTBQMKcssL2KIo0IRffx2ip0/XOgYFERYNgogQAoMn3gxZlqGq7ZcDvjLmY6OlnxeSERH5B1u36ZD636t1DCIiIiK/UjVsEiJjEty6gG2ruSe+MnTp8Gu8YE7F0wk6KBIvfSNakVULG1sUBQxz375IfPRRrWNQkGHRIMgYTWYMuW4WVMW93o7bzZXYZezu4VRERL6vIbkahvF/0DoGERERkd+5NBhZ595g5DXWETiuS3H7+X9jScMz8QKqYMGACAAUGdiTFa51DOoEckEB0v74DITMFuLkXSwaBKGYhGRUj57s1mBkAFgfUoND+mwPpyIi8l31EfkIuXk+IPFtk4iIiOhqGM0WDJowE05H+4ORFaHD8tDxOCPHtXvs4yEZeDkOuMZRCEQBZ0UB23T5OzUpCdkv/xWSyaR1FApCXP0IUmk5hRcHUrXfV1IVElaHjsIpXYIXkhER+ZYLpkRY53wA6PlBjYiIiOhaxCalorJmDBzN7V/A5pCMWBo2CeelyDaP+UloFubHKSwYEF3BsuxzbFHkx5xhYcj9x2uQIzjUmrTBokEQKyirQmFZb9jd2HHgFHosD52AOonb24goeDTrwmD+/oeAJUrrKEREREQBIa97JbKLy+C0t7/joFmyYEnYdbggrJfdd0dYFv4Tw2GvRG1paVHEBWd/5DQakfPqq9AnJmodhYIYiwZBrmLASKTlFMDh5ge2ZWET0SR4tS0RBT67MEJ3y78gItO1jkJEREQUUHoPnYCI2Hi3BiNfkMOwNGwSmi+ehzogMDM8GyujWTAgas+KAn6f+BtFlpH6/HMw5XV8IDxRZ2LRIMgJIdB/zE2IjkuE09n+cOQ6OQorQsfDATcGWBER+SkFEsTk1yAncxA8ERERUWdrGYx8K/R6PVS1/eHFtboYLAudgAvCiJsis/B5VPsXvRERsCy7li2K/IgqBGKe+DnCe/fWOgoRiwZ08QPbDd+DJcTq1ge2U/pkrLGOhMLGkUQUgFQAthG/hS5vqNZRiIiIiAKW0WTGsBvnoOXTV/uOizj8qLEcO8Pbv9iNiFooMrA3k22m/YEqBEJ/ci/ix4/XOgoRABYN6CK9wYARU26DJEluFQ4OGXOx2joaTn4JEVGAaez9E5h63qx1DCIiIqKAFxEdiyHXzYLSzq53u92Gj7/cgfj4cvS19YWk8jyUyF3LC1lo83UqANNdP0DqrFlaRyG6hO+0dInFGoqh198K1Y2+kgBw0NgFq0LHwAnZw8mIiLyjtuL/wTLsIa1jEBEREQWNuKQ0DBh7Exx22xXvb7I1Ye3+3YjLKYDJbEGykowqWxWEyp3vRO5giyLfpgKQZs9G1h13aB2FqBUWDaiV6PgkDBh7E5xtfGD7rsOGHKwIHccZB0Tk11QAJ0r+H8JHP651FCIiIqKgk5KVh6phE+GwN7e6/UJTIz75ag8ScwthMHyz6JmqpKK3vTcLB0RuYIsi36UCcEyfjvx7fqx1FKLLsGhAl0nJykNlzRjYbc3tHwzgqCETy8MmsHBARH5JgcDBorsQN54FAyIiIiKt5BSVoUf/kbDbWi5gq2+ox2eH9iEltxh6vf6y49Od6ai0V7o7EoEoqK0oYIsiX6MCuDBpIrr99EGtoxBdEYsGdEV5JT1R3KMfHG4WDo7r07A0bBLswuDhZEREnccJCbtzb0Pa9T/XOgoRERFR0Cso74OuldU4feYU1h87iNS8rpB1bV+cluXMQg97DxYOiNqxNKcWNiNbFPmS2lEjUf5znoeS72LRgNpU1m8Y0vO6wmFzr1XRSX0KloReB5vgGxER+T4nZHyRfiu63PQLraMQERER0UVl/YYiurAECZldIEntL1nkOHPQ296bw5GJXFBkYG8WWxT5ilNDhqDnL38JIdhijXwX31WpTUIIVI+6Eem5RW63KjqtT8TisOvRLEweTkdEdPUc0OHThBnoNuNpflAjIiIi8jFTrrsF3Qu6w+bmrL0MZwb62fpBVmUPJyPyXysLFK0jBD0VwMmhQ9Dn979zqyhKpCV+hZJLQghUj5mMrPzubhcOzurisTjsBjQKi4fTERF1nA0GfJJ0C3rc+kvIMk8siYiIiHyNEAIThkxAUU6R24WDJCUJNbYaGFS2zCW6kmU552A38vtDK4ok4cSYMej7OxYMyD/wq5TaJYRA35HXI7e43O0ZB+d0sVgcdgMuCKuH0xERua9ZmPBZ+vfRa9ZT0F1hoB4RERER+QYhBK4bfh3yM/Nhc7NlbowSg8HNg2FWzR5OR+R/HDKwNzNC6xhBySnLODZpEvo99QsWDMhv8CuV3CKEQO+hE5BX0gu2ZvcKB+d10VgUfgMapFAPpyMial+jsGB91g/Qa8ZjLgfqEREREZFvEELgxlE3Iic9x+0dB+FqOIY0D0GowvNQou9aWcgWRd5mNxhwZPKNGPDoI9zpTn6FRQNymxACPQeNQVFFH7d3HNTLkVgUdiPqJQ7cISLtNAgrNnW5B72m/pQf1IiIiIj8iBACN425CZkpmbA77G49JkQNwZDmIYhSojycjsi/LGWLIq9qNptx5KabMOjBB3keSn6HRQPqsB4DRqK4sj8cbu44aJDD8VHYjaiVIj2cjIjocnUiDFu6Poiek+/hVlAiIiIiPyRJEqaPm44uGV3cblVkhBE1zTWId8Z7OB2R/3DIwD62KPKKxtBQHJ42DUN+ci8LBuSX5EcfffRRrUOQ/0lMzwaEhKP790By44efQzJiv7EAUc4TCFVqvZCQiAg4J0Vid9mj6DFuDoQQWschIiIioqskhEBxbjHON5zH4WOH3VqEkyEjzZmG8+I8zkvnvZCSyPfphBHlOy5oHSOg1UdF4vjUmzD8rh+wNS75LaGqqqp1CPJfWz5bic9X/Ac6g9Gt44WqoOzCMuQ1bfBwMiIKdgfldJzs9RDKhtygdRQiIiIi6kSL1izCqnWrYDC412ZFhYp1+nXYo9vj4WREvk/nBP72ewn6Zvd27VDHnElMRMP0aRh8883c6U5+jTsN6JrEJafDYDLj0L7tkGQ3qqdC4KghExckKxLt+yGBNSsi6nyb9eWoq34UZTXjtI5CRERERJ0sKzULJoMJO/fvdGvHgYBAspIMADghn/B0PCKfpkhA6bFIxJxq0DpKwDmSkwN1zmzU3HQTCwbk9/gVTNesoKwKvQaPh8PN3pIAsNfUDUvCrkeTMHswGREFGwd0WGEeBnXwwyirHq51HCIiIiLykF6lvTBhyAS3hyMDQFdHV/S09YSkcimEgtvKAkXrCAFFFQJ7y0phvesHGHDddWyNSwGB7Ymo0+zZ+jnWfPhP6PTubREFAIvzPPrXvYtI50kPJiOiYNAghWKpeSSya2aioLyP1nGIiIiIyAv2HNiDN/71BiTZ/ULAaXEaqwyrcEFiX3cKTmxR1Hkcej129u6N3BnT0b1vX63jEHUaFg2oU+3b/gVWfTCvQ4UDnWpD77oPkGpnf0kiujrHdSlYZhqO0qFT0KVbhdZxiIiIiMiLjhw/glfeeQWqqrp9hW8TmrDasJrtiihozX0nCnk7+PV/LRpDQ7G9uh8qpk5FXlmZ1nGIOhWLBtTpjh38EkveeRUq3P/ABlVFt8Y1KG782LPhiCjg7DZ2xyfGPqgaMRlZBd21jkNEREREGjhz7gxemvcSbA6b273EFSjYqNuInfqdHk5H5HuG7ojA9945pXUMv1WbmIgdfaowYNo0ZOTnax2HqNOxaEAe0VB3Hh+++SIa6moh69wYkHxRWvMO9Kr/EDo4PJiOiAKBExLWWWqwz9wdNRNmID4lQ+tIRERERKSh+gv1eOHNF9BwocGtAclf2y/vx6f6T+EUTg+mI/IteofAK78X0HdgPiW1OJqfjwMV5Rg+fToS09O1jkPkESwakMc47HYsXfgaju7fC53B/XZFkY7j6F/3LixKvQfTEZE/axQWLLeMRFN0MYbe8D1YrKFaRyIiIiIiH9Bsa8Zf5v8FJ8+ehF6nd/txZ8VZrDKsQr3E81AKHj//ZxS67GSLInc59Hrs7dkTFwoLMGbWLIRGRGgdichjWDQgj1JVFeuWf4Dt69d0qHBgUhpQXbcAMY6jHkxHRP7ojByHJaYRiMrpgf5jpnRoNxMRERERBT6Hw4E33n8De77aA0MH5u3ZYMMawxoclXkeSsFh+PYIzHqXLYrc0RAZie19qhCWn4+RM2ZA34E1LiJ/xKIBecXebRuw9sN/Qsg6t+ccSKoDlQ2LkNW81cPpiMhf7DfkY7VhAIqqhqJ77xr356YQERERUVBRVRVLP1mKFZ+t6FDhQIWKzbrN2KrbCvCjJgU4tihyz4mcHOwu6Y7c8nL0GzfO7bkpRP6MRQPymlPHDmPR2y/D4XB06AdsevN29GhYDIPa7MF0ROTLFEjYZO6DbaZy9Bt1I9JyCrWORERERER+YPf+3Zj3wTwA6NAFJ4ekQ1hrWAuH4Lw9CmxsUdQ2p07G/p49cSwtDT2HDEHXqiqtIxF5DYsG5FXNjRfw4byXUHvmJOQO9Je0OM+jV/2HSHB85cF0ROSLauUorDIPQ2NYFoZcNwvhUTFaRyIiIiIiP1JbV4u/vfM3nK09C73e/fPQ8+I8VhlWoVaq9WA6Im0N3x6JWe+e1DqGz2kMD8eu6n5ojIjA0ClTkJyVpXUkIq9i0YC8zul0YuX7b+LA7m0d6wGnqshvWo/uF1ZBhtNzAYnIJ6gAdprKsE7XEzGp2Rg0YSb7RhIRERHRVXE4HHj7w7exfe92GDrwmdIJJ77QfYGdup1QBZdPKPC0tCgC9Da71lF8xqnMTOzpUQFTZCRG33ILBx5TUGLRgDSzac0SbFq7GDqDsUOPC3ecQlX9vxHpZCWcKFDVS2H42DoMh5V4FJT1Ro+Bozi/gIiIiIiu2ap1q7B47eIO7TgAgJPSSXys/xj1Ur2HkhFphy2KWjgMBnzZsxLHkpKQWViImkmTIOt0Wsci0gQnd5BmulfVYMC4qVCcTnSkdlWri8GH4VOxzVQBhZOpiALOXmMR3g+fjqNSEvqMmITKmtEsGBARERFRp+hb0Rczxs+AgICiKG4/LlaJxYjmEchx5HgwHZE2VhXweuJzSUnYNGY0TqamomrECAy58UavFAxqamrQtWtXlJaWXvZr3bp1Lh+7adMmzJkz57LbX375ZUyfPr3VbadOnUJeXl6r56+pqWnzuZubmzF37lz06dMHpaWluOGGG7B27dpL9zudTjz99NOoqqpCaWkpbr/9dpw40VJ4stvtmDx5Mg4dOgQAOHr0KAoLC7F48eIrvtbkyZPxxBNPuPyzdobp06fjmWeeuez2Tz75BHl5eZd+787fPQAcOnQIeXl5l/6cgYZFA9JUWk4hRk//AQwGI5xO9wdMKULGxpD+WBJ2PeqlMA8mJCJvaRQWLA8dh7WWoYA+BCMmfx85RWVaxyIiIiKiAJOZmom7ZtyFiLAI2B3ut2TRQYce9h4Y0DwAZtXswYRE3rU49xzsho7tvgkUTp0OX/bsiW0D+gORkRg/Zw6Ke/XyaobHHnsMGzZsuOxXRUVFm4+x2Wy47777cN9991267cKFC3jqqafw1FNPXXb85s2bkZyc3Or5lyxZ0ubz//a3v8WmTZvw7rvvYv369Rg3bhzuuOMONDQ0AACee+45rF69Gm+//TZWrlwJk8mEhx56CACg1+tx9913X8qWmJiIwYMHY/78+Ze9zo4dO7Bp06bLihxaau/vPliwaECai4iOxfhZP0ZKZhfYm5s79NgT+lT8O3wGvjQUeigdEXnDQX0O/h0xEweQhvCoGIyf9WPEJCRrHYuIiIiIApTVYsXtU25HUW4Rmm0dOw9NVBIxsmkkMhwZnglH5GV2nYr9GZFax/C6uthYbB4zGocz0pGYmYkb774b0QkJWsdyy/z585GSkoLs7OxLt40bNw4nT57ElClTLjt+8+bNKC4udvv5f/KTn+DVV19FbGwsmpqacO7cOYSGhl5q7TZ//nzMnj0biYmJsFqt+OlPf4oVK1bg4MGDAICqqiqcOXMGy5cvBwBMmzYNK1aswPHjx1u9zuuvv47+/fsjLS0NALB161ZMnz4dPXr0wNChQ/HKK69c6k7yzDPPYNasWZg0aRIqKyvxxz/+EeXl5Wj+1lrif/7zHwwcOLBDHU2+Ky8vD5988gkA4OzZs/jRj36E8vJyDBo0CK+++ioKCwtb7S547733MGLECJSUlODmm2++7M/or1g0IJ+gNxgwcNw09Bt1A6CqHdom6pCMWBs6AiutY9AsTB5MSUSdzSYMWBsyHCtCx6LBqUNxZTVGT7sTRhOv3CIiIiIiz5JlGdcNuw4jqkfA4XB0aJHJAAN623ujb3NfGNWOzekj8kXB1KJIkSR8VVaKbcOHocFkQuXgwRgxbRr0HRiSrrXXX38do0ePbnXbq6++il//+teIjo6+7PjNmzfj2LFjGD16NHr16oXZs2djz549bT6/LMswm8148803UVZWhueeew4PPvggDAYD6urqcOzYMXTp0uXS8TExMQgPD8fOnTsv3TZq1Ci8/vrrAIDKykrk5OTgrbfeunR/fX093nvvPcyYMQMAcPz4ccycORPDhw/HmjVr8Oyzz+L111/Hm2++eekxa9euxb333oulS5dizpw5kGW5Vdujd999FxMmTGizxfELL7yAioqKVr9uu+22Nv8e7r33XtTV1WHx4sWYP38+li5dCqfT2eqYrVu3Yt68eVi+fDlqa2vxpz/9qc3n8ycsGpBPySrojgm33oPouEQ4bLYOPfagsQv+HTETR/XpHkpHRJ3pmC4N/w6fid1yF5hDQjF62p0o6zeU8wuIiIiIyKt6lfTCHTfdgXBrOGwdPA9NVVIxsmkkkp3cJUv+bXGXc3B0cEC4P2qIisKWUSNxKD8fsk6HMbNmoXu/fpqehz722GOXLWSPGTOmzeNPnTqFPXv2oKysdTvfBBe7JMLCwlBeXo6///3vWLRoETIyMnDLLbegrq7OZbbx48dj8+bNePrpp3Hvvfdi/fr1l1oUWSyWVseaTKZL9wFAWVkZPvnkk0sF2enTp+Ptt9++dKHwggULkJycjKqqKgDAwoULkZ2djalTp0Kv1yMnJwe33nor/vGPf1x6ztTUVPTu3RshISEwGAwYPXo0FixYAAA4ffo0Vq1ahQkTJrT555kzZw7WrVvX6tfzzz9/xWOPHz+OVatW4cEHH0RERASioqLw4IMPXnbcbbfdhtDQUISHh6Nfv3746quvXP6d+guOACefYw6xYvjkOdi6bhU2rPovJFnn9g/vRsmKpaGT0KVpI7pfWAk93O9PSUTe4YAOmyz9sNNUCrvdhrzuPdBj4CjIsqx1NCIiIiIKUjFRMbhj6h1YtGYR1mxYA71O7/Z5qAkmVNuqsU/eh8/1n8MueB5K/semU/FlZhRyd53QOopHOPV6HCzpjuN5ebDbbEjPzcXASZN8YnfBI488gokTJ17xvnXr1mH27NmXfv/973//0iJ7fHy826/x61//utXvH3jgAbz99ttYt24dli5divfee+/Sfe+//z6SkpIAAEZjy06qUaNG4d1338UHH3yAu+66CwDQ2NjY6jmbmpoQEhJy6ffx8fFobGzE2bNnERUVhTFjxuBXv/oVVq9ejX79+uGNN95oNcvg8OHD2Lp1a6t5AoqitForiIuLa/WaEydOxI033ojTp09j4cKFKCsrQ2pqqtt/L64cPXoUAJCSknLptis9d0RExKX/1+v1l+1E8FcsGpBPEkKguEc/pGYXYOmC11B39jRkdyveQmCXuRQHjbkoaViJDNs28LplIt9wQpeMT61DcFYNh9FgxKCJMxGfkqF1LCIiIiIiSJKEoX2Hoji3GG/++02cbzgPvc79K6+znFlIcCZgg34DvtIFxpWmFFxW56vI3aV1is53Ji0N+yt7oNlkgiRJGHjddcjp1k3rWG6pqKjAhg0bWt22ZcsWAHC7tXd9fT3+9Kc/Ydq0aUhObtkV5XQ64XA4YDKZ8Pjjj+Pxxx9v9Zgf/vCHl3r0f81msyEiIgLh4eGIj4/Hnj17LrUoOnnyJM6dO9eqZdHXi+dfL/qbTCZMmjQJ8+fPh8ViwfHjxzF27NhLxyckJKBnz574y1/+cum2s2fPttq98N1ibnFxMXJycvDhhx/i/fff79SByl8XTg4fPozMzMxL/x8s2J6IfFp4VAzGzrwb+aU9Ye/gcKpGyYq1oSPwUdgUnJbdr74SUeerl8Kw0joai8In47TDivQuRZh46z0sGBARERGRz0mKT8LdM+5GWWFZh9sVWWBBH3sfDGoehAglov0HEPmQRXmB1aKoyRqCnTUDsXtAfzTIMuKSkzH5hz/0m4JBW75ezHZ34K7VasWaNWvw9NNPo66uDg0NDZg7dy5SUlJaXdX/baWlpXjxxRexc+dOOBwOzJ8/H5s3b760yD9x4kQ899xzOHjwIOrr6/Hkk0+isrLy0kBjADhx4gQsFgvCw8Mv3TZ16lSsWLECr776Kq6//nqYzd/MMxwzZgw2btyIhQsXwuFw4MSJE7jtttvw1FNPufzzTZw4EfPmzcP+/fsxdOhQt/5O3BEXF4eBAwfil7/8JWpra1FbW4v//d//7bTn93UsGpDPkyQJPQaOxojJc6DTG+B0ODr0+FP6JHwYPhUfhwxFo7C0/wAi6jR26LHJ3Af/irgFB3Q5LVd1jJ+K6lE3QhdAH0aJiIiIKLDIsowxNWNw88SbYdAb4OjgeWicEodhzcNQYauAQdW+/QmRO2w6Ffsz/L/YpQiBI0VF2Dx2LM4mJ0NxOtFn5EiMvuUWmCy+ty70yCOPoLS09LJfL7744hWPj4qKQmFhIdavX+/2azz77LNQFAWDBw9Gv379cPLkSbz44ovQt3FePmPGDMycORO33347evfujYULF+KVV165VBS488470b9/f0ydOhX9+/dHc3Mzfve737V6jvXr16Nfv36tbktOTkafPn3w3//+F1OnTr3svpdeeglvvvkmqqqqMG7cOGRlZbVbNBgzZgz27NmDkSNHtipCdIYnnngCQggMGDAAEyZMQGFhIQC0+fcWSIT69TQKIj/gsNux+j9vY/+uzdAbjB1+vF5pRtfGNejStBES3NvGRUQdpwL40liITZZ+aJSscNiaBmSQSgAAIABJREFUkZTZBdWjboTBaNI6HhERERGR2+x2OxYuXojNuzbDcBX9z5vRjC/0X2CvvBeq4BIM+bZRWyMxc+FJrWNctbrYWHzZqycaIyNha25GTGIihk6ZAuu3rnYPBK+99hqWLVuGl156SesobRoxYgQeeOABVFdXe/R1nE4n+vbti+effx7du3fv1OdevXo1ysvLYTK1rGPs3LkT48ePx8aNGy/NewhULBqQX9q/cwvW/vefcCoKJKnjG2bCHKdRfmEpEu0HPJCOKLid1CXic8tAnNYnQlEUCAH0rBmDnOJyraMREREREV21Hft2YMGiBbDZba0Gc7rrrDiL9fr1OCn774IsBT6jXeDl3wM6u38N9G6yWnGwrBRnMjKgqiqcDgfKBgxAaXW120PN/YnNZsOoUaPw3HPPIScnR+s4l1m+fDlefPFFvPbaax59nd27d+ODDz7A0qVL8c4773T6848dOxYDBw7EXXfdhaamJjz00EOoq6trNXchULFoQH6ruakRyxb8A0cP7rvqK5eTbXtQ1rAMoUptJ6cjCj4NkhWbLNXYb8gHhIDD1oyYpFQMHDsN5hCr1vGIiIiIiK5Zs60Zb/3nLez6ctdVX2V6QD6AjbqNuPD/27vz4CjOO//jn+meW0KgG0kgCZC4DeKyfzaBYIyvsp0tE5drnfjIJpWUScq5U06lUuU4SeWX7B8kv2R3nS17E7Z24/ImqVz2xtls7DiE+5LBCIORBQgkRvetmenp4/eHhIwcwEYaoYP3i5pSTx9PPxKi6J5PP9/H6E9z74D0+M4vs1VxcnKEW3YwqIYblqpp4UJ5pikrkdDMsjJtfOCBKTe64N0OHTqkZ5555rJljMZLKpXSRz7yEW3dulWzZ88e03Nt3LhRkvTDH/5QS5cuTXv7J0+e1Le//W3V1NTIMAytW7dOX/va15Sbm5v2c000hAaY9E4df0MHXvu94v098geufqio4dlaGD+oJfG9CmhyJenARGDLrzcjq3UscqMcX0Cu48jnk6puuV2LV6+dkk91AAAA4Pp25MQR/c/2/1F/on9Eta1t2TrmP6bj/uNyfM4Y9BAYuXuOZuuxFyd2aOAahprnz1fDsmWywyE5tq1AKKSb77pLlWkuUQNcjwgNMCU4jqPXd/5Jbx7aKfmMEZUsijg9WtG/XeXW8THoITA1nQ4u0OvR9eo3s+R5nuyUpbLKJbr5jvsVCqd3AiIAAABgIrFtW/+783+1/439Mk1zRA/L9Pp6VR2o1jnz3Bj0EBiZiV6iqL10tupXrlQya+A+NGVZmr98udbee68CI5h3BMDfIjTAlNLf26Ndf/yVGupOKDDCkkV5qQYt79+hQpuLNuBy2sxCHcy4Va2BEkmSlUwor7BEt9y5WTkFRePcOwAAAODa6erp0m/+9BvV1deNuGRRm69NRwNH1Wg2prl3wMhMxBJFvXl5ql+1Uj2FhZKklGVpem6ubt28WfklJePcO2BqITTAlBQ7e0q7//c36m5vVWCEF215qQYtje9VcepUmnsHTF7tZr6ORW5SfXD+wLwFqZQi0QytXH+X5i5aTikiAAAAXLdqz9TqpT+/pM7uTgVH+LRzu69dRwNH1WA0SFxaYxzdezRbj06QEkW9eXk6t3yZugaDAdd1Jc/Tig9+UFXr1nEfCowBQgNMWZ7n6djBnTq8+1U5ji3T9I+onWy7SUvi+zTLOilD/HPB9anJP0vHIjfqfHCOpIGLNM9ztXjlWlWt3STTNMe5hwAAAMD4c11XOw/u1Pb92+V67oivkzt8HaoJ1OiscZbwAONiIpQo6snLU8NFYYHnebKSSc1dskTr7rtP4Wh03PoGTHWEBpjyUlZSe195UXXHqmUGgiNOoLPsNi1O7FN58rgMuWnuJTDxeJIaA3NVE7lxqAzRwLwFSc2eu0i33LlZ4WjG+HYSAAAAmIDiibhefPVF1dTWKDiK+9BOX6dq/DU6a56V5+PjG1xb//cX2ZpXe+1HG/Tk56th2TJ1lRQPrUslEiooLdW6v/s75eTnX/M+AdcbQgNcNzramrXz5V+qLdYw4pJFkpThdGlxfJ/mJmtkykljD4GJwZVPZ4ILdSyyRl3+dy7GUsmksvNn6pY77lde0axx7CEAAAAwOTQ2Neq3r/xWsdaYQsGR34d2+bpU469RvVlPeIBr5lqXKOrJzx8YWVD8TlhgJZOanpOjm+++W6Xz51+zvgDXO0IDXHdOvXlEB/7ye8X7++QPBEbcTsTt1aL4AVUkDssvO409BMaHLb/qQkv0ZmSN+szp76xPWQpHMrTiA7erYukq6kUCAAAAV8HzPB2qOaRXdr+i/kS/goGRzXcgSd2+btX4a3TGPEN4gDEXSRn6t//nyp8au888PEmdJSWKLV6k7qKiofV2KqVgOKyVH/ygltx0E/ehwDVGaIDrkuM4qt7xR711ZJ9s25bfP/LwIOT2a0HikOYnXlfQS6axl8C1YfmCOhlarhORVUoY75Qbcl1Xnuto4YqbtfIDd8j0j2xeEAAAAACSbdvavn+79r+xXwkrocAo7kN7fD065j+mM+YZOT5GwGPsjFWJIsdvqnXuPMUWLVRi+jsPrTmOI3meFq1Zoxs3bRrVw54ARo7QANe1lGXp8O5XdPLoQaWSyVH9Z+R3k5qffF0L4wcV9uJp7CUwNhK+iI6HV+lkuEop452h0q7jyHMdza5cohtvvVfRzGnj2EsAAABgarFtWzsO7tC+I/tGPfLAkqU6s061/lr1GD1p7CUw4L43svXIS+kLDZLRqJoWLlBzZaWci0pHXwgLKpYt00133MEkx8A4IzQAJDm2rTf2bdeJw3uU6O9TYBS1Jg3PVqn1lioSh1VgN6axl0B6dJq5qg0t19vhpXJ87wRltp2SaZias2i5Vq27U6EIF2kAAADAWHEcRzsP7dTe1/eqL9E3qvBAkpqMJp00T6rBbJDrc9PUS1zv0lWiqDc3V7HFi9RWViYZxtD6i8OC/3PnnQpFIqPtMoA0IDQALuI4jo5X79axg7vU39M1qgmTJWm63aqK5BGVJ99UyEukqZfA1Uv6wjoTXKC68FK1+2cO22anLAVCYVUuXaXlN28cVWgGAAAA4Oo4jqNdh3Zpz+E96uvvUzA4uvAgrrjq/HWqNWvVb/SnqZe4nn33F9maO4ISRY7fVHtZmZorK9VbUDB8m+PIJ2neDTcQFgATEKEBcAmu66r26EEd3b9d3e1tCobDo2rvndEHR1RgN6Spl8CVufIpFihXXWiJzgXnyfUNn5MglUwqOi1LC5bfqCWr1zFnAQAAADCOHMfRnsN7tLt6t3r6ehQa5cM8njw1Go2q9dfqvHGeiZMxYh96I1sPX0WJot68PDVXVKhtTrncd5WBdmxb8vk0f/ly3Xj77YQFwARFaABcged5OnX8iI7s+bM625oVDI0uPJCkLLtNc5NHVZ48rqjXm4ZeAsN1mTmqCy3R6dBixY3Mv9luJRLKysnV4lUf0Pxla2RcNDQUAAAAwPhyXVd7D+/V7urd6urpUmiUI+AlqdfXq7fNt1Xnr1PCxyh4XJ1IytC//cCV3758iaJUOKTWuXPVUlGh+IwZf7vdshQMhTTvhht046ZNo344E8DYIjQA3gfP83Su7oQO73pFrbFzCoTC8vl8o2rT57mamarXnGSNZlm18mt09QFxfbN8oYHyQ6ElagsUX3qfZEI5BUVaduMGlS1YOurfYQAAAABjx3Vd7X9jv3ZV71J7Z7vCabgPdeXqnHlOZ8wzOm+cl+Nz0tRbTHWXKlHk+XzqLC5WS0WFOmfPkneJB9KS8bim5+Vp0erVWnrTTYxwByYJQgPgKsXOntahv/5BzQ1n0hIeSJLfs1SaPKE5yWMqsM+Jj3LxfrjyqSlQqrrQEp0NVv5N+SFpIPBKJZMqKJ6t5Ws3qaS8chx6CgAAAGCkPM9T7Zla7Ty0U6cbTss0TJmmOep2bdlqNBtVb9TrvHleto8H2XB5F0oUeZJ6CgrUXl6utrJS2ZcoL+R5nqxEQjPLylS1bp1K58/noTVgkiE0AEaoralRR/a8qsbTtbJtW4FRTlZ1QYbTpdnWSRVbdcq3G2TKTUu7mDo6zVydDi7SqdBixc1pl9zHsW15nquZs+Zo1fq7lDuz5Br3EgAAAEC69cX79Jd9f9Gxk8fU3dutcJpKvNiydd44r7PmWTWYDQQIGM6T5vYVaMvuYrWVlykVjV5yN2ewfFHpggVac9ttmpGXdy17CSCNCA2AUbJTKZ2o3qPaY4fU3nxewXAkbQm6302qKHVGxak6FVunFPH609IuJhdHhpoDs9QQmKeG4Dz1mdMvuZ/nebKSCc3ILVBpxWItXbNOocilL+YAAAAATF6e56mmtkZ7Xt+j+sZ6BQPBtM1V5shRzIip3qxXg9mglC+VlnYxuRieodnJAlXGZ2leYpYy3UtPWOx5npLxuLJycjRvyRKt+OAHma8AmAIIDYA0aos16MjePw+OPkgpEBz9hFVDPE85TpNKrDoVW3XKcZooYzSFJX1hNQbmqCE4T42BctnG5X+XUomEQpGoisortHTNeuUWXnpOAwAAAABTT2d3p/6y7y968+03FU/GFUrjfagrVzEjprPmWZ0zz8nyWWlrGxOP4RiakyzS/MRszU2UKOxdvqJCyrJkGIaK58zRsrVrVTxnDiWIgCmE0AAYA3YqpePVe3TqxGG1NTXIHwil7amPC8Jun4qtOhWnTqkodUYBj4u3ycyVT+3+QsUC5TofKFOrv1ie7/K/M45jy3Mc5ReXaf6yNSpfuCwtdU0BAAAATE6O46j6WLUO1hxUQ6xBoVAorR/iunLVarQqZsTUZDSpzWiT5+MjpcnM8AzlurkqdAtV6BbK3+gqt91R0WXK214YVZBbVKSKG27QkptuUjCUxoclAUwYhAbAGOvp6tDRfX/RuboT6u3uVDBNkydfzPAc5dvnVGKdUrFVpyy3I63tY2z0GlmKBcp0PlCuWKBUKePKQzgHyg/FNT0nX2WVS7Rk9TqFoxnXqLcAAAAAJovW9la9tu81nTp3amDugzG4D00ppWajWTFzIEToMrrS2j7Sz+f5hkKCArdAeW6e/PIPbXddV93Vb2nxnIXDjksmEgpHo5pdUaHl69Ypt7DwWncdwDVGaABcI57nqensaR07tEOxs3VKWVZ6yxddJNPpUH6qUbl2TDlOTNl2i0w5Y3IuvD+epB4jW+3+ArUEShQLlKvHzH5fx6aSCQVDERWVzdPSNeuVVzRrbDsLAAAAYErwPE/1jfXa/8Z+nT53Wl09XQqH0x8gSFJccbUYLWoxW9RsNKvL18VIhHHm83zK9rJV4BSo0C1UvpuvgAJXPKb58HEtK5kv27IUCAZVWFqqyqoqzV2yhNHtwHWE0AAYB45tq+7Nap06fkRtsQYl4v1pnUD53QzP0XSnVbn2eeXaMeXaTcpy2mSIf/5jwZPUa8xQu79Qbf5CtfsL1WEWKnWFeQneLWUl5fP5lFc0W5VLV2ru4pVcoAEAAAAYMc/z1NDUoH1H9un0udPq6OoYswBBkixZajVaB4IEo0XtRrscHw+zjSXTMzXDm6E8N08FToEK3AIFdfl5Cd4tkUwo0dmjqpxyrVq7ThXLlsn0+9/7QABTDqEBMM5c19X5+jrV1RxSy/l6dbW3yh8MyjTH9j9m00spx24aGI1gx5RrxzTNZTjpSPQYM9TuL1C7f6ba/YVqv8qAQBosPZSIKxyJKq94tmbPXaS5i6sUDF25ZBEAAAAAXC3P8xRriWnP4T06fe602rvaFQqmfy6+YeeUpx5fj7p8Xeo0Ogdevk71+foYkXC1PCnDy9AMb4ZmuAOvbC9bmV6mfHr/IZDneUokE4pGopo1c5ZumH+DllQsUSBw5dEIAKY+QgNggunp6tDJI/sVO1un9uZG2bZ9zT44Drpx5dpNF4UIHcpwuuWXfU3OPxn0GNMHgoELL7PwPeciuBzXdZVKJjRtRo7yi0tVsWSlisoqxvRCHQAAAADerbmtWbtf363TZ0+rtbN1zAOEi9myhwUJF5aTvuQ1Of9E5/f8A8HAhYBg8Ot7lRm6HNd1lUgmlJWZpdKiUq1YskKVZZXchwIYhtAAmMDsVEr1tcd05q031NJ4Vn09XQqEwtf8P/Ow26cMp1sZbpcy3G5lXrQ8lUIFR6b6jWnqM7LUZ057Z9nIUv/ge8c38icuPM9TKpGQGQwoJ2+mCkpKNX/5TZqek5/G7wIAAAAARq6lrUX7j+5XQ6xBTW1NSiQTioxhOd3LiSs+ECIYXerx9ajf16+4L664L66EErqKB+onNJ/nU0ghRb2oIl5EUS+qqBfVNHeasr1sZXgZVzV64N08z1M8EVckHFFhbqGKC4u1bMEylRSWXPO/UwCTB6EBMEl4nqeOlpjeOrJfzQ1n1NkakyefAsH3X59wrLw7VMhwupXpDrwPuXH5vdSECBYSvshQANBnZF0UEAwsJ3xRKc0XTXbKkus4mp6Tr9yZxSpfsEzFZZXyM9wTAAAAwATnOI5ON5zWkRNHdL75vFraW+S4jkLB0Lh+4OzKHQgQNBAiXBwoXLxs+8b3PtTn+YaCgIgXUVTRoVDg4vWG0vdg4IWQIBwMqzCvUDPzZ2rZgmWaNXMW8+QBeN8IDYBJKhnvV92bryt29pS621vV3dmmVDKhYDgiYyJeCHie/EoNBAjDXtbgelvm4LqAZw0sD+5veK4cnynHF5AjvxyfX7bPL0d+2b6AnMFlxxcYWD+0zT90jO3zy/ON7c/lwrwEhmEoY9p0zcgtUFF5peYuqlIkI3NMzw0AAAAAYy1pJXXi1AmdPHVSTW1Nau1olZWyxmUkwvuRUkoJX0LOhT8+59LLl9nmypV54Y9nyi//JZdNDb6/aL3f8yuo4KhGCbwfF0KCYCCogpwCFRUWaWnlUpUVl8nPJMYARojQAJgiHMdRR8t5na19U+3Njepqb1VvV4ccO6VAOEJ9wjR7JyDwKWPaDGVl5ykrJ1+z5i5QQUkZExgDAAAAmPJSqZTONJ5RTW2Nmlub1dzerHgiroA/wGS6YySVSsmyLYUDYeVk56ioYCAkmFMyh585gLQhNACmsJRlqTV2TufeflMdrTF1d7Spr7tDrucpGJqYT4JMRJ7nyUrGZfgGRhBMy87V9JwClcyZr4KSMoXCkfHuIgAAAACMO9d11dLeorfPvq1Yc0ztXe3q7OlUT1+PHNtROHzt5+ibrFzXVcJKyPAZyoxmKnt6tnKyclRUWKSK0grlzsil3BCAMUNoAFxnkom4ms6dUsOpt9TV1qyujlYl+3plO44Mw5A/GLpuL+I8z5Pj2LKtpEzTr2hmlrJy8gYDgkoVlJQTEAAAAADAVUokE4q1xFR7plYtHS3q7O5UR1eH4sm4fD7fuM+RMN6slKVUKqVwKKwZWTOUnZWt/Jx8zZ09VyWFJYpGouPdRQDXGUIDAEpZlvp7u9TRHFNbc6P6ejqV6OtVvL9X8b4eWfH+KREquK4r20rKdRyZfr+CobBC0UxFopkKRzMUjmYoKztPuQXFyi4oIiAAAAAAgDHieZ66e7tV31iv0w2n1dHdoe7ebvXH+xVPxmWnbLmuK3/Ar2AgOGlDBc/zZKUs2SlbpmnK9JuKhqOKhqPKiGYoKzNLJYUlmjd7nnJm5Eza+20AUwuhAYD3dHGo0NrUoP7ermGhQjLeL8/15HquPM+Vz2fIMAwZpinDMOUzjDG5wPM8T67ryHUGzuu6jjzXk2mYMgN+hcNRhaKZCmdkKBLNVCQjazAQmKloZhbzDgAAAADABOS6rnr7e9Xd262W9hY1tzerr79P/Yl+9ff3D3xN9CtpJeU4jjx5CvqDA/ehY3T/eYHneYP3oq4c1xn46jgyTVPBQHAgEIhGlRHOUEYkQxnRDOXn5Kswr1DTp01XRiSDYADAhEdoAGDU7FRKyUS/7JQ1sBzvVyLeJysRVyLer5SVkJ2y5Ni2HMeWY6cGvw4u27Zs25bnOjJMU6bpl+n3yzD8A09imH4Zfv+7tpnyBwIKhiIKhMIKhsIKhiIKRSKKZmYpkjGNCzEAAAAAmMKslKWevh61d7arrbNNlmUpYSVkO7Ycx5HjOgNfHWdgnXvRsjPwgf+FZdM05Tf98pv+oeWhdX7/sO3BYFChYEjhYFiRUEQ5M3I0LXOaouHopB0RAQAXIzQAgElm48aNamlpkd/vH7Z+xYoV+slPfjJOvQIAAAAAAMBU4H/vXQAAE83TTz+tzZs3j3c3AAAAAAAAMMVQuwMAppBHHnlEX/3qV3Xrrbdqw4YN6u3tVX19vR5//HHddNNNuvXWW/X9739flmUNHbNr1y498MADWr16te655x797ne/G8fvAAAAAJiYFixYoGXLlmnFihWqqqrSmjVrtGXLFp0/f/49jz18+LA+9alPDb3/9a9/rdtvv11VVVXavHmzqqurr3j8yy+/rPvuu08rVqzQhg0b9MMf/lCu60qSDh48qE9/+tPD9n/kkUf0ox/9aATfJQAAhAYAMOXs2rVLL7zwgn73u9/JMAx97GMfU2VlpbZv367nn39eu3btGrqBOH78uLZs2aJPfepT2rt3r771rW/pO9/5jv7617+O83cBAAAATDzPPvusqqur9frrr+vPf/6zPM/TV77ylSseY1mWnnzyST355JOSNHTd/d3vflf79+/Xhz70IW3ZskXxePySxx8/flxf+cpX9OSTT6q6ulrbtm3Tz3/+c/3617+WJK1atUrRaFS//OUv0/vNAgCuW4QGADAJPf3001q9evWwV39/vyRp/fr1KiwsVFZWll577TVZlqUvfvGLCoVCKioq0uc+9zn97Gc/kyS98MILuu2223THHXfINE2tXLlSDz744NB2AAAAAJeWmZmpBx98UEePHr3ifr/4xS80a9YszZs3b+j9Pffco1WrVikQCOhjH/uYsrOz9fvf//6Sxy9cuFB79uzRBz7wAbmuq46ODqVSKWVnZw/tc2FkwcUjiq/kwIED+uhHP6rVq1dr48aN+sEPfiDLsvTWW29p0aJF6ujokCSdO3dOCxYs0PPPPz907ObNmwkoAGCKY04DAJiEnnrqqcvOaVBQUDC03NDQoPb2dq1Zs2Zoned5SqVSamtrU0NDg/bs2aPVq1cPbXccR6WlpWPXeQAAAGAK6Orq0n//93/rjjvuuOJ+zz//vD75yU8Ova+trdWHP/zhYftUVFTo+PHjl20jMzNTiURCq1evViqV0t13363169cPbV++fLkCgYBeffVV3XXXXVfsT11dnf7hH/5BX/7yl/XTn/5U58+f1xNPPKHe3l59/etf1+zZs7Vz507de++92rFjh8LhsHbt2qWPfOQjampq0okTJ7Rx48YrngMAMLkRGgDAFOPz+YaWZ86cqdLSUv3hD38YWtfb26u2tjbl5ORo5syZuv/++/XNb35zaHtzc7M8z7umfQYAAAAmg8cff1ymacp1XfX19WnatGn613/918vu39raqtraWq1cuXJoXV9fnyKRyLD9wuHw0MjhywkGgzp06JAaGhr0xBNP6Fvf+paefvrpoe1VVVXavXv3e4YGL774ohYsWKDHHntMklRWVqYvfelL+uxnP6uvfe1ruu2227R9+/ah0ODv//7v9atf/UqO4+jVV1/VqlWrlJOTc8VzAAAmN8oTAcAUduutt6qvr0/PPfecLMtSd3e3nnzySX3hC1+Qz+fTAw88oJdeekk7duyQ67o6ffq0Hn74Yf3kJz8Z764DAAAAE86Pf/xjHThwQIcOHdLhw4e1ZcsWPfbYY6qpqdGBAwe0YsWKodePf/xjNTY2SpIKCwuH2ohEIkokEsPaTSQSysjIuGQbFxiGoWAwqDlz5ujTn/60XnrppWFtzJw5U7FY7D2/h7a2Ns2ePXvYulmzZimRSKitrU233367duzYIcuytGfPHn384x+XYRiqqanRK6+8ojvvvPOqf24AgMmF0AAAprDMzExt27ZNe/fu1fr167Vp0yYZhqFnnnlG0sAw5q1bt2rr1q1as2aNHn74YW3cuFFf+tKXxrnnAAAAwMQWDof1iU98QhkZGdq1a5dWr16t6urqodfjjz8uwxj42MV13aHjKisrdfLkyWFt1dbWqrKy8pJtvPzyy3rooYeG7W9ZlqZPnz5sneM4Q+e7kpKSEtXX1w9bV19fr2AwqOnTp6uqqkqGYeiFF15QUVGRCgsLdcstt+hPf/qT9u/fr02bNl3VzwkAMPlQnggAJplXX331stv+4z/+42/WzZs3T88+++xlj9mwYYM2bNiQjq4BAAAA1w3btvXb3/5W3d3dWrVq1SX3KS4uliQ1NTWpvLxckvTAAw/oM5/5jO6++26tWrVKP/vZz4ae8L+Uqqoqff3rX9dPf/pTPfroo6qrq9M///M//02Q0NzcPHQ+aaAs6btHHmRlZemee+7RM888o3//93/XQw89pFgspq1bt+q+++5TMBiUJG3cuFH/8i//ovvvv1+StHbtWn3729/WwoULh42aAABMTYQGAAAAAAAA78MnP/lJmaYpaWAusfLycm3dunXYnAUXy8nJ0eLFi3Xw4MGh0ODmm2/WU089pW984xtqampSRUWFnn32Wc2YMeOSbRQVFenZZ5/VP/7jP+qf/umflJeXp49+9KN69NFHh+136NAhPfXUU0Pvt23bpm3btg3b5xvf+IYeeughPffcc9q6dat+9KMfKRwO695779XnP//5of02bdqk//qv/9LatWslSevWrVM8Hr9ssAEAmFp8HrNdAgAAAAAAjIn//M//1GuvvabnnntuzM5RXV2tL3zhC/rjH/84NFoAAICRYk4DAAAAAACAMfLggw/qzJkzqq2tHbNzbNu2TU888QSBAQAgLQgNAAAAAAAAxkgwGNT3vvc9fe973xuT9g8cOKBkMqkPf/hEBw9eAAACN0lEQVTDY9I+AOD6Q3kiAAAAAAAAAAAgiZE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ERoAAAAAAAAAAAABhEaAAAAAAAAAAAASYQGAAAAAAAAAABgEKEBAAAAAAAAAACQRGgAAAAAAAAAAAAGERoAAAAAAAAAAABJhAYAAAAAAAAAAGAQoQEAAAAAAAAAAJBEaAAAAAAAAAAAAAYRGgAAAAAAAAAAAEmEBgAAAAAAAAAAYBChAQAAAAAAAAAAkCT9f2/U9oAgHFe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31997</TotalTime>
  <Words>724</Words>
  <Application>Microsoft Office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Impact Analysis of Axillary Nodes on Breast Cancer </vt:lpstr>
      <vt:lpstr>Breast Cancer</vt:lpstr>
      <vt:lpstr>TNM staging system</vt:lpstr>
      <vt:lpstr>EDA –Analysis on Survivals &gt; 5 years</vt:lpstr>
      <vt:lpstr>EDA –Analysis on Positive axillary nodes (Pathologic staging)</vt:lpstr>
      <vt:lpstr>EDA –Analysis on Positive axillary nodes (Pathologic staging)</vt:lpstr>
      <vt:lpstr>EDA –Analysis on Positive axillary nodes (Pathologic staging)</vt:lpstr>
      <vt:lpstr>EDA –Analysis on Positive axillary nodes</vt:lpstr>
      <vt:lpstr>EDA –Analysis on Survivals vs. Age vs. Axillary nodes</vt:lpstr>
      <vt:lpstr>EDA –Analysis on Survivals vs. Age vs. Axillary nodes</vt:lpstr>
      <vt:lpstr>EDA –Analysis on Survivals vs. Age vs. Axillary nodes</vt:lpstr>
      <vt:lpstr>EDA –Analysis on Survivals vs. Age vs. Axillary nodes</vt:lpstr>
      <vt:lpstr>EDA –Analysis on Survivals vs. Year of operation</vt:lpstr>
      <vt:lpstr>EDA –Analysis on Survivals vs. Year of operation</vt:lpstr>
      <vt:lpstr>EDA –Analysis on correlations</vt:lpstr>
      <vt:lpstr>Hypothesis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</dc:creator>
  <cp:lastModifiedBy>DELL</cp:lastModifiedBy>
  <cp:revision>171</cp:revision>
  <dcterms:created xsi:type="dcterms:W3CDTF">2019-03-22T05:57:34Z</dcterms:created>
  <dcterms:modified xsi:type="dcterms:W3CDTF">2019-05-06T07:25:46Z</dcterms:modified>
</cp:coreProperties>
</file>