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Saran" userId="e911fc8d804bfecc" providerId="LiveId" clId="{803F88B7-3A42-46DF-9245-2C915AF95F30}"/>
    <pc:docChg chg="undo redo custSel addSld delSld modSld sldOrd">
      <pc:chgData name="Harish Saran" userId="e911fc8d804bfecc" providerId="LiveId" clId="{803F88B7-3A42-46DF-9245-2C915AF95F30}" dt="2024-11-01T13:42:54.765" v="454" actId="255"/>
      <pc:docMkLst>
        <pc:docMk/>
      </pc:docMkLst>
      <pc:sldChg chg="addSp delSp modSp new mod">
        <pc:chgData name="Harish Saran" userId="e911fc8d804bfecc" providerId="LiveId" clId="{803F88B7-3A42-46DF-9245-2C915AF95F30}" dt="2024-11-01T11:18:16.121" v="53" actId="14734"/>
        <pc:sldMkLst>
          <pc:docMk/>
          <pc:sldMk cId="2421405013" sldId="261"/>
        </pc:sldMkLst>
        <pc:spChg chg="mod">
          <ac:chgData name="Harish Saran" userId="e911fc8d804bfecc" providerId="LiveId" clId="{803F88B7-3A42-46DF-9245-2C915AF95F30}" dt="2024-11-01T11:15:58.098" v="21" actId="20577"/>
          <ac:spMkLst>
            <pc:docMk/>
            <pc:sldMk cId="2421405013" sldId="261"/>
            <ac:spMk id="2" creationId="{87480608-2A33-EB59-5A1D-BB1BE55216D6}"/>
          </ac:spMkLst>
        </pc:spChg>
        <pc:spChg chg="del">
          <ac:chgData name="Harish Saran" userId="e911fc8d804bfecc" providerId="LiveId" clId="{803F88B7-3A42-46DF-9245-2C915AF95F30}" dt="2024-11-01T11:16:34.083" v="22" actId="3680"/>
          <ac:spMkLst>
            <pc:docMk/>
            <pc:sldMk cId="2421405013" sldId="261"/>
            <ac:spMk id="3" creationId="{5C966001-571D-1316-54ED-EB426FAB9EDF}"/>
          </ac:spMkLst>
        </pc:spChg>
        <pc:spChg chg="add del mod">
          <ac:chgData name="Harish Saran" userId="e911fc8d804bfecc" providerId="LiveId" clId="{803F88B7-3A42-46DF-9245-2C915AF95F30}" dt="2024-11-01T11:17:39.427" v="30" actId="478"/>
          <ac:spMkLst>
            <pc:docMk/>
            <pc:sldMk cId="2421405013" sldId="261"/>
            <ac:spMk id="6" creationId="{3A800FE8-F938-74EA-B00A-C3866D89B53C}"/>
          </ac:spMkLst>
        </pc:spChg>
        <pc:graphicFrameChg chg="add del mod ord modGraphic">
          <ac:chgData name="Harish Saran" userId="e911fc8d804bfecc" providerId="LiveId" clId="{803F88B7-3A42-46DF-9245-2C915AF95F30}" dt="2024-11-01T11:16:50.958" v="23" actId="478"/>
          <ac:graphicFrameMkLst>
            <pc:docMk/>
            <pc:sldMk cId="2421405013" sldId="261"/>
            <ac:graphicFrameMk id="4" creationId="{E439765E-BE4C-B71F-205B-E7B5C2F84A15}"/>
          </ac:graphicFrameMkLst>
        </pc:graphicFrameChg>
        <pc:graphicFrameChg chg="add mod modGraphic">
          <ac:chgData name="Harish Saran" userId="e911fc8d804bfecc" providerId="LiveId" clId="{803F88B7-3A42-46DF-9245-2C915AF95F30}" dt="2024-11-01T11:18:16.121" v="53" actId="14734"/>
          <ac:graphicFrameMkLst>
            <pc:docMk/>
            <pc:sldMk cId="2421405013" sldId="261"/>
            <ac:graphicFrameMk id="7" creationId="{3EA8ED91-3E1A-FEDF-FE77-9D32FA071B5B}"/>
          </ac:graphicFrameMkLst>
        </pc:graphicFrameChg>
      </pc:sldChg>
      <pc:sldChg chg="addSp delSp modSp new mod modClrScheme chgLayout">
        <pc:chgData name="Harish Saran" userId="e911fc8d804bfecc" providerId="LiveId" clId="{803F88B7-3A42-46DF-9245-2C915AF95F30}" dt="2024-11-01T13:16:57.743" v="155" actId="1076"/>
        <pc:sldMkLst>
          <pc:docMk/>
          <pc:sldMk cId="3111575682" sldId="262"/>
        </pc:sldMkLst>
        <pc:spChg chg="mod ord">
          <ac:chgData name="Harish Saran" userId="e911fc8d804bfecc" providerId="LiveId" clId="{803F88B7-3A42-46DF-9245-2C915AF95F30}" dt="2024-11-01T13:16:45.624" v="153" actId="1076"/>
          <ac:spMkLst>
            <pc:docMk/>
            <pc:sldMk cId="3111575682" sldId="262"/>
            <ac:spMk id="2" creationId="{51FFF097-498D-64E4-CA55-B8155172009F}"/>
          </ac:spMkLst>
        </pc:spChg>
        <pc:spChg chg="del">
          <ac:chgData name="Harish Saran" userId="e911fc8d804bfecc" providerId="LiveId" clId="{803F88B7-3A42-46DF-9245-2C915AF95F30}" dt="2024-11-01T13:10:34.348" v="70"/>
          <ac:spMkLst>
            <pc:docMk/>
            <pc:sldMk cId="3111575682" sldId="262"/>
            <ac:spMk id="3" creationId="{552532AD-A3F7-A758-0D78-E32BA1DC2CD6}"/>
          </ac:spMkLst>
        </pc:spChg>
        <pc:spChg chg="add del mod">
          <ac:chgData name="Harish Saran" userId="e911fc8d804bfecc" providerId="LiveId" clId="{803F88B7-3A42-46DF-9245-2C915AF95F30}" dt="2024-11-01T13:12:25.266" v="72"/>
          <ac:spMkLst>
            <pc:docMk/>
            <pc:sldMk cId="3111575682" sldId="262"/>
            <ac:spMk id="6" creationId="{AE65BDCD-FC41-6304-CFE1-B444467092F1}"/>
          </ac:spMkLst>
        </pc:spChg>
        <pc:spChg chg="add mod ord">
          <ac:chgData name="Harish Saran" userId="e911fc8d804bfecc" providerId="LiveId" clId="{803F88B7-3A42-46DF-9245-2C915AF95F30}" dt="2024-11-01T13:16:57.743" v="155" actId="1076"/>
          <ac:spMkLst>
            <pc:docMk/>
            <pc:sldMk cId="3111575682" sldId="262"/>
            <ac:spMk id="8" creationId="{FABA3206-9302-05EF-83E4-D34784350304}"/>
          </ac:spMkLst>
        </pc:spChg>
        <pc:graphicFrameChg chg="add del mod">
          <ac:chgData name="Harish Saran" userId="e911fc8d804bfecc" providerId="LiveId" clId="{803F88B7-3A42-46DF-9245-2C915AF95F30}" dt="2024-11-01T13:10:38.394" v="71" actId="478"/>
          <ac:graphicFrameMkLst>
            <pc:docMk/>
            <pc:sldMk cId="3111575682" sldId="262"/>
            <ac:graphicFrameMk id="4" creationId="{D4B36D3C-5244-6235-9378-16CBBB026DA9}"/>
          </ac:graphicFrameMkLst>
        </pc:graphicFrameChg>
        <pc:graphicFrameChg chg="add mod ord">
          <ac:chgData name="Harish Saran" userId="e911fc8d804bfecc" providerId="LiveId" clId="{803F88B7-3A42-46DF-9245-2C915AF95F30}" dt="2024-11-01T13:16:52.127" v="154" actId="1076"/>
          <ac:graphicFrameMkLst>
            <pc:docMk/>
            <pc:sldMk cId="3111575682" sldId="262"/>
            <ac:graphicFrameMk id="7" creationId="{B696C2BB-FD4A-EF64-5C99-92A19F7570DB}"/>
          </ac:graphicFrameMkLst>
        </pc:graphicFrameChg>
      </pc:sldChg>
      <pc:sldChg chg="new del">
        <pc:chgData name="Harish Saran" userId="e911fc8d804bfecc" providerId="LiveId" clId="{803F88B7-3A42-46DF-9245-2C915AF95F30}" dt="2024-11-01T11:20:48.140" v="55" actId="47"/>
        <pc:sldMkLst>
          <pc:docMk/>
          <pc:sldMk cId="3975129497" sldId="262"/>
        </pc:sldMkLst>
      </pc:sldChg>
      <pc:sldChg chg="modSp new mod">
        <pc:chgData name="Harish Saran" userId="e911fc8d804bfecc" providerId="LiveId" clId="{803F88B7-3A42-46DF-9245-2C915AF95F30}" dt="2024-11-01T13:22:07.707" v="208" actId="14100"/>
        <pc:sldMkLst>
          <pc:docMk/>
          <pc:sldMk cId="3039725003" sldId="263"/>
        </pc:sldMkLst>
        <pc:spChg chg="mod">
          <ac:chgData name="Harish Saran" userId="e911fc8d804bfecc" providerId="LiveId" clId="{803F88B7-3A42-46DF-9245-2C915AF95F30}" dt="2024-11-01T13:22:07.707" v="208" actId="14100"/>
          <ac:spMkLst>
            <pc:docMk/>
            <pc:sldMk cId="3039725003" sldId="263"/>
            <ac:spMk id="2" creationId="{89E0F3CD-0C04-2B45-12EA-00EEE83DD813}"/>
          </ac:spMkLst>
        </pc:spChg>
        <pc:spChg chg="mod">
          <ac:chgData name="Harish Saran" userId="e911fc8d804bfecc" providerId="LiveId" clId="{803F88B7-3A42-46DF-9245-2C915AF95F30}" dt="2024-11-01T13:21:51.913" v="207" actId="1076"/>
          <ac:spMkLst>
            <pc:docMk/>
            <pc:sldMk cId="3039725003" sldId="263"/>
            <ac:spMk id="3" creationId="{BBFFE464-F09A-57CE-15DA-1189B77A8AFC}"/>
          </ac:spMkLst>
        </pc:spChg>
      </pc:sldChg>
      <pc:sldChg chg="delSp modSp new mod">
        <pc:chgData name="Harish Saran" userId="e911fc8d804bfecc" providerId="LiveId" clId="{803F88B7-3A42-46DF-9245-2C915AF95F30}" dt="2024-11-01T13:26:43.929" v="245" actId="1076"/>
        <pc:sldMkLst>
          <pc:docMk/>
          <pc:sldMk cId="1217803066" sldId="264"/>
        </pc:sldMkLst>
        <pc:spChg chg="mod">
          <ac:chgData name="Harish Saran" userId="e911fc8d804bfecc" providerId="LiveId" clId="{803F88B7-3A42-46DF-9245-2C915AF95F30}" dt="2024-11-01T13:26:43.929" v="245" actId="1076"/>
          <ac:spMkLst>
            <pc:docMk/>
            <pc:sldMk cId="1217803066" sldId="264"/>
            <ac:spMk id="2" creationId="{8A4AE681-38D2-03C3-D86A-FC8F23B46DCC}"/>
          </ac:spMkLst>
        </pc:spChg>
        <pc:spChg chg="del">
          <ac:chgData name="Harish Saran" userId="e911fc8d804bfecc" providerId="LiveId" clId="{803F88B7-3A42-46DF-9245-2C915AF95F30}" dt="2024-11-01T13:22:31.677" v="210" actId="478"/>
          <ac:spMkLst>
            <pc:docMk/>
            <pc:sldMk cId="1217803066" sldId="264"/>
            <ac:spMk id="3" creationId="{208057FB-5B10-1D86-015D-00CD778ED59B}"/>
          </ac:spMkLst>
        </pc:spChg>
      </pc:sldChg>
      <pc:sldChg chg="modSp new mod">
        <pc:chgData name="Harish Saran" userId="e911fc8d804bfecc" providerId="LiveId" clId="{803F88B7-3A42-46DF-9245-2C915AF95F30}" dt="2024-11-01T13:31:24.957" v="342" actId="1076"/>
        <pc:sldMkLst>
          <pc:docMk/>
          <pc:sldMk cId="891046083" sldId="265"/>
        </pc:sldMkLst>
        <pc:spChg chg="mod">
          <ac:chgData name="Harish Saran" userId="e911fc8d804bfecc" providerId="LiveId" clId="{803F88B7-3A42-46DF-9245-2C915AF95F30}" dt="2024-11-01T13:28:14.157" v="306" actId="1076"/>
          <ac:spMkLst>
            <pc:docMk/>
            <pc:sldMk cId="891046083" sldId="265"/>
            <ac:spMk id="2" creationId="{A507818A-FFD3-4410-3DB9-68FE0A3EACE1}"/>
          </ac:spMkLst>
        </pc:spChg>
        <pc:spChg chg="mod">
          <ac:chgData name="Harish Saran" userId="e911fc8d804bfecc" providerId="LiveId" clId="{803F88B7-3A42-46DF-9245-2C915AF95F30}" dt="2024-11-01T13:31:24.957" v="342" actId="1076"/>
          <ac:spMkLst>
            <pc:docMk/>
            <pc:sldMk cId="891046083" sldId="265"/>
            <ac:spMk id="3" creationId="{212F5EE8-9D7C-89C2-6279-A98262A42F7F}"/>
          </ac:spMkLst>
        </pc:spChg>
      </pc:sldChg>
      <pc:sldChg chg="addSp modSp new mod">
        <pc:chgData name="Harish Saran" userId="e911fc8d804bfecc" providerId="LiveId" clId="{803F88B7-3A42-46DF-9245-2C915AF95F30}" dt="2024-11-01T13:39:54.754" v="422" actId="20577"/>
        <pc:sldMkLst>
          <pc:docMk/>
          <pc:sldMk cId="3836936345" sldId="266"/>
        </pc:sldMkLst>
        <pc:spChg chg="mod">
          <ac:chgData name="Harish Saran" userId="e911fc8d804bfecc" providerId="LiveId" clId="{803F88B7-3A42-46DF-9245-2C915AF95F30}" dt="2024-11-01T13:32:12.726" v="375" actId="1076"/>
          <ac:spMkLst>
            <pc:docMk/>
            <pc:sldMk cId="3836936345" sldId="266"/>
            <ac:spMk id="2" creationId="{180A8DDC-5632-64D7-161D-6B1563DA135F}"/>
          </ac:spMkLst>
        </pc:spChg>
        <pc:spChg chg="mod">
          <ac:chgData name="Harish Saran" userId="e911fc8d804bfecc" providerId="LiveId" clId="{803F88B7-3A42-46DF-9245-2C915AF95F30}" dt="2024-11-01T13:37:33.448" v="391" actId="1076"/>
          <ac:spMkLst>
            <pc:docMk/>
            <pc:sldMk cId="3836936345" sldId="266"/>
            <ac:spMk id="3" creationId="{264F8E16-5CFD-0B0F-A77F-61F195F3AD4C}"/>
          </ac:spMkLst>
        </pc:spChg>
        <pc:spChg chg="add mod">
          <ac:chgData name="Harish Saran" userId="e911fc8d804bfecc" providerId="LiveId" clId="{803F88B7-3A42-46DF-9245-2C915AF95F30}" dt="2024-11-01T13:38:28.075" v="404" actId="1076"/>
          <ac:spMkLst>
            <pc:docMk/>
            <pc:sldMk cId="3836936345" sldId="266"/>
            <ac:spMk id="4" creationId="{F925B5B9-67CD-624E-1C00-0AA0BE59480C}"/>
          </ac:spMkLst>
        </pc:spChg>
        <pc:spChg chg="add mod">
          <ac:chgData name="Harish Saran" userId="e911fc8d804bfecc" providerId="LiveId" clId="{803F88B7-3A42-46DF-9245-2C915AF95F30}" dt="2024-11-01T13:39:54.754" v="422" actId="20577"/>
          <ac:spMkLst>
            <pc:docMk/>
            <pc:sldMk cId="3836936345" sldId="266"/>
            <ac:spMk id="5" creationId="{97E5EB08-4F29-5AD0-DDD8-09E5FD298C39}"/>
          </ac:spMkLst>
        </pc:spChg>
      </pc:sldChg>
      <pc:sldChg chg="addSp delSp modSp add mod ord">
        <pc:chgData name="Harish Saran" userId="e911fc8d804bfecc" providerId="LiveId" clId="{803F88B7-3A42-46DF-9245-2C915AF95F30}" dt="2024-11-01T13:41:55.077" v="440" actId="1076"/>
        <pc:sldMkLst>
          <pc:docMk/>
          <pc:sldMk cId="3259730935" sldId="267"/>
        </pc:sldMkLst>
        <pc:spChg chg="mod">
          <ac:chgData name="Harish Saran" userId="e911fc8d804bfecc" providerId="LiveId" clId="{803F88B7-3A42-46DF-9245-2C915AF95F30}" dt="2024-11-01T13:40:21.325" v="437" actId="20577"/>
          <ac:spMkLst>
            <pc:docMk/>
            <pc:sldMk cId="3259730935" sldId="267"/>
            <ac:spMk id="2" creationId="{CBE47314-D6BE-82E4-CBE2-3A9CC72F7AA3}"/>
          </ac:spMkLst>
        </pc:spChg>
        <pc:graphicFrameChg chg="add mod">
          <ac:chgData name="Harish Saran" userId="e911fc8d804bfecc" providerId="LiveId" clId="{803F88B7-3A42-46DF-9245-2C915AF95F30}" dt="2024-11-01T13:41:55.077" v="440" actId="1076"/>
          <ac:graphicFrameMkLst>
            <pc:docMk/>
            <pc:sldMk cId="3259730935" sldId="267"/>
            <ac:graphicFrameMk id="3" creationId="{C3F21E34-3D73-67EB-1B65-3A0504553462}"/>
          </ac:graphicFrameMkLst>
        </pc:graphicFrameChg>
        <pc:graphicFrameChg chg="del">
          <ac:chgData name="Harish Saran" userId="e911fc8d804bfecc" providerId="LiveId" clId="{803F88B7-3A42-46DF-9245-2C915AF95F30}" dt="2024-11-01T13:40:26.122" v="438" actId="478"/>
          <ac:graphicFrameMkLst>
            <pc:docMk/>
            <pc:sldMk cId="3259730935" sldId="267"/>
            <ac:graphicFrameMk id="7" creationId="{31305945-29E8-8FB1-88A4-7038A3AB0DA4}"/>
          </ac:graphicFrameMkLst>
        </pc:graphicFrameChg>
      </pc:sldChg>
      <pc:sldChg chg="delSp modSp new mod">
        <pc:chgData name="Harish Saran" userId="e911fc8d804bfecc" providerId="LiveId" clId="{803F88B7-3A42-46DF-9245-2C915AF95F30}" dt="2024-11-01T13:42:54.765" v="454" actId="255"/>
        <pc:sldMkLst>
          <pc:docMk/>
          <pc:sldMk cId="2444748160" sldId="268"/>
        </pc:sldMkLst>
        <pc:spChg chg="del">
          <ac:chgData name="Harish Saran" userId="e911fc8d804bfecc" providerId="LiveId" clId="{803F88B7-3A42-46DF-9245-2C915AF95F30}" dt="2024-11-01T13:42:23.854" v="451" actId="478"/>
          <ac:spMkLst>
            <pc:docMk/>
            <pc:sldMk cId="2444748160" sldId="268"/>
            <ac:spMk id="2" creationId="{5795144F-337D-C714-DF5E-EF1E1DFE5F36}"/>
          </ac:spMkLst>
        </pc:spChg>
        <pc:spChg chg="mod">
          <ac:chgData name="Harish Saran" userId="e911fc8d804bfecc" providerId="LiveId" clId="{803F88B7-3A42-46DF-9245-2C915AF95F30}" dt="2024-11-01T13:42:54.765" v="454" actId="255"/>
          <ac:spMkLst>
            <pc:docMk/>
            <pc:sldMk cId="2444748160" sldId="268"/>
            <ac:spMk id="3" creationId="{C4FCEC83-06E1-ADE5-254F-A06E85AB89C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17ED64-AF13-40A2-8B10-63C1FE2DBF64}"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351606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89587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250005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738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354834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17ED64-AF13-40A2-8B10-63C1FE2DBF64}"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398471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17ED64-AF13-40A2-8B10-63C1FE2DBF64}"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246807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7ED64-AF13-40A2-8B10-63C1FE2DBF64}"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2828762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7ED64-AF13-40A2-8B10-63C1FE2DBF64}"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175953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7ED64-AF13-40A2-8B10-63C1FE2DBF64}"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151556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7ED64-AF13-40A2-8B10-63C1FE2DBF64}"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133631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242580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7ED64-AF13-40A2-8B10-63C1FE2DBF64}"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3075722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17ED64-AF13-40A2-8B10-63C1FE2DBF64}"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37805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417ED64-AF13-40A2-8B10-63C1FE2DBF64}" type="datetimeFigureOut">
              <a:rPr lang="en-IN" smtClean="0"/>
              <a:t>01-11-2024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47392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131106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17ED64-AF13-40A2-8B10-63C1FE2DBF64}"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B6777-03F7-4F12-9C51-7046C52DFBF5}" type="slidenum">
              <a:rPr lang="en-IN" smtClean="0"/>
              <a:t>‹#›</a:t>
            </a:fld>
            <a:endParaRPr lang="en-IN"/>
          </a:p>
        </p:txBody>
      </p:sp>
    </p:spTree>
    <p:extLst>
      <p:ext uri="{BB962C8B-B14F-4D97-AF65-F5344CB8AC3E}">
        <p14:creationId xmlns:p14="http://schemas.microsoft.com/office/powerpoint/2010/main" val="64806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417ED64-AF13-40A2-8B10-63C1FE2DBF64}" type="datetimeFigureOut">
              <a:rPr lang="en-IN" smtClean="0"/>
              <a:t>01-11-2024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75B6777-03F7-4F12-9C51-7046C52DFBF5}" type="slidenum">
              <a:rPr lang="en-IN" smtClean="0"/>
              <a:t>‹#›</a:t>
            </a:fld>
            <a:endParaRPr lang="en-IN"/>
          </a:p>
        </p:txBody>
      </p:sp>
    </p:spTree>
    <p:extLst>
      <p:ext uri="{BB962C8B-B14F-4D97-AF65-F5344CB8AC3E}">
        <p14:creationId xmlns:p14="http://schemas.microsoft.com/office/powerpoint/2010/main" val="400944743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web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3D4B-6974-9283-99A8-2C1380782DCE}"/>
              </a:ext>
            </a:extLst>
          </p:cNvPr>
          <p:cNvSpPr>
            <a:spLocks noGrp="1"/>
          </p:cNvSpPr>
          <p:nvPr>
            <p:ph type="ctrTitle"/>
          </p:nvPr>
        </p:nvSpPr>
        <p:spPr/>
        <p:txBody>
          <a:bodyPr/>
          <a:lstStyle/>
          <a:p>
            <a:r>
              <a:rPr lang="en-IN" dirty="0"/>
              <a:t>ShadowFox Data Science </a:t>
            </a:r>
          </a:p>
        </p:txBody>
      </p:sp>
      <p:sp>
        <p:nvSpPr>
          <p:cNvPr id="3" name="Subtitle 2">
            <a:extLst>
              <a:ext uri="{FF2B5EF4-FFF2-40B4-BE49-F238E27FC236}">
                <a16:creationId xmlns:a16="http://schemas.microsoft.com/office/drawing/2014/main" id="{08EB2604-E5A4-F369-981B-B49290646ADD}"/>
              </a:ext>
            </a:extLst>
          </p:cNvPr>
          <p:cNvSpPr>
            <a:spLocks noGrp="1"/>
          </p:cNvSpPr>
          <p:nvPr>
            <p:ph type="subTitle" idx="1"/>
          </p:nvPr>
        </p:nvSpPr>
        <p:spPr/>
        <p:txBody>
          <a:bodyPr/>
          <a:lstStyle/>
          <a:p>
            <a:r>
              <a:rPr lang="en-IN" dirty="0"/>
              <a:t>Author: Harish T S</a:t>
            </a:r>
          </a:p>
          <a:p>
            <a:endParaRPr lang="en-IN" dirty="0"/>
          </a:p>
        </p:txBody>
      </p:sp>
    </p:spTree>
    <p:extLst>
      <p:ext uri="{BB962C8B-B14F-4D97-AF65-F5344CB8AC3E}">
        <p14:creationId xmlns:p14="http://schemas.microsoft.com/office/powerpoint/2010/main" val="214913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818A-FFD3-4410-3DB9-68FE0A3EACE1}"/>
              </a:ext>
            </a:extLst>
          </p:cNvPr>
          <p:cNvSpPr>
            <a:spLocks noGrp="1"/>
          </p:cNvSpPr>
          <p:nvPr>
            <p:ph type="title"/>
          </p:nvPr>
        </p:nvSpPr>
        <p:spPr>
          <a:xfrm>
            <a:off x="2097428" y="600635"/>
            <a:ext cx="7997144" cy="690283"/>
          </a:xfrm>
        </p:spPr>
        <p:txBody>
          <a:bodyPr/>
          <a:lstStyle/>
          <a:p>
            <a:r>
              <a:rPr lang="en-IN" dirty="0"/>
              <a:t>Graphs used and their definitions</a:t>
            </a:r>
          </a:p>
        </p:txBody>
      </p:sp>
      <p:sp>
        <p:nvSpPr>
          <p:cNvPr id="3" name="Text Placeholder 2">
            <a:extLst>
              <a:ext uri="{FF2B5EF4-FFF2-40B4-BE49-F238E27FC236}">
                <a16:creationId xmlns:a16="http://schemas.microsoft.com/office/drawing/2014/main" id="{212F5EE8-9D7C-89C2-6279-A98262A42F7F}"/>
              </a:ext>
            </a:extLst>
          </p:cNvPr>
          <p:cNvSpPr>
            <a:spLocks noGrp="1"/>
          </p:cNvSpPr>
          <p:nvPr>
            <p:ph type="body" sz="half" idx="2"/>
          </p:nvPr>
        </p:nvSpPr>
        <p:spPr>
          <a:xfrm>
            <a:off x="913774" y="3577104"/>
            <a:ext cx="10364452" cy="1586380"/>
          </a:xfrm>
        </p:spPr>
        <p:txBody>
          <a:bodyPr>
            <a:normAutofit fontScale="25000" lnSpcReduction="20000"/>
          </a:bodyPr>
          <a:lstStyle/>
          <a:p>
            <a:pPr marL="0" marR="0" lvl="0" indent="0" algn="just" defTabSz="914400" rtl="0" eaLnBrk="1" fontAlgn="auto" latinLnBrk="0" hangingPunct="1">
              <a:lnSpc>
                <a:spcPct val="100000"/>
              </a:lnSpc>
              <a:spcBef>
                <a:spcPts val="2940"/>
              </a:spcBef>
              <a:spcAft>
                <a:spcPts val="105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Time Series Plot:</a:t>
            </a:r>
          </a:p>
          <a:p>
            <a:pPr marL="0" marR="0" lvl="0" indent="152400" algn="l" defTabSz="914400" rtl="0" eaLnBrk="1" fontAlgn="auto" latinLnBrk="0" hangingPunct="1">
              <a:lnSpc>
                <a:spcPts val="1872"/>
              </a:lnSpc>
              <a:spcBef>
                <a:spcPts val="0"/>
              </a:spcBef>
              <a:spcAft>
                <a:spcPts val="42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 line graph displaying the levels of air pollutants (e.g., CO, NO2, PM2.5) over time.</a:t>
            </a:r>
          </a:p>
          <a:p>
            <a:pPr marL="0" marR="0" lvl="0" indent="152400" algn="l" defTabSz="914400" rtl="0" eaLnBrk="1" fontAlgn="auto" latinLnBrk="0" hangingPunct="1">
              <a:lnSpc>
                <a:spcPts val="1848"/>
              </a:lnSpc>
              <a:spcBef>
                <a:spcPts val="0"/>
              </a:spcBef>
              <a:spcAft>
                <a:spcPts val="231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Where it is used: To visualize trends and variations in air quality over the specified period.</a:t>
            </a:r>
          </a:p>
          <a:p>
            <a:pPr marL="0" marR="0" lvl="0" indent="0" algn="just" defTabSz="914400" rtl="0" eaLnBrk="1" fontAlgn="auto" latinLnBrk="0" hangingPunct="1">
              <a:lnSpc>
                <a:spcPct val="100000"/>
              </a:lnSpc>
              <a:spcBef>
                <a:spcPts val="2310"/>
              </a:spcBef>
              <a:spcAft>
                <a:spcPts val="105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 Hourly Averages Plot:</a:t>
            </a:r>
          </a:p>
          <a:p>
            <a:pPr marL="0" marR="0" lvl="0" indent="152400" algn="l" defTabSz="914400" rtl="0" eaLnBrk="1" fontAlgn="auto" latinLnBrk="0" hangingPunct="1">
              <a:lnSpc>
                <a:spcPts val="1824"/>
              </a:lnSpc>
              <a:spcBef>
                <a:spcPts val="0"/>
              </a:spcBef>
              <a:spcAft>
                <a:spcPts val="42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 bar graph showing average pollutant concentrations for each hour of the day.</a:t>
            </a:r>
          </a:p>
          <a:p>
            <a:pPr marL="0" marR="0" lvl="0" indent="152400" algn="l" defTabSz="914400" rtl="0" eaLnBrk="1" fontAlgn="auto" latinLnBrk="0" hangingPunct="1">
              <a:lnSpc>
                <a:spcPts val="1800"/>
              </a:lnSpc>
              <a:spcBef>
                <a:spcPts val="0"/>
              </a:spcBef>
              <a:spcAft>
                <a:spcPts val="231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Where it is used: To identify peak pollution hours and understand daily cycles in air quality.</a:t>
            </a:r>
            <a:endParaRPr lang="en-US" sz="7200" cap="none" dirty="0">
              <a:solidFill>
                <a:prstClr val="black"/>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2310"/>
              </a:spcBef>
              <a:spcAft>
                <a:spcPts val="105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3. Correlation Heatmap:</a:t>
            </a:r>
          </a:p>
          <a:p>
            <a:pPr marL="0" marR="0" lvl="0" indent="152400" algn="l" defTabSz="914400" rtl="0" eaLnBrk="1" fontAlgn="auto" latinLnBrk="0" hangingPunct="1">
              <a:lnSpc>
                <a:spcPts val="1848"/>
              </a:lnSpc>
              <a:spcBef>
                <a:spcPts val="0"/>
              </a:spcBef>
              <a:spcAft>
                <a:spcPts val="42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 graphical representation of the correlation coefficients between pairs of pollutants.</a:t>
            </a:r>
          </a:p>
          <a:p>
            <a:pPr marL="0" marR="0" lvl="0" indent="152400" algn="l" defTabSz="914400" rtl="0" eaLnBrk="1" fontAlgn="auto" latinLnBrk="0" hangingPunct="1">
              <a:lnSpc>
                <a:spcPts val="1848"/>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Where it is used: To assess the relationships among pollutants, indicating how changes in one may be associated with changes in another.</a:t>
            </a:r>
          </a:p>
          <a:p>
            <a:pPr marL="0" marR="0" lvl="0" indent="152400" algn="l" defTabSz="914400" rtl="0" eaLnBrk="1" fontAlgn="auto" latinLnBrk="0" hangingPunct="1">
              <a:lnSpc>
                <a:spcPts val="1800"/>
              </a:lnSpc>
              <a:spcBef>
                <a:spcPts val="0"/>
              </a:spcBef>
              <a:spcAft>
                <a:spcPts val="2310"/>
              </a:spcAft>
              <a:buClrTx/>
              <a:buSzTx/>
              <a:buFontTx/>
              <a:buNone/>
              <a:tabLst/>
              <a:defRPr/>
            </a:pPr>
            <a:endPar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152400" algn="l" defTabSz="914400" rtl="0" eaLnBrk="1" fontAlgn="auto" latinLnBrk="0" hangingPunct="1">
              <a:lnSpc>
                <a:spcPts val="1848"/>
              </a:lnSpc>
              <a:spcBef>
                <a:spcPts val="0"/>
              </a:spcBef>
              <a:spcAft>
                <a:spcPts val="231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152400" algn="l" defTabSz="914400" rtl="0" eaLnBrk="1" fontAlgn="auto" latinLnBrk="0" hangingPunct="1">
              <a:lnSpc>
                <a:spcPts val="1848"/>
              </a:lnSpc>
              <a:spcBef>
                <a:spcPts val="0"/>
              </a:spcBef>
              <a:spcAft>
                <a:spcPts val="231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algn="l"/>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04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8DDC-5632-64D7-161D-6B1563DA135F}"/>
              </a:ext>
            </a:extLst>
          </p:cNvPr>
          <p:cNvSpPr>
            <a:spLocks noGrp="1"/>
          </p:cNvSpPr>
          <p:nvPr>
            <p:ph type="title"/>
          </p:nvPr>
        </p:nvSpPr>
        <p:spPr>
          <a:xfrm>
            <a:off x="990287" y="591671"/>
            <a:ext cx="10211426" cy="726142"/>
          </a:xfrm>
        </p:spPr>
        <p:txBody>
          <a:bodyPr/>
          <a:lstStyle/>
          <a:p>
            <a:r>
              <a:rPr lang="en-IN" dirty="0"/>
              <a:t>Overall results of the code</a:t>
            </a:r>
          </a:p>
        </p:txBody>
      </p:sp>
      <p:sp>
        <p:nvSpPr>
          <p:cNvPr id="3" name="Text Placeholder 2">
            <a:extLst>
              <a:ext uri="{FF2B5EF4-FFF2-40B4-BE49-F238E27FC236}">
                <a16:creationId xmlns:a16="http://schemas.microsoft.com/office/drawing/2014/main" id="{264F8E16-5CFD-0B0F-A77F-61F195F3AD4C}"/>
              </a:ext>
            </a:extLst>
          </p:cNvPr>
          <p:cNvSpPr>
            <a:spLocks noGrp="1"/>
          </p:cNvSpPr>
          <p:nvPr>
            <p:ph type="body" sz="half" idx="2"/>
          </p:nvPr>
        </p:nvSpPr>
        <p:spPr>
          <a:xfrm>
            <a:off x="913774" y="1842620"/>
            <a:ext cx="10364452" cy="1586380"/>
          </a:xfrm>
        </p:spPr>
        <p:txBody>
          <a:bodyPr>
            <a:normAutofit fontScale="25000" lnSpcReduction="20000"/>
          </a:bodyPr>
          <a:lstStyle/>
          <a:p>
            <a:pPr marL="233680" marR="0" lvl="0" indent="-279400" algn="l" defTabSz="914400" rtl="0" eaLnBrk="1" fontAlgn="auto" latinLnBrk="0" hangingPunct="1">
              <a:lnSpc>
                <a:spcPts val="1824"/>
              </a:lnSpc>
              <a:spcBef>
                <a:spcPts val="0"/>
              </a:spcBef>
              <a:spcAft>
                <a:spcPts val="2310"/>
              </a:spcAft>
              <a:buClrTx/>
              <a:buSzTx/>
              <a:buFontTx/>
              <a:buNone/>
              <a:tabLst/>
              <a:defRPr/>
            </a:pP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a:t>
            </a:r>
            <a:r>
              <a:rPr kumimoji="0" lang="en-US" sz="5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Trends</a:t>
            </a: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time series plot highlights fluctuations in pollutant levels, indicating periods of higher pollution. Seasonal variations may also be visible, suggesting environmental or anthropogenic factors influencing air quality.</a:t>
            </a:r>
          </a:p>
          <a:p>
            <a:pPr marL="233680" marR="0" lvl="0" indent="-279400" algn="l" defTabSz="914400" rtl="0" eaLnBrk="1" fontAlgn="auto" latinLnBrk="0" hangingPunct="1">
              <a:lnSpc>
                <a:spcPts val="1848"/>
              </a:lnSpc>
              <a:spcBef>
                <a:spcPts val="0"/>
              </a:spcBef>
              <a:spcAft>
                <a:spcPts val="2310"/>
              </a:spcAft>
              <a:buClrTx/>
              <a:buSzTx/>
              <a:buFontTx/>
              <a:buNone/>
              <a:tabLst/>
              <a:defRPr/>
            </a:pP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    </a:t>
            </a:r>
            <a:r>
              <a:rPr kumimoji="0" lang="en-US" sz="5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Daily Patterns</a:t>
            </a: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hourly average plot reveals typical pollution trends throughout the day, which can be critical for public health and policy decisions, indicating times when pollution is at its peak.</a:t>
            </a:r>
          </a:p>
          <a:p>
            <a:pPr marL="233680" marR="0" lvl="0" indent="-279400" algn="l" defTabSz="914400" rtl="0" eaLnBrk="1" fontAlgn="auto" latinLnBrk="0" hangingPunct="1">
              <a:lnSpc>
                <a:spcPts val="1824"/>
              </a:lnSpc>
              <a:spcBef>
                <a:spcPts val="0"/>
              </a:spcBef>
              <a:spcAft>
                <a:spcPts val="2310"/>
              </a:spcAft>
              <a:buClrTx/>
              <a:buSzTx/>
              <a:buFontTx/>
              <a:buNone/>
              <a:tabLst/>
              <a:defRPr/>
            </a:pP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3.    </a:t>
            </a:r>
            <a:r>
              <a:rPr kumimoji="0" lang="en-US" sz="5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Correlations</a:t>
            </a:r>
            <a:r>
              <a:rPr kumimoji="0" lang="en-US" sz="5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heatmap shows the relationships between various pollutants, which can inform further studies on sources of pollution and their combined effects on health and the environment.</a:t>
            </a:r>
          </a:p>
          <a:p>
            <a:pPr algn="l"/>
            <a:endParaRPr lang="en-IN" sz="56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F925B5B9-67CD-624E-1C00-0AA0BE59480C}"/>
              </a:ext>
            </a:extLst>
          </p:cNvPr>
          <p:cNvSpPr txBox="1">
            <a:spLocks/>
          </p:cNvSpPr>
          <p:nvPr/>
        </p:nvSpPr>
        <p:spPr>
          <a:xfrm>
            <a:off x="990287" y="3415553"/>
            <a:ext cx="10211426" cy="7261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r>
              <a:rPr lang="en-IN" dirty="0"/>
              <a:t>Conclusion</a:t>
            </a:r>
          </a:p>
        </p:txBody>
      </p:sp>
      <p:sp>
        <p:nvSpPr>
          <p:cNvPr id="5" name="Text Placeholder 2">
            <a:extLst>
              <a:ext uri="{FF2B5EF4-FFF2-40B4-BE49-F238E27FC236}">
                <a16:creationId xmlns:a16="http://schemas.microsoft.com/office/drawing/2014/main" id="{97E5EB08-4F29-5AD0-DDD8-09E5FD298C39}"/>
              </a:ext>
            </a:extLst>
          </p:cNvPr>
          <p:cNvSpPr txBox="1">
            <a:spLocks/>
          </p:cNvSpPr>
          <p:nvPr/>
        </p:nvSpPr>
        <p:spPr>
          <a:xfrm>
            <a:off x="913774" y="4361702"/>
            <a:ext cx="10364452" cy="1586380"/>
          </a:xfrm>
          <a:prstGeom prst="rect">
            <a:avLst/>
          </a:prstGeom>
        </p:spPr>
        <p:txBody>
          <a:bodyPr vert="horz" lIns="91440" tIns="45720" rIns="91440" bIns="45720" rtlCol="0" anchor="ctr">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pPr algn="l"/>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This analysis provides valuable insights into air quality trends and patterns in Delhi. The visualization techniques employed not only enhance understanding of the data but also support further research and decision making related to air quality management. By continuing to analyze these trends and correlations, stakeholders can better address air pollution issues in the region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93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1D4AD-5D02-154F-16FB-7DC2935CE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47314-D6BE-82E4-CBE2-3A9CC72F7AA3}"/>
              </a:ext>
            </a:extLst>
          </p:cNvPr>
          <p:cNvSpPr>
            <a:spLocks noGrp="1"/>
          </p:cNvSpPr>
          <p:nvPr>
            <p:ph type="title"/>
          </p:nvPr>
        </p:nvSpPr>
        <p:spPr>
          <a:xfrm>
            <a:off x="1374649" y="182393"/>
            <a:ext cx="9646650" cy="1586380"/>
          </a:xfrm>
        </p:spPr>
        <p:txBody>
          <a:bodyPr/>
          <a:lstStyle/>
          <a:p>
            <a:r>
              <a:rPr lang="en-IN" dirty="0"/>
              <a:t>Intermediate Task</a:t>
            </a:r>
          </a:p>
        </p:txBody>
      </p:sp>
      <p:sp>
        <p:nvSpPr>
          <p:cNvPr id="8" name="Text Placeholder 7">
            <a:extLst>
              <a:ext uri="{FF2B5EF4-FFF2-40B4-BE49-F238E27FC236}">
                <a16:creationId xmlns:a16="http://schemas.microsoft.com/office/drawing/2014/main" id="{A5E587B3-78BE-F37F-3C61-93056093F58A}"/>
              </a:ext>
            </a:extLst>
          </p:cNvPr>
          <p:cNvSpPr>
            <a:spLocks noGrp="1"/>
          </p:cNvSpPr>
          <p:nvPr>
            <p:ph type="body" sz="half" idx="2"/>
          </p:nvPr>
        </p:nvSpPr>
        <p:spPr>
          <a:xfrm>
            <a:off x="913774" y="2111749"/>
            <a:ext cx="10364452" cy="1586380"/>
          </a:xfrm>
        </p:spPr>
        <p:txBody>
          <a:bodyPr/>
          <a:lstStyle/>
          <a:p>
            <a:r>
              <a:rPr lang="en-IN" dirty="0"/>
              <a:t>Double Click on the above pdf to view assignment</a:t>
            </a:r>
          </a:p>
        </p:txBody>
      </p:sp>
      <p:graphicFrame>
        <p:nvGraphicFramePr>
          <p:cNvPr id="3" name="Object 2">
            <a:extLst>
              <a:ext uri="{FF2B5EF4-FFF2-40B4-BE49-F238E27FC236}">
                <a16:creationId xmlns:a16="http://schemas.microsoft.com/office/drawing/2014/main" id="{C3F21E34-3D73-67EB-1B65-3A0504553462}"/>
              </a:ext>
            </a:extLst>
          </p:cNvPr>
          <p:cNvGraphicFramePr>
            <a:graphicFrameLocks noChangeAspect="1"/>
          </p:cNvGraphicFramePr>
          <p:nvPr>
            <p:extLst>
              <p:ext uri="{D42A27DB-BD31-4B8C-83A1-F6EECF244321}">
                <p14:modId xmlns:p14="http://schemas.microsoft.com/office/powerpoint/2010/main" val="744390440"/>
              </p:ext>
            </p:extLst>
          </p:nvPr>
        </p:nvGraphicFramePr>
        <p:xfrm>
          <a:off x="5048250" y="2219979"/>
          <a:ext cx="2095500" cy="514350"/>
        </p:xfrm>
        <a:graphic>
          <a:graphicData uri="http://schemas.openxmlformats.org/presentationml/2006/ole">
            <mc:AlternateContent xmlns:mc="http://schemas.openxmlformats.org/markup-compatibility/2006">
              <mc:Choice xmlns:v="urn:schemas-microsoft-com:vml" Requires="v">
                <p:oleObj name="Packager Shell Object" showAsIcon="1" r:id="rId2" imgW="2095677" imgH="514350" progId="Package">
                  <p:embed/>
                </p:oleObj>
              </mc:Choice>
              <mc:Fallback>
                <p:oleObj name="Packager Shell Object" showAsIcon="1" r:id="rId2" imgW="2095677" imgH="514350" progId="Package">
                  <p:embed/>
                  <p:pic>
                    <p:nvPicPr>
                      <p:cNvPr id="3" name="Object 2">
                        <a:extLst>
                          <a:ext uri="{FF2B5EF4-FFF2-40B4-BE49-F238E27FC236}">
                            <a16:creationId xmlns:a16="http://schemas.microsoft.com/office/drawing/2014/main" id="{C3F21E34-3D73-67EB-1B65-3A0504553462}"/>
                          </a:ext>
                        </a:extLst>
                      </p:cNvPr>
                      <p:cNvPicPr/>
                      <p:nvPr/>
                    </p:nvPicPr>
                    <p:blipFill>
                      <a:blip r:embed="rId3"/>
                      <a:stretch>
                        <a:fillRect/>
                      </a:stretch>
                    </p:blipFill>
                    <p:spPr>
                      <a:xfrm>
                        <a:off x="5048250" y="2219979"/>
                        <a:ext cx="2095500" cy="514350"/>
                      </a:xfrm>
                      <a:prstGeom prst="rect">
                        <a:avLst/>
                      </a:prstGeom>
                    </p:spPr>
                  </p:pic>
                </p:oleObj>
              </mc:Fallback>
            </mc:AlternateContent>
          </a:graphicData>
        </a:graphic>
      </p:graphicFrame>
    </p:spTree>
    <p:extLst>
      <p:ext uri="{BB962C8B-B14F-4D97-AF65-F5344CB8AC3E}">
        <p14:creationId xmlns:p14="http://schemas.microsoft.com/office/powerpoint/2010/main" val="325973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FCEC83-06E1-ADE5-254F-A06E85AB89CF}"/>
              </a:ext>
            </a:extLst>
          </p:cNvPr>
          <p:cNvSpPr>
            <a:spLocks noGrp="1"/>
          </p:cNvSpPr>
          <p:nvPr>
            <p:ph type="body" sz="half" idx="2"/>
          </p:nvPr>
        </p:nvSpPr>
        <p:spPr>
          <a:xfrm>
            <a:off x="913774" y="2367056"/>
            <a:ext cx="10364452" cy="1586380"/>
          </a:xfrm>
        </p:spPr>
        <p:txBody>
          <a:bodyPr>
            <a:normAutofit/>
          </a:bodyPr>
          <a:lstStyle/>
          <a:p>
            <a:r>
              <a:rPr lang="en-IN" sz="6000" dirty="0">
                <a:latin typeface="Arial Black" panose="020B0A04020102020204" pitchFamily="34" charset="0"/>
              </a:rPr>
              <a:t>Thank you</a:t>
            </a:r>
          </a:p>
        </p:txBody>
      </p:sp>
    </p:spTree>
    <p:extLst>
      <p:ext uri="{BB962C8B-B14F-4D97-AF65-F5344CB8AC3E}">
        <p14:creationId xmlns:p14="http://schemas.microsoft.com/office/powerpoint/2010/main" val="244474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8502-784C-7E69-6C58-5D0092648DB6}"/>
              </a:ext>
            </a:extLst>
          </p:cNvPr>
          <p:cNvSpPr>
            <a:spLocks noGrp="1"/>
          </p:cNvSpPr>
          <p:nvPr>
            <p:ph type="title"/>
          </p:nvPr>
        </p:nvSpPr>
        <p:spPr>
          <a:xfrm>
            <a:off x="913149" y="268711"/>
            <a:ext cx="10364451" cy="1596177"/>
          </a:xfrm>
        </p:spPr>
        <p:txBody>
          <a:bodyPr/>
          <a:lstStyle/>
          <a:p>
            <a:r>
              <a:rPr lang="en-IN" dirty="0"/>
              <a:t>Matplotlib</a:t>
            </a:r>
          </a:p>
        </p:txBody>
      </p:sp>
      <p:sp>
        <p:nvSpPr>
          <p:cNvPr id="4" name="Content Placeholder 3">
            <a:extLst>
              <a:ext uri="{FF2B5EF4-FFF2-40B4-BE49-F238E27FC236}">
                <a16:creationId xmlns:a16="http://schemas.microsoft.com/office/drawing/2014/main" id="{C132209B-2F9A-3F18-31A2-DB9024CA5F22}"/>
              </a:ext>
            </a:extLst>
          </p:cNvPr>
          <p:cNvSpPr>
            <a:spLocks noGrp="1" noChangeArrowheads="1"/>
          </p:cNvSpPr>
          <p:nvPr>
            <p:ph sz="quarter" idx="13"/>
          </p:nvPr>
        </p:nvSpPr>
        <p:spPr bwMode="auto">
          <a:xfrm>
            <a:off x="914400" y="1397426"/>
            <a:ext cx="103632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Matplotlib is one of the most widely used Python libraries for creating static, interactive, and animated visualizations.</a:t>
            </a:r>
          </a:p>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It serves as a foundation for other libraries like Seaborn, offering a high degree of control over plot aesthetics. </a:t>
            </a:r>
          </a:p>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It is particularly useful for generating publication-quality figures in a variety of formats.</a:t>
            </a:r>
          </a:p>
          <a:p>
            <a:pPr marL="479552" marR="0" lvl="0" indent="-228600" algn="l" defTabSz="914400" rtl="0" eaLnBrk="1" fontAlgn="auto" latinLnBrk="0" hangingPunct="1">
              <a:lnSpc>
                <a:spcPct val="100000"/>
              </a:lnSpc>
              <a:spcBef>
                <a:spcPts val="420"/>
              </a:spcBef>
              <a:spcAft>
                <a:spcPts val="42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Typical Use Cases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Line plots, scatter plots, histograms, and subplots for data analysis and research.</a:t>
            </a:r>
          </a:p>
          <a:p>
            <a:pPr marL="479552" marR="0" lvl="0" indent="-228600" algn="l" defTabSz="914400" rtl="0" eaLnBrk="1" fontAlgn="auto" latinLnBrk="0" hangingPunct="1">
              <a:lnSpc>
                <a:spcPct val="100000"/>
              </a:lnSpc>
              <a:spcBef>
                <a:spcPts val="0"/>
              </a:spcBef>
              <a:spcAft>
                <a:spcPts val="42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Unique Features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Extensive customization options, ability to export figures to multiple formats (PNG, PDF), and fine-grained control over every element of a plot.</a:t>
            </a:r>
          </a:p>
          <a:p>
            <a:pPr marL="0" indent="0">
              <a:lnSpc>
                <a:spcPct val="100000"/>
              </a:lnSpc>
              <a:spcAft>
                <a:spcPts val="425"/>
              </a:spcAft>
              <a:buNone/>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indent="0">
              <a:lnSpc>
                <a:spcPct val="150000"/>
              </a:lnSpc>
              <a:spcAft>
                <a:spcPts val="425"/>
              </a:spcAft>
              <a:buNone/>
            </a:pPr>
            <a:endParaRPr lang="en-US" alt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23A94F5-6A34-C4B6-1C06-C39CA4A57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691" y="4505325"/>
            <a:ext cx="3157365" cy="22574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029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4437F-1762-E9A8-532C-7596B4A21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D310A-37A9-7694-311D-89A0EC79847C}"/>
              </a:ext>
            </a:extLst>
          </p:cNvPr>
          <p:cNvSpPr>
            <a:spLocks noGrp="1"/>
          </p:cNvSpPr>
          <p:nvPr>
            <p:ph type="title"/>
          </p:nvPr>
        </p:nvSpPr>
        <p:spPr>
          <a:xfrm>
            <a:off x="913149" y="268711"/>
            <a:ext cx="10364451" cy="1596177"/>
          </a:xfrm>
        </p:spPr>
        <p:txBody>
          <a:bodyPr/>
          <a:lstStyle/>
          <a:p>
            <a:r>
              <a:rPr lang="en-IN" dirty="0"/>
              <a:t>SEaborn</a:t>
            </a:r>
          </a:p>
        </p:txBody>
      </p:sp>
      <p:sp>
        <p:nvSpPr>
          <p:cNvPr id="4" name="Content Placeholder 3">
            <a:extLst>
              <a:ext uri="{FF2B5EF4-FFF2-40B4-BE49-F238E27FC236}">
                <a16:creationId xmlns:a16="http://schemas.microsoft.com/office/drawing/2014/main" id="{8CE54123-0B2B-7B5A-1906-200EB3EF0B7D}"/>
              </a:ext>
            </a:extLst>
          </p:cNvPr>
          <p:cNvSpPr>
            <a:spLocks noGrp="1" noChangeArrowheads="1"/>
          </p:cNvSpPr>
          <p:nvPr>
            <p:ph sz="quarter" idx="13"/>
          </p:nvPr>
        </p:nvSpPr>
        <p:spPr bwMode="auto">
          <a:xfrm>
            <a:off x="914400" y="1416476"/>
            <a:ext cx="103632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Seaborn is a statistical data visualization library built on top of Matplotlib.</a:t>
            </a:r>
          </a:p>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It provides a high-level interface for drawing attractive and informative statistical graphics. </a:t>
            </a:r>
          </a:p>
          <a:p>
            <a:pPr>
              <a:lnSpc>
                <a:spcPct val="100000"/>
              </a:lnSpc>
              <a:spcAft>
                <a:spcPts val="425"/>
              </a:spcAft>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Seaborn simplifies complex visualization processes and automatically manages many of the styling and plotting intricacies, making it ideal for exploratory data analysis. </a:t>
            </a:r>
          </a:p>
          <a:p>
            <a:pPr marL="0" marR="0" lvl="0" indent="0" algn="l" defTabSz="914400" rtl="0" eaLnBrk="1" fontAlgn="base" latinLnBrk="0" hangingPunct="1">
              <a:lnSpc>
                <a:spcPct val="100000"/>
              </a:lnSpc>
              <a:spcBef>
                <a:spcPts val="425"/>
              </a:spcBef>
              <a:spcAft>
                <a:spcPts val="425"/>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Typical Use Cases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Statistical visualization, data distributions, heatmaps, and complex multiplot grids.</a:t>
            </a:r>
          </a:p>
          <a:p>
            <a:pPr marL="0" indent="0">
              <a:lnSpc>
                <a:spcPct val="100000"/>
              </a:lnSpc>
              <a:spcAft>
                <a:spcPts val="425"/>
              </a:spcAft>
              <a:buNone/>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Unique Features</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Built-in themes, color palettes, and integration with Pandas for seamless plotting.</a:t>
            </a:r>
          </a:p>
          <a:p>
            <a:pPr marL="0" indent="0">
              <a:lnSpc>
                <a:spcPct val="150000"/>
              </a:lnSpc>
              <a:spcAft>
                <a:spcPts val="425"/>
              </a:spcAft>
              <a:buNone/>
            </a:pPr>
            <a:endParaRPr lang="en-US" alt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2444144-475E-7442-5A50-5ED0E0B1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175" y="4329485"/>
            <a:ext cx="3619500" cy="24046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8508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AEDE-B0ED-4B1B-4CBD-373C9F534B99}"/>
              </a:ext>
            </a:extLst>
          </p:cNvPr>
          <p:cNvSpPr>
            <a:spLocks noGrp="1"/>
          </p:cNvSpPr>
          <p:nvPr>
            <p:ph type="title"/>
          </p:nvPr>
        </p:nvSpPr>
        <p:spPr/>
        <p:txBody>
          <a:bodyPr/>
          <a:lstStyle/>
          <a:p>
            <a:r>
              <a:rPr kumimoji="0" lang="en-US" sz="2800" i="0" u="none" strike="noStrike" kern="1200" cap="all" spc="0" normalizeH="0" baseline="0" noProof="0" dirty="0">
                <a:ln>
                  <a:noFill/>
                </a:ln>
                <a:solidFill>
                  <a:prstClr val="black"/>
                </a:solidFill>
                <a:effectLst/>
                <a:uLnTx/>
                <a:uFillTx/>
                <a:ea typeface="+mn-ea"/>
                <a:cs typeface="+mn-cs"/>
              </a:rPr>
              <a:t>Graph Types Matplotlib Graphs</a:t>
            </a:r>
            <a:endParaRPr lang="en-IN" dirty="0"/>
          </a:p>
        </p:txBody>
      </p:sp>
      <p:sp>
        <p:nvSpPr>
          <p:cNvPr id="3" name="Content Placeholder 2">
            <a:extLst>
              <a:ext uri="{FF2B5EF4-FFF2-40B4-BE49-F238E27FC236}">
                <a16:creationId xmlns:a16="http://schemas.microsoft.com/office/drawing/2014/main" id="{C6851736-D139-203E-0B18-BB1124720C05}"/>
              </a:ext>
            </a:extLst>
          </p:cNvPr>
          <p:cNvSpPr>
            <a:spLocks noGrp="1"/>
          </p:cNvSpPr>
          <p:nvPr>
            <p:ph sz="quarter" idx="13"/>
          </p:nvPr>
        </p:nvSpPr>
        <p:spPr>
          <a:xfrm>
            <a:off x="913774" y="1566992"/>
            <a:ext cx="10363826" cy="3424107"/>
          </a:xfrm>
        </p:spPr>
        <p:txBody>
          <a:bodyPr/>
          <a:lstStyle/>
          <a:p>
            <a:pPr marL="0" indent="0" eaLnBrk="1" fontAlgn="auto" hangingPunct="1">
              <a:lnSpc>
                <a:spcPts val="2232"/>
              </a:lnSpc>
              <a:spcBef>
                <a:spcPts val="1890"/>
              </a:spcBef>
              <a:spcAft>
                <a:spcPts val="0"/>
              </a:spcAft>
              <a:buNone/>
              <a:defRPr/>
            </a:pPr>
            <a:endParaRPr lang="en-US" sz="2800" b="1" dirty="0">
              <a:latin typeface="Calibri"/>
            </a:endParaRPr>
          </a:p>
          <a:p>
            <a:pPr marL="250952" algn="just" eaLnBrk="1" fontAlgn="auto" hangingPunct="1">
              <a:lnSpc>
                <a:spcPct val="100000"/>
              </a:lnSpc>
              <a:spcBef>
                <a:spcPts val="0"/>
              </a:spcBef>
              <a:spcAft>
                <a:spcPts val="0"/>
              </a:spcAft>
              <a:defRPr/>
            </a:pPr>
            <a:r>
              <a:rPr lang="en-US" sz="1800" dirty="0">
                <a:latin typeface="Calibri"/>
              </a:rPr>
              <a:t>1.    </a:t>
            </a:r>
            <a:r>
              <a:rPr lang="en-US" sz="1800" b="1" dirty="0">
                <a:latin typeface="Calibri"/>
              </a:rPr>
              <a:t>Line Plot</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Displays data as a series of points connected by straight lines. Useful for tracking changes over time.</a:t>
            </a:r>
          </a:p>
          <a:p>
            <a:pPr marL="250952" algn="just" eaLnBrk="1" fontAlgn="auto" hangingPunct="1">
              <a:lnSpc>
                <a:spcPct val="100000"/>
              </a:lnSpc>
              <a:spcBef>
                <a:spcPts val="0"/>
              </a:spcBef>
              <a:spcAft>
                <a:spcPts val="0"/>
              </a:spcAft>
              <a:defRPr/>
            </a:pPr>
            <a:r>
              <a:rPr lang="en-US" sz="1800" dirty="0">
                <a:latin typeface="Calibri"/>
              </a:rPr>
              <a:t>2.    </a:t>
            </a:r>
            <a:r>
              <a:rPr lang="en-US" sz="1800" b="1" dirty="0">
                <a:latin typeface="Calibri"/>
              </a:rPr>
              <a:t>Scatter Plot</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Visualizes the relationship between two numerical variables. Each point represents an observation.</a:t>
            </a:r>
          </a:p>
          <a:p>
            <a:pPr marL="250952" algn="just" eaLnBrk="1" fontAlgn="auto" hangingPunct="1">
              <a:lnSpc>
                <a:spcPct val="100000"/>
              </a:lnSpc>
              <a:spcBef>
                <a:spcPts val="0"/>
              </a:spcBef>
              <a:spcAft>
                <a:spcPts val="0"/>
              </a:spcAft>
              <a:defRPr/>
            </a:pPr>
            <a:r>
              <a:rPr lang="en-US" sz="1800" dirty="0">
                <a:latin typeface="Calibri"/>
              </a:rPr>
              <a:t>3.    </a:t>
            </a:r>
            <a:r>
              <a:rPr lang="en-US" sz="1800" b="1" dirty="0">
                <a:latin typeface="Calibri"/>
              </a:rPr>
              <a:t>Histogram</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Represents the distribution of a dataset by grouping data into bins.</a:t>
            </a:r>
            <a:endParaRPr lang="en-IN" sz="1800" dirty="0"/>
          </a:p>
        </p:txBody>
      </p:sp>
      <p:pic>
        <p:nvPicPr>
          <p:cNvPr id="5" name="Picture 4">
            <a:extLst>
              <a:ext uri="{FF2B5EF4-FFF2-40B4-BE49-F238E27FC236}">
                <a16:creationId xmlns:a16="http://schemas.microsoft.com/office/drawing/2014/main" id="{DEA9FDA0-F846-164A-9530-FEE6115F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42833" y="4302579"/>
            <a:ext cx="2986691" cy="2268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3D9E11E8-EEB6-6F6B-B7C0-557EB384A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358" y="4302580"/>
            <a:ext cx="2986691" cy="2268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3C47505E-0898-5C3E-CD63-889F0279A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478" y="4302579"/>
            <a:ext cx="2986691" cy="22679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6006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05BED-DA9B-269A-8E5C-08AE815DDA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0E775-589B-7F40-38B4-DD78EAD98810}"/>
              </a:ext>
            </a:extLst>
          </p:cNvPr>
          <p:cNvSpPr>
            <a:spLocks noGrp="1"/>
          </p:cNvSpPr>
          <p:nvPr>
            <p:ph type="title"/>
          </p:nvPr>
        </p:nvSpPr>
        <p:spPr/>
        <p:txBody>
          <a:bodyPr/>
          <a:lstStyle/>
          <a:p>
            <a:r>
              <a:rPr kumimoji="0" lang="en-US" sz="2800" i="0" u="none" strike="noStrike" kern="1200" cap="all" spc="0" normalizeH="0" baseline="0" noProof="0" dirty="0">
                <a:ln>
                  <a:noFill/>
                </a:ln>
                <a:solidFill>
                  <a:prstClr val="black"/>
                </a:solidFill>
                <a:effectLst/>
                <a:uLnTx/>
                <a:uFillTx/>
                <a:ea typeface="+mn-ea"/>
                <a:cs typeface="+mn-cs"/>
              </a:rPr>
              <a:t>Graph Types SEaborn Graphs</a:t>
            </a:r>
            <a:endParaRPr lang="en-IN" dirty="0"/>
          </a:p>
        </p:txBody>
      </p:sp>
      <p:sp>
        <p:nvSpPr>
          <p:cNvPr id="3" name="Content Placeholder 2">
            <a:extLst>
              <a:ext uri="{FF2B5EF4-FFF2-40B4-BE49-F238E27FC236}">
                <a16:creationId xmlns:a16="http://schemas.microsoft.com/office/drawing/2014/main" id="{ED875FFA-D31B-4785-416C-4E45B5EF4454}"/>
              </a:ext>
            </a:extLst>
          </p:cNvPr>
          <p:cNvSpPr>
            <a:spLocks noGrp="1"/>
          </p:cNvSpPr>
          <p:nvPr>
            <p:ph sz="quarter" idx="13"/>
          </p:nvPr>
        </p:nvSpPr>
        <p:spPr>
          <a:xfrm>
            <a:off x="913774" y="1566992"/>
            <a:ext cx="10363826" cy="3424107"/>
          </a:xfrm>
        </p:spPr>
        <p:txBody>
          <a:bodyPr/>
          <a:lstStyle/>
          <a:p>
            <a:pPr marL="0" indent="0" eaLnBrk="1" fontAlgn="auto" hangingPunct="1">
              <a:lnSpc>
                <a:spcPts val="2232"/>
              </a:lnSpc>
              <a:spcBef>
                <a:spcPts val="1890"/>
              </a:spcBef>
              <a:spcAft>
                <a:spcPts val="0"/>
              </a:spcAft>
              <a:buNone/>
              <a:defRPr/>
            </a:pPr>
            <a:endParaRPr lang="en-US" sz="2800" b="1" dirty="0">
              <a:latin typeface="Calibri"/>
            </a:endParaRPr>
          </a:p>
          <a:p>
            <a:pPr marL="250952" algn="just" eaLnBrk="1" fontAlgn="auto" hangingPunct="1">
              <a:lnSpc>
                <a:spcPct val="100000"/>
              </a:lnSpc>
              <a:spcBef>
                <a:spcPts val="0"/>
              </a:spcBef>
              <a:spcAft>
                <a:spcPts val="0"/>
              </a:spcAft>
              <a:defRPr/>
            </a:pPr>
            <a:r>
              <a:rPr lang="en-US" sz="1800" dirty="0">
                <a:latin typeface="Calibri" panose="020F0502020204030204" pitchFamily="34" charset="0"/>
                <a:ea typeface="Calibri" panose="020F0502020204030204" pitchFamily="34" charset="0"/>
                <a:cs typeface="Calibri" panose="020F0502020204030204" pitchFamily="34" charset="0"/>
              </a:rPr>
              <a:t>1. </a:t>
            </a:r>
            <a:r>
              <a:rPr lang="en-US" sz="1800" b="1" dirty="0">
                <a:latin typeface="Calibri" panose="020F0502020204030204" pitchFamily="34" charset="0"/>
                <a:ea typeface="Calibri" panose="020F0502020204030204" pitchFamily="34" charset="0"/>
                <a:cs typeface="Calibri" panose="020F0502020204030204" pitchFamily="34" charset="0"/>
              </a:rPr>
              <a:t>BAR</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a:rPr>
              <a:t>Plot</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Displays categorical data with rectangular bars. Each bar's height is proportional to the count or value it represents. </a:t>
            </a:r>
          </a:p>
          <a:p>
            <a:pPr marL="250952" algn="just" eaLnBrk="1" fontAlgn="auto" hangingPunct="1">
              <a:lnSpc>
                <a:spcPct val="100000"/>
              </a:lnSpc>
              <a:spcBef>
                <a:spcPts val="0"/>
              </a:spcBef>
              <a:spcAft>
                <a:spcPts val="0"/>
              </a:spcAft>
              <a:defRPr/>
            </a:pPr>
            <a:r>
              <a:rPr lang="en-US" sz="1800" dirty="0">
                <a:latin typeface="Calibri"/>
              </a:rPr>
              <a:t>2. </a:t>
            </a:r>
            <a:r>
              <a:rPr lang="en-US" sz="1800" b="1" dirty="0">
                <a:latin typeface="Calibri"/>
              </a:rPr>
              <a:t>Heatmap</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Shows a matrix of data values with color-coding to indicate different ranges of values. Useful for displaying correlations. </a:t>
            </a:r>
          </a:p>
          <a:p>
            <a:pPr marL="250952" algn="just" eaLnBrk="1" fontAlgn="auto" hangingPunct="1">
              <a:lnSpc>
                <a:spcPct val="100000"/>
              </a:lnSpc>
              <a:spcBef>
                <a:spcPts val="0"/>
              </a:spcBef>
              <a:spcAft>
                <a:spcPts val="0"/>
              </a:spcAft>
              <a:defRPr/>
            </a:pPr>
            <a:r>
              <a:rPr lang="en-US" sz="1800" dirty="0">
                <a:latin typeface="Calibri"/>
              </a:rPr>
              <a:t>3. </a:t>
            </a:r>
            <a:r>
              <a:rPr lang="en-US" sz="1800" b="1" dirty="0">
                <a:latin typeface="Calibri"/>
              </a:rPr>
              <a:t>Pair plot</a:t>
            </a:r>
          </a:p>
          <a:p>
            <a:pPr marL="250952" algn="just" eaLnBrk="1" fontAlgn="auto" hangingPunct="1">
              <a:lnSpc>
                <a:spcPct val="100000"/>
              </a:lnSpc>
              <a:spcBef>
                <a:spcPts val="0"/>
              </a:spcBef>
              <a:spcAft>
                <a:spcPts val="0"/>
              </a:spcAft>
              <a:defRPr/>
            </a:pPr>
            <a:r>
              <a:rPr lang="en-US" sz="1800" b="1" dirty="0">
                <a:latin typeface="Calibri"/>
              </a:rPr>
              <a:t>Description</a:t>
            </a:r>
            <a:r>
              <a:rPr lang="en-US" sz="1800" dirty="0">
                <a:latin typeface="Calibri"/>
              </a:rPr>
              <a:t>: Creates a matrix of scatter plots for all numerical variables in a dataset, along with histograms for each variable.</a:t>
            </a:r>
            <a:endParaRPr lang="en-IN" sz="1800" dirty="0"/>
          </a:p>
        </p:txBody>
      </p:sp>
      <p:pic>
        <p:nvPicPr>
          <p:cNvPr id="5" name="Picture 4">
            <a:extLst>
              <a:ext uri="{FF2B5EF4-FFF2-40B4-BE49-F238E27FC236}">
                <a16:creationId xmlns:a16="http://schemas.microsoft.com/office/drawing/2014/main" id="{44A501DA-02D7-F802-2359-28DA7DFF0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2" y="4487151"/>
            <a:ext cx="2933698" cy="215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A871650E-5DDD-8F8D-CAE2-2EB3F3B60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063" y="4487151"/>
            <a:ext cx="2933699" cy="215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FFF10C76-188F-95FF-30FE-3DBC84786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9851" y="4487151"/>
            <a:ext cx="2933699" cy="21549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914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0608-2A33-EB59-5A1D-BB1BE55216D6}"/>
              </a:ext>
            </a:extLst>
          </p:cNvPr>
          <p:cNvSpPr>
            <a:spLocks noGrp="1"/>
          </p:cNvSpPr>
          <p:nvPr>
            <p:ph type="title"/>
          </p:nvPr>
        </p:nvSpPr>
        <p:spPr/>
        <p:txBody>
          <a:bodyPr/>
          <a:lstStyle/>
          <a:p>
            <a:r>
              <a:rPr lang="en-IN" dirty="0"/>
              <a:t>Matplotlib vs SEaborn</a:t>
            </a:r>
          </a:p>
        </p:txBody>
      </p:sp>
      <p:graphicFrame>
        <p:nvGraphicFramePr>
          <p:cNvPr id="7" name="Table 6">
            <a:extLst>
              <a:ext uri="{FF2B5EF4-FFF2-40B4-BE49-F238E27FC236}">
                <a16:creationId xmlns:a16="http://schemas.microsoft.com/office/drawing/2014/main" id="{3EA8ED91-3E1A-FEDF-FE77-9D32FA071B5B}"/>
              </a:ext>
            </a:extLst>
          </p:cNvPr>
          <p:cNvGraphicFramePr>
            <a:graphicFrameLocks noGrp="1"/>
          </p:cNvGraphicFramePr>
          <p:nvPr>
            <p:extLst>
              <p:ext uri="{D42A27DB-BD31-4B8C-83A1-F6EECF244321}">
                <p14:modId xmlns:p14="http://schemas.microsoft.com/office/powerpoint/2010/main" val="3378237433"/>
              </p:ext>
            </p:extLst>
          </p:nvPr>
        </p:nvGraphicFramePr>
        <p:xfrm>
          <a:off x="583574" y="1708149"/>
          <a:ext cx="11011527" cy="4857751"/>
        </p:xfrm>
        <a:graphic>
          <a:graphicData uri="http://schemas.openxmlformats.org/drawingml/2006/table">
            <a:tbl>
              <a:tblPr/>
              <a:tblGrid>
                <a:gridCol w="1981826">
                  <a:extLst>
                    <a:ext uri="{9D8B030D-6E8A-4147-A177-3AD203B41FA5}">
                      <a16:colId xmlns:a16="http://schemas.microsoft.com/office/drawing/2014/main" val="3846370665"/>
                    </a:ext>
                  </a:extLst>
                </a:gridCol>
                <a:gridCol w="4369927">
                  <a:extLst>
                    <a:ext uri="{9D8B030D-6E8A-4147-A177-3AD203B41FA5}">
                      <a16:colId xmlns:a16="http://schemas.microsoft.com/office/drawing/2014/main" val="3490751144"/>
                    </a:ext>
                  </a:extLst>
                </a:gridCol>
                <a:gridCol w="4659774">
                  <a:extLst>
                    <a:ext uri="{9D8B030D-6E8A-4147-A177-3AD203B41FA5}">
                      <a16:colId xmlns:a16="http://schemas.microsoft.com/office/drawing/2014/main" val="899143645"/>
                    </a:ext>
                  </a:extLst>
                </a:gridCol>
              </a:tblGrid>
              <a:tr h="392630">
                <a:tc>
                  <a:txBody>
                    <a:bodyPr/>
                    <a:lstStyle>
                      <a:lvl1pPr marL="88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8890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Feature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Matplotlib</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Seaborn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8227783"/>
                  </a:ext>
                </a:extLst>
              </a:tr>
              <a:tr h="626537">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Calibri" panose="020F0502020204030204" pitchFamily="34" charset="0"/>
                        </a:rPr>
                        <a:t>Ease of Use                   </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rPr>
                        <a:t>High learning curve due to extensive customization options.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User-friendly, especially for creating complex statistical plots quickly.</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385610"/>
                  </a:ext>
                </a:extLst>
              </a:tr>
              <a:tr h="85835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Customization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rPr>
                        <a:t>Offers detailed control over every plot element, but can require more code.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Less customizable but has sensible defaults for style and layout.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3109029"/>
                  </a:ext>
                </a:extLst>
              </a:tr>
              <a:tr h="622361">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Interactivity</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Basic interactivity, better suited for static plots.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Limited interactivity; mainly for static plots.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2060887"/>
                  </a:ext>
                </a:extLst>
              </a:tr>
              <a:tr h="854179">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Calibri" panose="020F0502020204030204" pitchFamily="34" charset="0"/>
                        </a:rPr>
                        <a:t>Performance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rPr>
                        <a:t>Good performance for medium datasets but may slow down with very large datasets.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Built on Matplotlib, so performance is similar. Handles large datasets well for statistical plots.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0097735"/>
                  </a:ext>
                </a:extLst>
              </a:tr>
              <a:tr h="86671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Strengths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Highly customizable, supports a wide range of plot types.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Easy to create visually appealing plots with minimal effort, strong integration with Pandas.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677425"/>
                  </a:ext>
                </a:extLst>
              </a:tr>
              <a:tr h="636979">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Calibri" panose="020F0502020204030204" pitchFamily="34" charset="0"/>
                        </a:rPr>
                        <a:t>Weaknesses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rPr>
                        <a:t>Requires more code for common tasks, and the syntax can be verbose.</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16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101600" marR="0" lvl="0" indent="0" algn="just" defTabSz="914400" rtl="0" eaLnBrk="1" fontAlgn="base" latinLnBrk="0" hangingPunct="1">
                        <a:lnSpc>
                          <a:spcPts val="1438"/>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rPr>
                        <a:t>Less flexible for detailed customization compared to Matplotlib.</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7392897"/>
                  </a:ext>
                </a:extLst>
              </a:tr>
            </a:tbl>
          </a:graphicData>
        </a:graphic>
      </p:graphicFrame>
    </p:spTree>
    <p:extLst>
      <p:ext uri="{BB962C8B-B14F-4D97-AF65-F5344CB8AC3E}">
        <p14:creationId xmlns:p14="http://schemas.microsoft.com/office/powerpoint/2010/main" val="242140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F097-498D-64E4-CA55-B8155172009F}"/>
              </a:ext>
            </a:extLst>
          </p:cNvPr>
          <p:cNvSpPr>
            <a:spLocks noGrp="1"/>
          </p:cNvSpPr>
          <p:nvPr>
            <p:ph type="title"/>
          </p:nvPr>
        </p:nvSpPr>
        <p:spPr>
          <a:xfrm>
            <a:off x="1374649" y="182393"/>
            <a:ext cx="9646650" cy="1586380"/>
          </a:xfrm>
        </p:spPr>
        <p:txBody>
          <a:bodyPr/>
          <a:lstStyle/>
          <a:p>
            <a:r>
              <a:rPr lang="en-IN" dirty="0"/>
              <a:t>Beginner Task</a:t>
            </a:r>
          </a:p>
        </p:txBody>
      </p:sp>
      <p:sp>
        <p:nvSpPr>
          <p:cNvPr id="8" name="Text Placeholder 7">
            <a:extLst>
              <a:ext uri="{FF2B5EF4-FFF2-40B4-BE49-F238E27FC236}">
                <a16:creationId xmlns:a16="http://schemas.microsoft.com/office/drawing/2014/main" id="{FABA3206-9302-05EF-83E4-D34784350304}"/>
              </a:ext>
            </a:extLst>
          </p:cNvPr>
          <p:cNvSpPr>
            <a:spLocks noGrp="1"/>
          </p:cNvSpPr>
          <p:nvPr>
            <p:ph type="body" sz="half" idx="2"/>
          </p:nvPr>
        </p:nvSpPr>
        <p:spPr>
          <a:xfrm>
            <a:off x="913774" y="2111749"/>
            <a:ext cx="10364452" cy="1586380"/>
          </a:xfrm>
        </p:spPr>
        <p:txBody>
          <a:bodyPr/>
          <a:lstStyle/>
          <a:p>
            <a:r>
              <a:rPr lang="en-IN" dirty="0"/>
              <a:t>Double Click on the above pdf to view assignment</a:t>
            </a:r>
          </a:p>
        </p:txBody>
      </p:sp>
      <p:graphicFrame>
        <p:nvGraphicFramePr>
          <p:cNvPr id="7" name="Content Placeholder 6">
            <a:extLst>
              <a:ext uri="{FF2B5EF4-FFF2-40B4-BE49-F238E27FC236}">
                <a16:creationId xmlns:a16="http://schemas.microsoft.com/office/drawing/2014/main" id="{B696C2BB-FD4A-EF64-5C99-92A19F7570DB}"/>
              </a:ext>
            </a:extLst>
          </p:cNvPr>
          <p:cNvGraphicFramePr>
            <a:graphicFrameLocks noGrp="1" noChangeAspect="1"/>
          </p:cNvGraphicFramePr>
          <p:nvPr>
            <p:ph sz="quarter" idx="4294967295"/>
            <p:extLst>
              <p:ext uri="{D42A27DB-BD31-4B8C-83A1-F6EECF244321}">
                <p14:modId xmlns:p14="http://schemas.microsoft.com/office/powerpoint/2010/main" val="2797779268"/>
              </p:ext>
            </p:extLst>
          </p:nvPr>
        </p:nvGraphicFramePr>
        <p:xfrm>
          <a:off x="5531224" y="2079681"/>
          <a:ext cx="1333500" cy="514350"/>
        </p:xfrm>
        <a:graphic>
          <a:graphicData uri="http://schemas.openxmlformats.org/presentationml/2006/ole">
            <mc:AlternateContent xmlns:mc="http://schemas.openxmlformats.org/markup-compatibility/2006">
              <mc:Choice xmlns:v="urn:schemas-microsoft-com:vml" Requires="v">
                <p:oleObj name="Packager Shell Object" showAsIcon="1" r:id="rId2" imgW="1333323" imgH="514350" progId="Package">
                  <p:embed/>
                </p:oleObj>
              </mc:Choice>
              <mc:Fallback>
                <p:oleObj name="Packager Shell Object" showAsIcon="1" r:id="rId2" imgW="1333323" imgH="514350" progId="Package">
                  <p:embed/>
                  <p:pic>
                    <p:nvPicPr>
                      <p:cNvPr id="7" name="Content Placeholder 6">
                        <a:extLst>
                          <a:ext uri="{FF2B5EF4-FFF2-40B4-BE49-F238E27FC236}">
                            <a16:creationId xmlns:a16="http://schemas.microsoft.com/office/drawing/2014/main" id="{B696C2BB-FD4A-EF64-5C99-92A19F7570DB}"/>
                          </a:ext>
                        </a:extLst>
                      </p:cNvPr>
                      <p:cNvPicPr/>
                      <p:nvPr/>
                    </p:nvPicPr>
                    <p:blipFill>
                      <a:blip r:embed="rId3"/>
                      <a:stretch>
                        <a:fillRect/>
                      </a:stretch>
                    </p:blipFill>
                    <p:spPr>
                      <a:xfrm>
                        <a:off x="5531224" y="2079681"/>
                        <a:ext cx="1333500" cy="514350"/>
                      </a:xfrm>
                      <a:prstGeom prst="rect">
                        <a:avLst/>
                      </a:prstGeom>
                    </p:spPr>
                  </p:pic>
                </p:oleObj>
              </mc:Fallback>
            </mc:AlternateContent>
          </a:graphicData>
        </a:graphic>
      </p:graphicFrame>
    </p:spTree>
    <p:extLst>
      <p:ext uri="{BB962C8B-B14F-4D97-AF65-F5344CB8AC3E}">
        <p14:creationId xmlns:p14="http://schemas.microsoft.com/office/powerpoint/2010/main" val="311157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3CD-0C04-2B45-12EA-00EEE83DD813}"/>
              </a:ext>
            </a:extLst>
          </p:cNvPr>
          <p:cNvSpPr>
            <a:spLocks noGrp="1"/>
          </p:cNvSpPr>
          <p:nvPr>
            <p:ph type="title"/>
          </p:nvPr>
        </p:nvSpPr>
        <p:spPr>
          <a:xfrm>
            <a:off x="1801593" y="273609"/>
            <a:ext cx="8588501" cy="784226"/>
          </a:xfrm>
        </p:spPr>
        <p:txBody>
          <a:bodyPr/>
          <a:lstStyle/>
          <a:p>
            <a:r>
              <a:rPr lang="en-IN" dirty="0"/>
              <a:t>Intermediate Task</a:t>
            </a:r>
          </a:p>
        </p:txBody>
      </p:sp>
      <p:sp>
        <p:nvSpPr>
          <p:cNvPr id="3" name="Text Placeholder 2">
            <a:extLst>
              <a:ext uri="{FF2B5EF4-FFF2-40B4-BE49-F238E27FC236}">
                <a16:creationId xmlns:a16="http://schemas.microsoft.com/office/drawing/2014/main" id="{BBFFE464-F09A-57CE-15DA-1189B77A8AFC}"/>
              </a:ext>
            </a:extLst>
          </p:cNvPr>
          <p:cNvSpPr>
            <a:spLocks noGrp="1"/>
          </p:cNvSpPr>
          <p:nvPr>
            <p:ph type="body" sz="half" idx="2"/>
          </p:nvPr>
        </p:nvSpPr>
        <p:spPr>
          <a:xfrm>
            <a:off x="626903" y="3850902"/>
            <a:ext cx="10364452" cy="1586380"/>
          </a:xfrm>
        </p:spPr>
        <p:txBody>
          <a:bodyPr>
            <a:normAutofit fontScale="25000" lnSpcReduction="20000"/>
          </a:bodyPr>
          <a:lstStyle/>
          <a:p>
            <a:pPr marL="0" marR="0" lvl="0" indent="0" algn="l" defTabSz="914400" rtl="0" eaLnBrk="1" fontAlgn="base" latinLnBrk="0" hangingPunct="1">
              <a:spcBef>
                <a:spcPct val="0"/>
              </a:spcBef>
              <a:spcAft>
                <a:spcPts val="1475"/>
              </a:spcAft>
              <a:buClrTx/>
              <a:buSzTx/>
              <a:buFontTx/>
              <a:buNone/>
              <a:tabLst/>
              <a:defRPr/>
            </a:pPr>
            <a:r>
              <a:rPr kumimoji="0" lang="en-US" alt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Report on Air Quality Analysis Code</a:t>
            </a:r>
          </a:p>
          <a:p>
            <a:pPr marL="0" marR="0" lvl="0" indent="0" algn="l" defTabSz="914400" rtl="0" eaLnBrk="1" fontAlgn="base" latinLnBrk="0" hangingPunct="1">
              <a:spcBef>
                <a:spcPts val="1475"/>
              </a:spcBef>
              <a:spcAft>
                <a:spcPts val="2313"/>
              </a:spcAft>
              <a:buClrTx/>
              <a:buSzTx/>
              <a:buFontTx/>
              <a:buNone/>
              <a:tabLst/>
              <a:defRPr/>
            </a:pPr>
            <a:r>
              <a:rPr kumimoji="0" lang="en-US" alt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provided code conducts an analysis of air pollutant levels in Delhi using a dataset containing various air quality metrics over time. It leverages libraries such as Pandas for data manipulation, Matplotlib for plotting, and Seaborn for correlation visualization.</a:t>
            </a:r>
          </a:p>
          <a:p>
            <a:pPr marL="0" marR="0" lvl="0" indent="0" algn="just" defTabSz="914400" rtl="0" eaLnBrk="1" fontAlgn="auto" latinLnBrk="0" hangingPunct="1">
              <a:spcBef>
                <a:spcPts val="2310"/>
              </a:spcBef>
              <a:spcAft>
                <a:spcPts val="105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 Data Loading and Initial Processing:</a:t>
            </a:r>
          </a:p>
          <a:p>
            <a:pPr marL="0" marR="0" lvl="0" indent="152400" algn="l" defTabSz="914400" rtl="0" eaLnBrk="1" fontAlgn="auto" latinLnBrk="0" hangingPunct="1">
              <a:spcBef>
                <a:spcPts val="0"/>
              </a:spcBef>
              <a:spcAft>
                <a:spcPts val="42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dataset is loaded from a CSV file, and the first few rows are printed for an initial overview.</a:t>
            </a:r>
          </a:p>
          <a:p>
            <a:pPr marL="146304" marR="0" lvl="0" indent="0" algn="just" defTabSz="914400" rtl="0" eaLnBrk="1" fontAlgn="auto" latinLnBrk="0" hangingPunct="1">
              <a:spcBef>
                <a:spcPts val="0"/>
              </a:spcBef>
              <a:spcAft>
                <a:spcPts val="105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Dates are converted to a 'datetime' format for easier manipulation.</a:t>
            </a:r>
          </a:p>
          <a:p>
            <a:pPr marL="146304" marR="0" lvl="0" indent="0" algn="just" defTabSz="914400" rtl="0" eaLnBrk="1" fontAlgn="auto" latinLnBrk="0" hangingPunct="1">
              <a:spcBef>
                <a:spcPts val="0"/>
              </a:spcBef>
              <a:spcAft>
                <a:spcPts val="294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Missing values are removed to ensure a clean dataset for analysis.</a:t>
            </a:r>
          </a:p>
          <a:p>
            <a:pPr marL="0" marR="0" lvl="0" indent="0" algn="just" defTabSz="914400" rtl="0" eaLnBrk="1" fontAlgn="auto" latinLnBrk="0" hangingPunct="1">
              <a:spcBef>
                <a:spcPts val="2940"/>
              </a:spcBef>
              <a:spcAft>
                <a:spcPts val="1050"/>
              </a:spcAft>
              <a:buClrTx/>
              <a:buSzTx/>
              <a:buFontTx/>
              <a:buNone/>
              <a:tabLst/>
              <a:defRPr/>
            </a:pPr>
            <a:r>
              <a:rPr kumimoji="0" lang="en-US" sz="7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 Descriptive Statistics:</a:t>
            </a:r>
          </a:p>
          <a:p>
            <a:pPr marL="0" marR="0" lvl="0" indent="152400" algn="l" defTabSz="914400" rtl="0" eaLnBrk="1" fontAlgn="auto" latinLnBrk="0" hangingPunct="1">
              <a:spcBef>
                <a:spcPts val="0"/>
              </a:spcBef>
              <a:spcAft>
                <a:spcPts val="231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The 'describe()' function generates summary statistics (count, mean, std, min, max, etc.) for the pollutant levels, offering insight into the distribution of the data.</a:t>
            </a:r>
          </a:p>
          <a:p>
            <a:pPr marL="0" marR="0" lvl="0" indent="0" algn="l" defTabSz="914400" rtl="0" eaLnBrk="1" fontAlgn="base" latinLnBrk="0" hangingPunct="1">
              <a:lnSpc>
                <a:spcPts val="1825"/>
              </a:lnSpc>
              <a:spcBef>
                <a:spcPts val="1475"/>
              </a:spcBef>
              <a:spcAft>
                <a:spcPts val="2313"/>
              </a:spcAft>
              <a:buClrTx/>
              <a:buSzTx/>
              <a:buFontTx/>
              <a:buNone/>
              <a:tabLst/>
              <a:defRPr/>
            </a:pPr>
            <a:endParaRPr kumimoji="0" lang="en-US" altLang="en-US" sz="7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ts val="3050"/>
              </a:lnSpc>
              <a:spcBef>
                <a:spcPct val="0"/>
              </a:spcBef>
              <a:spcAft>
                <a:spcPts val="1475"/>
              </a:spcAft>
              <a:buClrTx/>
              <a:buSzTx/>
              <a:buFontTx/>
              <a:buNone/>
              <a:tabLst/>
              <a:defRPr/>
            </a:pPr>
            <a:endParaRPr kumimoji="0" lang="en-US" altLang="en-US" sz="16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endParaRPr lang="en-IN" dirty="0"/>
          </a:p>
        </p:txBody>
      </p:sp>
    </p:spTree>
    <p:extLst>
      <p:ext uri="{BB962C8B-B14F-4D97-AF65-F5344CB8AC3E}">
        <p14:creationId xmlns:p14="http://schemas.microsoft.com/office/powerpoint/2010/main" val="303972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E681-38D2-03C3-D86A-FC8F23B46DCC}"/>
              </a:ext>
            </a:extLst>
          </p:cNvPr>
          <p:cNvSpPr>
            <a:spLocks noGrp="1"/>
          </p:cNvSpPr>
          <p:nvPr>
            <p:ph type="title"/>
          </p:nvPr>
        </p:nvSpPr>
        <p:spPr>
          <a:xfrm>
            <a:off x="913774" y="1613646"/>
            <a:ext cx="10364452" cy="3427245"/>
          </a:xfrm>
        </p:spPr>
        <p:txBody>
          <a:bodyPr>
            <a:normAutofit fontScale="90000"/>
          </a:bodyPr>
          <a:lstStyle/>
          <a:p>
            <a:pPr marL="0" marR="0" lvl="0" indent="0" algn="l" defTabSz="914400" rtl="0" eaLnBrk="1" fontAlgn="auto" latinLnBrk="0" hangingPunct="1">
              <a:lnSpc>
                <a:spcPct val="100000"/>
              </a:lnSpc>
              <a:spcBef>
                <a:spcPts val="0"/>
              </a:spcBef>
              <a:spcAft>
                <a:spcPts val="105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Time Series Visualization:</a:t>
            </a:r>
            <a:b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line plot is created to visualize the concentrations of various pollutants over time. This helps identify trends, spikes, and seasonal patterns in air quality.</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br>
              <a:rPr lang="en-US" sz="3200" dirty="0">
                <a:latin typeface="Calibri"/>
              </a:rPr>
            </a:b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Hourly Average Analysis:</a:t>
            </a:r>
            <a:b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dataset is enriched by extracting the hour and month from the date.</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Average pollutant levels are calculated by hour, allowing for a deeper understanding of daily pollution patterns.</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bar plot visualizes these hourly averages.</a:t>
            </a: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b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 Correlation Analysis:</a:t>
            </a:r>
            <a:br>
              <a:rPr kumimoji="0" lang="en-US" sz="2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correlation matrix is computed to analyze the relationships between different pollutants.</a:t>
            </a:r>
            <a:b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heatmap is generated to visualize these correlations, helping to identify which pollutants may be associated with one another.</a:t>
            </a:r>
            <a:b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b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0306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82</TotalTime>
  <Words>1115</Words>
  <Application>Microsoft Office PowerPoint</Application>
  <PresentationFormat>Widescreen</PresentationFormat>
  <Paragraphs>86</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Arial Black</vt:lpstr>
      <vt:lpstr>Calibri</vt:lpstr>
      <vt:lpstr>Tw Cen MT</vt:lpstr>
      <vt:lpstr>Droplet</vt:lpstr>
      <vt:lpstr>Package</vt:lpstr>
      <vt:lpstr>ShadowFox Data Science </vt:lpstr>
      <vt:lpstr>Matplotlib</vt:lpstr>
      <vt:lpstr>SEaborn</vt:lpstr>
      <vt:lpstr>Graph Types Matplotlib Graphs</vt:lpstr>
      <vt:lpstr>Graph Types SEaborn Graphs</vt:lpstr>
      <vt:lpstr>Matplotlib vs SEaborn</vt:lpstr>
      <vt:lpstr>Beginner Task</vt:lpstr>
      <vt:lpstr>Intermediate Task</vt:lpstr>
      <vt:lpstr>3. Time Series Visualization: * A line plot is created to visualize the concentrations of various pollutants over time. This helps identify trends, spikes, and seasonal patterns in air quality.  4. Hourly Average Analysis: *    The dataset is enriched by extracting the hour and month from the date. *    Average pollutant levels are calculated by hour, allowing for a deeper understanding of daily pollution patterns. *    A bar plot visualizes these hourly averages.  5. Correlation Analysis: *    A correlation matrix is computed to analyze the relationships between different pollutants. *    A heatmap is generated to visualize these correlations, helping to identify which pollutants may be associated with one another.  </vt:lpstr>
      <vt:lpstr>Graphs used and their definitions</vt:lpstr>
      <vt:lpstr>Overall results of the code</vt:lpstr>
      <vt:lpstr>Intermediate 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Saran</dc:creator>
  <cp:lastModifiedBy>Harish Saran</cp:lastModifiedBy>
  <cp:revision>1</cp:revision>
  <dcterms:created xsi:type="dcterms:W3CDTF">2024-11-01T10:37:03Z</dcterms:created>
  <dcterms:modified xsi:type="dcterms:W3CDTF">2024-11-01T13:42:57Z</dcterms:modified>
</cp:coreProperties>
</file>