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embeddedFontLst>
    <p:embeddedFont>
      <p:font typeface="Roboto"/>
      <p:regular r:id="rId17"/>
      <p:bold r:id="rId18"/>
      <p:italic r:id="rId19"/>
      <p:boldItalic r:id="rId20"/>
    </p:embeddedFont>
    <p:embeddedFont>
      <p:font typeface="Arial Narrow"/>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5" roundtripDataSignature="AMtx7miLwjUKetgqrTMRCFnX8ndQSG+q1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ArialNarrow-bold.fntdata"/><Relationship Id="rId21" Type="http://schemas.openxmlformats.org/officeDocument/2006/relationships/font" Target="fonts/ArialNarrow-regular.fntdata"/><Relationship Id="rId24" Type="http://schemas.openxmlformats.org/officeDocument/2006/relationships/font" Target="fonts/ArialNarrow-boldItalic.fntdata"/><Relationship Id="rId23" Type="http://schemas.openxmlformats.org/officeDocument/2006/relationships/font" Target="fonts/ArialNarrow-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oboto-regular.fntdata"/><Relationship Id="rId16" Type="http://schemas.openxmlformats.org/officeDocument/2006/relationships/slide" Target="slides/slide11.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13"/>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1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1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1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1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1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5"/>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1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1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16"/>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16"/>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16"/>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1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1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7"/>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2"/>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2"/>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jp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2.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523999" y="19665"/>
            <a:ext cx="7629525" cy="1001556"/>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59" name="Google Shape;59;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60" name="Google Shape;60;p1"/>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1" name="Google Shape;61;p1"/>
          <p:cNvSpPr txBox="1"/>
          <p:nvPr/>
        </p:nvSpPr>
        <p:spPr>
          <a:xfrm>
            <a:off x="457200" y="1524000"/>
            <a:ext cx="10744200" cy="3785652"/>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1" lang="en-US" sz="2400">
                <a:solidFill>
                  <a:schemeClr val="dk1"/>
                </a:solidFill>
                <a:latin typeface="Calibri"/>
                <a:ea typeface="Calibri"/>
                <a:cs typeface="Calibri"/>
                <a:sym typeface="Calibri"/>
              </a:rPr>
              <a:t>STUDENT NAME: HARISH K</a:t>
            </a:r>
            <a:endParaRPr sz="24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b="1" lang="en-US" sz="2400">
                <a:solidFill>
                  <a:schemeClr val="dk1"/>
                </a:solidFill>
                <a:latin typeface="Calibri"/>
                <a:ea typeface="Calibri"/>
                <a:cs typeface="Calibri"/>
                <a:sym typeface="Calibri"/>
              </a:rPr>
              <a:t>REGISTER NO AND NMID: </a:t>
            </a:r>
            <a:r>
              <a:rPr lang="en-US" sz="2400">
                <a:solidFill>
                  <a:schemeClr val="dk1"/>
                </a:solidFill>
                <a:latin typeface="Calibri"/>
                <a:ea typeface="Calibri"/>
                <a:cs typeface="Calibri"/>
                <a:sym typeface="Calibri"/>
              </a:rPr>
              <a:t>2428D0022  </a:t>
            </a:r>
            <a:r>
              <a:rPr b="1" lang="en-US" sz="2400">
                <a:solidFill>
                  <a:schemeClr val="dk1"/>
                </a:solidFill>
                <a:latin typeface="Calibri"/>
                <a:ea typeface="Calibri"/>
                <a:cs typeface="Calibri"/>
                <a:sym typeface="Calibri"/>
              </a:rPr>
              <a:t>&amp;</a:t>
            </a:r>
            <a:r>
              <a:rPr lang="en-US" sz="2400">
                <a:solidFill>
                  <a:schemeClr val="dk1"/>
                </a:solidFill>
                <a:latin typeface="Calibri"/>
                <a:ea typeface="Calibri"/>
                <a:cs typeface="Calibri"/>
                <a:sym typeface="Calibri"/>
              </a:rPr>
              <a:t> </a:t>
            </a:r>
            <a:endParaRPr/>
          </a:p>
          <a:p>
            <a:pPr indent="0" lvl="0" marL="0" marR="0" rtl="0" algn="l">
              <a:lnSpc>
                <a:spcPct val="150000"/>
              </a:lnSpc>
              <a:spcBef>
                <a:spcPts val="0"/>
              </a:spcBef>
              <a:spcAft>
                <a:spcPts val="0"/>
              </a:spcAft>
              <a:buNone/>
            </a:pPr>
            <a:r>
              <a:rPr lang="en-US" sz="2400">
                <a:solidFill>
                  <a:schemeClr val="dk1"/>
                </a:solidFill>
                <a:latin typeface="Calibri"/>
                <a:ea typeface="Calibri"/>
                <a:cs typeface="Calibri"/>
                <a:sym typeface="Calibri"/>
              </a:rPr>
              <a:t>7517E6B6081B6D0AFFF4BD6DD80B3F41</a:t>
            </a:r>
            <a:endParaRPr/>
          </a:p>
          <a:p>
            <a:pPr indent="0" lvl="0" marL="0" marR="0" rtl="0" algn="l">
              <a:lnSpc>
                <a:spcPct val="150000"/>
              </a:lnSpc>
              <a:spcBef>
                <a:spcPts val="0"/>
              </a:spcBef>
              <a:spcAft>
                <a:spcPts val="0"/>
              </a:spcAft>
              <a:buNone/>
            </a:pPr>
            <a:r>
              <a:rPr b="1" lang="en-US" sz="2400">
                <a:solidFill>
                  <a:schemeClr val="dk1"/>
                </a:solidFill>
                <a:latin typeface="Calibri"/>
                <a:ea typeface="Calibri"/>
                <a:cs typeface="Calibri"/>
                <a:sym typeface="Calibri"/>
              </a:rPr>
              <a:t>DEPARTMENT: </a:t>
            </a:r>
            <a:r>
              <a:rPr lang="en-US" sz="2400">
                <a:solidFill>
                  <a:schemeClr val="dk1"/>
                </a:solidFill>
                <a:latin typeface="Calibri"/>
                <a:ea typeface="Calibri"/>
                <a:cs typeface="Calibri"/>
                <a:sym typeface="Calibri"/>
              </a:rPr>
              <a:t>B.Sc Computer Science and Applications</a:t>
            </a:r>
            <a:endParaRPr/>
          </a:p>
          <a:p>
            <a:pPr indent="0" lvl="0" marL="0" marR="0" rtl="0" algn="l">
              <a:lnSpc>
                <a:spcPct val="150000"/>
              </a:lnSpc>
              <a:spcBef>
                <a:spcPts val="0"/>
              </a:spcBef>
              <a:spcAft>
                <a:spcPts val="0"/>
              </a:spcAft>
              <a:buNone/>
            </a:pPr>
            <a:r>
              <a:rPr b="1" lang="en-US" sz="2400">
                <a:solidFill>
                  <a:schemeClr val="dk1"/>
                </a:solidFill>
                <a:latin typeface="Calibri"/>
                <a:ea typeface="Calibri"/>
                <a:cs typeface="Calibri"/>
                <a:sym typeface="Calibri"/>
              </a:rPr>
              <a:t>COLLEGE:</a:t>
            </a:r>
            <a:r>
              <a:rPr lang="en-US" sz="2400">
                <a:solidFill>
                  <a:schemeClr val="dk1"/>
                </a:solidFill>
                <a:latin typeface="Calibri"/>
                <a:ea typeface="Calibri"/>
                <a:cs typeface="Calibri"/>
                <a:sym typeface="Calibri"/>
              </a:rPr>
              <a:t> VET INSTITUTE OF ARTS AND SCIENCE (Co-Education) COLLEGE </a:t>
            </a:r>
            <a:r>
              <a:rPr b="1" lang="en-US" sz="2400">
                <a:solidFill>
                  <a:schemeClr val="dk1"/>
                </a:solidFill>
                <a:latin typeface="Calibri"/>
                <a:ea typeface="Calibri"/>
                <a:cs typeface="Calibri"/>
                <a:sym typeface="Calibri"/>
              </a:rPr>
              <a:t>/ </a:t>
            </a:r>
            <a:r>
              <a:rPr lang="en-US" sz="2400">
                <a:solidFill>
                  <a:schemeClr val="dk1"/>
                </a:solidFill>
                <a:latin typeface="Calibri"/>
                <a:ea typeface="Calibri"/>
                <a:cs typeface="Calibri"/>
                <a:sym typeface="Calibri"/>
              </a:rPr>
              <a:t>BHARATHIAR UNIVERSITY</a:t>
            </a:r>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0"/>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5" name="Google Shape;185;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7" name="Google Shape;187;p10"/>
          <p:cNvPicPr preferRelativeResize="0"/>
          <p:nvPr/>
        </p:nvPicPr>
        <p:blipFill rotWithShape="1">
          <a:blip r:embed="rId3">
            <a:alphaModFix/>
          </a:blip>
          <a:srcRect b="0" l="0" r="0" t="0"/>
          <a:stretch/>
        </p:blipFill>
        <p:spPr>
          <a:xfrm>
            <a:off x="458120" y="4554247"/>
            <a:ext cx="2057400" cy="2285359"/>
          </a:xfrm>
          <a:prstGeom prst="rect">
            <a:avLst/>
          </a:prstGeom>
          <a:noFill/>
          <a:ln>
            <a:noFill/>
          </a:ln>
        </p:spPr>
      </p:pic>
      <p:sp>
        <p:nvSpPr>
          <p:cNvPr id="188" name="Google Shape;188;p10"/>
          <p:cNvSpPr txBox="1"/>
          <p:nvPr>
            <p:ph type="title"/>
          </p:nvPr>
        </p:nvSpPr>
        <p:spPr>
          <a:xfrm>
            <a:off x="65087" y="43022"/>
            <a:ext cx="8480425" cy="670696"/>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RESULTS AND SCREENSHOTS</a:t>
            </a:r>
            <a:endParaRPr sz="4250"/>
          </a:p>
        </p:txBody>
      </p:sp>
      <p:sp>
        <p:nvSpPr>
          <p:cNvPr id="189" name="Google Shape;189;p10"/>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0" name="Google Shape;190;p10"/>
          <p:cNvSpPr txBox="1"/>
          <p:nvPr/>
        </p:nvSpPr>
        <p:spPr>
          <a:xfrm>
            <a:off x="2743200" y="2354703"/>
            <a:ext cx="8534018"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
        <p:nvSpPr>
          <p:cNvPr id="191" name="Google Shape;191;p10"/>
          <p:cNvSpPr txBox="1"/>
          <p:nvPr/>
        </p:nvSpPr>
        <p:spPr>
          <a:xfrm>
            <a:off x="359979" y="990600"/>
            <a:ext cx="7467600" cy="193899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000"/>
              <a:buFont typeface="Arial"/>
              <a:buChar char="•"/>
            </a:pPr>
            <a:r>
              <a:rPr i="1" lang="en-US" sz="2000">
                <a:solidFill>
                  <a:schemeClr val="dk1"/>
                </a:solidFill>
                <a:latin typeface="Arial Narrow"/>
                <a:ea typeface="Arial Narrow"/>
                <a:cs typeface="Arial Narrow"/>
                <a:sym typeface="Arial Narrow"/>
              </a:rPr>
              <a:t>Successfully deployed working portfolio website accessible on multiple device types.</a:t>
            </a:r>
            <a:endParaRPr/>
          </a:p>
          <a:p>
            <a:pPr indent="-285750" lvl="0" marL="285750" marR="0" rtl="0" algn="l">
              <a:spcBef>
                <a:spcPts val="0"/>
              </a:spcBef>
              <a:spcAft>
                <a:spcPts val="0"/>
              </a:spcAft>
              <a:buClr>
                <a:schemeClr val="dk1"/>
              </a:buClr>
              <a:buSzPts val="2000"/>
              <a:buFont typeface="Arial"/>
              <a:buChar char="•"/>
            </a:pPr>
            <a:r>
              <a:rPr i="1" lang="en-US" sz="2000">
                <a:solidFill>
                  <a:schemeClr val="dk1"/>
                </a:solidFill>
                <a:latin typeface="Arial Narrow"/>
                <a:ea typeface="Arial Narrow"/>
                <a:cs typeface="Arial Narrow"/>
                <a:sym typeface="Arial Narrow"/>
              </a:rPr>
              <a:t>Responsive navigation bar toggles smoothly on mobile devices.</a:t>
            </a:r>
            <a:endParaRPr/>
          </a:p>
          <a:p>
            <a:pPr indent="-285750" lvl="0" marL="285750" marR="0" rtl="0" algn="l">
              <a:spcBef>
                <a:spcPts val="0"/>
              </a:spcBef>
              <a:spcAft>
                <a:spcPts val="0"/>
              </a:spcAft>
              <a:buClr>
                <a:schemeClr val="dk1"/>
              </a:buClr>
              <a:buSzPts val="2000"/>
              <a:buFont typeface="Arial"/>
              <a:buChar char="•"/>
            </a:pPr>
            <a:r>
              <a:rPr i="1" lang="en-US" sz="2000">
                <a:solidFill>
                  <a:schemeClr val="dk1"/>
                </a:solidFill>
                <a:latin typeface="Arial Narrow"/>
                <a:ea typeface="Arial Narrow"/>
                <a:cs typeface="Arial Narrow"/>
                <a:sym typeface="Arial Narrow"/>
              </a:rPr>
              <a:t>Contact form demonstrates validation checks and displays appropriate messages.</a:t>
            </a:r>
            <a:endParaRPr/>
          </a:p>
          <a:p>
            <a:pPr indent="-158750" lvl="0" marL="285750" marR="0" rtl="0" algn="l">
              <a:spcBef>
                <a:spcPts val="0"/>
              </a:spcBef>
              <a:spcAft>
                <a:spcPts val="0"/>
              </a:spcAft>
              <a:buClr>
                <a:schemeClr val="dk1"/>
              </a:buClr>
              <a:buSzPts val="2000"/>
              <a:buFont typeface="Arial"/>
              <a:buNone/>
            </a:pPr>
            <a:r>
              <a:t/>
            </a:r>
            <a:endParaRPr i="1" sz="2000">
              <a:solidFill>
                <a:schemeClr val="dk1"/>
              </a:solidFill>
              <a:latin typeface="Arial Narrow"/>
              <a:ea typeface="Arial Narrow"/>
              <a:cs typeface="Arial Narrow"/>
              <a:sym typeface="Arial Narrow"/>
            </a:endParaRPr>
          </a:p>
        </p:txBody>
      </p:sp>
      <p:pic>
        <p:nvPicPr>
          <p:cNvPr id="192" name="Google Shape;192;p10"/>
          <p:cNvPicPr preferRelativeResize="0"/>
          <p:nvPr/>
        </p:nvPicPr>
        <p:blipFill>
          <a:blip r:embed="rId4">
            <a:alphaModFix/>
          </a:blip>
          <a:stretch>
            <a:fillRect/>
          </a:stretch>
        </p:blipFill>
        <p:spPr>
          <a:xfrm>
            <a:off x="2811330" y="2651585"/>
            <a:ext cx="5867825" cy="324438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1"/>
          <p:cNvSpPr/>
          <p:nvPr/>
        </p:nvSpPr>
        <p:spPr>
          <a:xfrm>
            <a:off x="7162800" y="60960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0" name="Google Shape;200;p11"/>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1"/>
          <p:cNvSpPr txBox="1"/>
          <p:nvPr>
            <p:ph type="title"/>
          </p:nvPr>
        </p:nvSpPr>
        <p:spPr>
          <a:xfrm>
            <a:off x="755332" y="385444"/>
            <a:ext cx="4578668"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202" name="Google Shape;202;p11"/>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3" name="Google Shape;203;p11"/>
          <p:cNvSpPr/>
          <p:nvPr/>
        </p:nvSpPr>
        <p:spPr>
          <a:xfrm>
            <a:off x="609600" y="1600200"/>
            <a:ext cx="80772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400">
                <a:solidFill>
                  <a:schemeClr val="dk1"/>
                </a:solidFill>
                <a:latin typeface="Arial Narrow"/>
                <a:ea typeface="Arial Narrow"/>
                <a:cs typeface="Arial Narrow"/>
                <a:sym typeface="Arial Narrow"/>
              </a:rPr>
              <a:t>The portfolio website project provides an effective platform to showcase skills, projects, and contact information in a professional format. It improves online visibility and supports career advancement by offering employers and collaborators easy access to personal and technical information. The responsive design ensures accessibility across multiple devices, enhancing user experience.</a:t>
            </a:r>
            <a:endParaRPr i="1" sz="2400">
              <a:solidFill>
                <a:schemeClr val="dk1"/>
              </a:solidFill>
              <a:latin typeface="Arial Narrow"/>
              <a:ea typeface="Arial Narrow"/>
              <a:cs typeface="Arial Narrow"/>
              <a:sym typeface="Arial Narr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5" name="Shape 65"/>
        <p:cNvGrpSpPr/>
        <p:nvPr/>
      </p:nvGrpSpPr>
      <p:grpSpPr>
        <a:xfrm>
          <a:off x="0" y="0"/>
          <a:ext cx="0" cy="0"/>
          <a:chOff x="0" y="0"/>
          <a:chExt cx="0" cy="0"/>
        </a:xfrm>
      </p:grpSpPr>
      <p:sp>
        <p:nvSpPr>
          <p:cNvPr id="66" name="Google Shape;66;p2"/>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67" name="Google Shape;67;p2"/>
          <p:cNvGrpSpPr/>
          <p:nvPr/>
        </p:nvGrpSpPr>
        <p:grpSpPr>
          <a:xfrm>
            <a:off x="7448612" y="0"/>
            <a:ext cx="4743796" cy="6858466"/>
            <a:chOff x="7448612" y="0"/>
            <a:chExt cx="4743796" cy="6858466"/>
          </a:xfrm>
        </p:grpSpPr>
        <p:sp>
          <p:nvSpPr>
            <p:cNvPr id="68" name="Google Shape;68;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9" name="Google Shape;69;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7" name="Google Shape;77;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txBox="1"/>
          <p:nvPr>
            <p:ph type="title"/>
          </p:nvPr>
        </p:nvSpPr>
        <p:spPr>
          <a:xfrm>
            <a:off x="739775" y="829627"/>
            <a:ext cx="39096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82" name="Google Shape;82;p2"/>
          <p:cNvGrpSpPr/>
          <p:nvPr/>
        </p:nvGrpSpPr>
        <p:grpSpPr>
          <a:xfrm>
            <a:off x="466725" y="6410325"/>
            <a:ext cx="3705225" cy="295275"/>
            <a:chOff x="466725" y="6410325"/>
            <a:chExt cx="3705225" cy="295275"/>
          </a:xfrm>
        </p:grpSpPr>
        <p:pic>
          <p:nvPicPr>
            <p:cNvPr id="83" name="Google Shape;83;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4" name="Google Shape;84;p2"/>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85" name="Google Shape;85;p2"/>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6" name="Google Shape;86;p2"/>
          <p:cNvSpPr txBox="1"/>
          <p:nvPr/>
        </p:nvSpPr>
        <p:spPr>
          <a:xfrm>
            <a:off x="967042" y="2438400"/>
            <a:ext cx="8615108" cy="76944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4400">
                <a:solidFill>
                  <a:schemeClr val="dk1"/>
                </a:solidFill>
                <a:latin typeface="Arial Narrow"/>
                <a:ea typeface="Arial Narrow"/>
                <a:cs typeface="Arial Narrow"/>
                <a:sym typeface="Arial Narrow"/>
              </a:rPr>
              <a:t>Responsive Personal Portfolio Website</a:t>
            </a:r>
            <a:endParaRPr sz="4400">
              <a:solidFill>
                <a:schemeClr val="dk1"/>
              </a:solidFill>
              <a:latin typeface="Arial Narrow"/>
              <a:ea typeface="Arial Narrow"/>
              <a:cs typeface="Arial Narrow"/>
              <a:sym typeface="Arial Narrow"/>
            </a:endParaRPr>
          </a:p>
        </p:txBody>
      </p:sp>
      <p:sp>
        <p:nvSpPr>
          <p:cNvPr id="87" name="Google Shape;87;p2"/>
          <p:cNvSpPr txBox="1"/>
          <p:nvPr/>
        </p:nvSpPr>
        <p:spPr>
          <a:xfrm>
            <a:off x="2667000" y="3329315"/>
            <a:ext cx="6096000"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800">
                <a:solidFill>
                  <a:schemeClr val="dk1"/>
                </a:solidFill>
                <a:latin typeface="Arial"/>
                <a:ea typeface="Arial"/>
                <a:cs typeface="Arial"/>
                <a:sym typeface="Arial"/>
              </a:rPr>
              <a:t> HARISH K Portfolio</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1" name="Shape 91"/>
        <p:cNvGrpSpPr/>
        <p:nvPr/>
      </p:nvGrpSpPr>
      <p:grpSpPr>
        <a:xfrm>
          <a:off x="0" y="0"/>
          <a:ext cx="0" cy="0"/>
          <a:chOff x="0" y="0"/>
          <a:chExt cx="0" cy="0"/>
        </a:xfrm>
      </p:grpSpPr>
      <p:sp>
        <p:nvSpPr>
          <p:cNvPr id="92" name="Google Shape;92;p3"/>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3" name="Google Shape;93;p3"/>
          <p:cNvGrpSpPr/>
          <p:nvPr/>
        </p:nvGrpSpPr>
        <p:grpSpPr>
          <a:xfrm>
            <a:off x="7448612" y="0"/>
            <a:ext cx="4743796" cy="6858466"/>
            <a:chOff x="7448612" y="0"/>
            <a:chExt cx="4743796" cy="6858466"/>
          </a:xfrm>
        </p:grpSpPr>
        <p:sp>
          <p:nvSpPr>
            <p:cNvPr id="94" name="Google Shape;94;p3"/>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5" name="Google Shape;95;p3"/>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6" name="Google Shape;96;p3"/>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3"/>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3"/>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3"/>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3" name="Google Shape;103;p3"/>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3"/>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5" name="Google Shape;105;p3"/>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07" name="Google Shape;107;p3"/>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08" name="Google Shape;108;p3"/>
          <p:cNvGrpSpPr/>
          <p:nvPr/>
        </p:nvGrpSpPr>
        <p:grpSpPr>
          <a:xfrm>
            <a:off x="47625" y="3819523"/>
            <a:ext cx="4124325" cy="3009898"/>
            <a:chOff x="47625" y="3819523"/>
            <a:chExt cx="4124325" cy="3009898"/>
          </a:xfrm>
        </p:grpSpPr>
        <p:pic>
          <p:nvPicPr>
            <p:cNvPr id="109" name="Google Shape;109;p3"/>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0" name="Google Shape;110;p3"/>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1" name="Google Shape;111;p3"/>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2" name="Google Shape;112;p3"/>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3" name="Google Shape;113;p3"/>
          <p:cNvSpPr txBox="1"/>
          <p:nvPr/>
        </p:nvSpPr>
        <p:spPr>
          <a:xfrm>
            <a:off x="2509807" y="1041533"/>
            <a:ext cx="5029200"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Portfolio design and Layout</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grpSp>
        <p:nvGrpSpPr>
          <p:cNvPr id="118" name="Google Shape;118;p4"/>
          <p:cNvGrpSpPr/>
          <p:nvPr/>
        </p:nvGrpSpPr>
        <p:grpSpPr>
          <a:xfrm>
            <a:off x="7991475" y="2933700"/>
            <a:ext cx="2762250" cy="3257550"/>
            <a:chOff x="7991475" y="2933700"/>
            <a:chExt cx="2762250" cy="3257550"/>
          </a:xfrm>
        </p:grpSpPr>
        <p:sp>
          <p:nvSpPr>
            <p:cNvPr id="119" name="Google Shape;119;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1" name="Google Shape;121;p4"/>
            <p:cNvPicPr preferRelativeResize="0"/>
            <p:nvPr/>
          </p:nvPicPr>
          <p:blipFill rotWithShape="1">
            <a:blip r:embed="rId3">
              <a:alphaModFix/>
            </a:blip>
            <a:srcRect b="0" l="0" r="0" t="0"/>
            <a:stretch/>
          </p:blipFill>
          <p:spPr>
            <a:xfrm>
              <a:off x="7991475" y="2933700"/>
              <a:ext cx="2762250" cy="3257550"/>
            </a:xfrm>
            <a:prstGeom prst="rect">
              <a:avLst/>
            </a:prstGeom>
            <a:noFill/>
            <a:ln>
              <a:noFill/>
            </a:ln>
          </p:spPr>
        </p:pic>
      </p:grpSp>
      <p:sp>
        <p:nvSpPr>
          <p:cNvPr id="122" name="Google Shape;122;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4"/>
          <p:cNvSpPr txBox="1"/>
          <p:nvPr>
            <p:ph type="title"/>
          </p:nvPr>
        </p:nvSpPr>
        <p:spPr>
          <a:xfrm>
            <a:off x="834072" y="575055"/>
            <a:ext cx="563689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24" name="Google Shape;124;p4"/>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5" name="Google Shape;125;p4"/>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6" name="Google Shape;126;p4"/>
          <p:cNvSpPr txBox="1"/>
          <p:nvPr/>
        </p:nvSpPr>
        <p:spPr>
          <a:xfrm>
            <a:off x="236483" y="2286000"/>
            <a:ext cx="784860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800">
                <a:solidFill>
                  <a:schemeClr val="dk1"/>
                </a:solidFill>
                <a:latin typeface="Arial Narrow"/>
                <a:ea typeface="Arial Narrow"/>
                <a:cs typeface="Arial Narrow"/>
                <a:sym typeface="Arial Narrow"/>
              </a:rPr>
              <a:t>Students and professionals often lack a personal online presence to showcase their skills and projects effectively. A well-designed portfolio website provides an accessible platform to display work, skills, and contact information, making it easier to attract opportunities in academia and industry.</a:t>
            </a:r>
            <a:endParaRPr i="1" sz="2800">
              <a:solidFill>
                <a:schemeClr val="dk1"/>
              </a:solidFill>
              <a:latin typeface="Arial Narrow"/>
              <a:ea typeface="Arial Narrow"/>
              <a:cs typeface="Arial Narrow"/>
              <a:sym typeface="Arial Narrow"/>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grpSp>
        <p:nvGrpSpPr>
          <p:cNvPr id="131" name="Google Shape;131;p5"/>
          <p:cNvGrpSpPr/>
          <p:nvPr/>
        </p:nvGrpSpPr>
        <p:grpSpPr>
          <a:xfrm>
            <a:off x="8658225" y="2647950"/>
            <a:ext cx="3533775" cy="3810000"/>
            <a:chOff x="8658225" y="2647950"/>
            <a:chExt cx="3533775" cy="3810000"/>
          </a:xfrm>
        </p:grpSpPr>
        <p:sp>
          <p:nvSpPr>
            <p:cNvPr id="132" name="Google Shape;132;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34" name="Google Shape;134;p5"/>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5" name="Google Shape;135;p5"/>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5"/>
          <p:cNvSpPr txBox="1"/>
          <p:nvPr>
            <p:ph type="title"/>
          </p:nvPr>
        </p:nvSpPr>
        <p:spPr>
          <a:xfrm>
            <a:off x="739775" y="829627"/>
            <a:ext cx="5263515" cy="67818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37" name="Google Shape;137;p5"/>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38" name="Google Shape;138;p5"/>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39" name="Google Shape;139;p5"/>
          <p:cNvSpPr txBox="1"/>
          <p:nvPr/>
        </p:nvSpPr>
        <p:spPr>
          <a:xfrm>
            <a:off x="885825" y="2209800"/>
            <a:ext cx="7772400"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i="1" lang="en-US" sz="2800">
                <a:solidFill>
                  <a:schemeClr val="dk1"/>
                </a:solidFill>
                <a:latin typeface="Arial Narrow"/>
                <a:ea typeface="Arial Narrow"/>
                <a:cs typeface="Arial Narrow"/>
                <a:sym typeface="Arial Narrow"/>
              </a:rPr>
              <a:t>This project involves designing and developing a responsive personal portfolio website to highlight academic background, technical skills, projects, and contact information. The website offers a smooth browsing experience on various devices and includes interactive navigation and a contact form for user engagement.</a:t>
            </a:r>
            <a:endParaRPr i="1" sz="2800">
              <a:solidFill>
                <a:schemeClr val="dk1"/>
              </a:solidFill>
              <a:latin typeface="Arial Narrow"/>
              <a:ea typeface="Arial Narrow"/>
              <a:cs typeface="Arial Narrow"/>
              <a:sym typeface="Arial Narro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6"/>
          <p:cNvSpPr txBox="1"/>
          <p:nvPr>
            <p:ph type="title"/>
          </p:nvPr>
        </p:nvSpPr>
        <p:spPr>
          <a:xfrm>
            <a:off x="699452" y="891793"/>
            <a:ext cx="5014595" cy="518159"/>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48" name="Google Shape;148;p6"/>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49" name="Google Shape;149;p6"/>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50" name="Google Shape;150;p6"/>
          <p:cNvSpPr txBox="1"/>
          <p:nvPr/>
        </p:nvSpPr>
        <p:spPr>
          <a:xfrm>
            <a:off x="309070" y="2362200"/>
            <a:ext cx="7848600" cy="2308324"/>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Potential employers or recruiters evaluating skills and projects.</a:t>
            </a:r>
            <a:endParaRPr/>
          </a:p>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Academic mentors and peers interested in the student’s work.</a:t>
            </a:r>
            <a:endParaRPr/>
          </a:p>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Clients or collaborators seeking to assess technical capabilities.</a:t>
            </a:r>
            <a:endParaRPr/>
          </a:p>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The student as a professional portfolio to support career development.</a:t>
            </a:r>
            <a:endParaRPr/>
          </a:p>
          <a:p>
            <a:pPr indent="0" lvl="0" marL="0" marR="0" rtl="0" algn="l">
              <a:spcBef>
                <a:spcPts val="0"/>
              </a:spcBef>
              <a:spcAft>
                <a:spcPts val="0"/>
              </a:spcAft>
              <a:buNone/>
            </a:pPr>
            <a:r>
              <a:t/>
            </a:r>
            <a:endParaRPr i="1" sz="2400">
              <a:solidFill>
                <a:schemeClr val="dk1"/>
              </a:solidFill>
              <a:latin typeface="Arial Narrow"/>
              <a:ea typeface="Arial Narrow"/>
              <a:cs typeface="Arial Narrow"/>
              <a:sym typeface="Arial Narrow"/>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7"/>
          <p:cNvPicPr preferRelativeResize="0"/>
          <p:nvPr/>
        </p:nvPicPr>
        <p:blipFill rotWithShape="1">
          <a:blip r:embed="rId3">
            <a:alphaModFix/>
          </a:blip>
          <a:srcRect b="0" l="0" r="0" t="0"/>
          <a:stretch/>
        </p:blipFill>
        <p:spPr>
          <a:xfrm>
            <a:off x="0" y="1476375"/>
            <a:ext cx="2695574" cy="3248025"/>
          </a:xfrm>
          <a:prstGeom prst="rect">
            <a:avLst/>
          </a:prstGeom>
          <a:noFill/>
          <a:ln>
            <a:noFill/>
          </a:ln>
        </p:spPr>
      </p:pic>
      <p:sp>
        <p:nvSpPr>
          <p:cNvPr id="156" name="Google Shape;156;p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7"/>
          <p:cNvSpPr txBox="1"/>
          <p:nvPr>
            <p:ph type="title"/>
          </p:nvPr>
        </p:nvSpPr>
        <p:spPr>
          <a:xfrm>
            <a:off x="558165" y="857885"/>
            <a:ext cx="9763125" cy="57531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TOOLS AND TECHNIQUES</a:t>
            </a:r>
            <a:endParaRPr sz="3600"/>
          </a:p>
        </p:txBody>
      </p:sp>
      <p:pic>
        <p:nvPicPr>
          <p:cNvPr id="160" name="Google Shape;160;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61" name="Google Shape;161;p7"/>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62" name="Google Shape;162;p7"/>
          <p:cNvSpPr txBox="1"/>
          <p:nvPr/>
        </p:nvSpPr>
        <p:spPr>
          <a:xfrm>
            <a:off x="3505200" y="2133600"/>
            <a:ext cx="7467600" cy="3785652"/>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HTML5 for webpage structure.</a:t>
            </a:r>
            <a:endParaRPr/>
          </a:p>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CSS3 for styling and responsive design.</a:t>
            </a:r>
            <a:endParaRPr/>
          </a:p>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JavaScript for interactivity such as menu toggling and form validation.</a:t>
            </a:r>
            <a:endParaRPr/>
          </a:p>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Image editing tools for profile picture preparation.</a:t>
            </a:r>
            <a:endParaRPr/>
          </a:p>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Text editor or IDE (e.g., VS Code) for coding.</a:t>
            </a:r>
            <a:endParaRPr/>
          </a:p>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Browser developer tools for testing responsiveness and debugging.</a:t>
            </a:r>
            <a:endParaRPr/>
          </a:p>
          <a:p>
            <a:pPr indent="0" lvl="0" marL="0" marR="0" rtl="0" algn="l">
              <a:spcBef>
                <a:spcPts val="0"/>
              </a:spcBef>
              <a:spcAft>
                <a:spcPts val="0"/>
              </a:spcAft>
              <a:buNone/>
            </a:pPr>
            <a:br>
              <a:rPr i="1" lang="en-US" sz="2400">
                <a:solidFill>
                  <a:schemeClr val="dk1"/>
                </a:solidFill>
                <a:latin typeface="Arial Narrow"/>
                <a:ea typeface="Arial Narrow"/>
                <a:cs typeface="Arial Narrow"/>
                <a:sym typeface="Arial Narrow"/>
              </a:rPr>
            </a:br>
            <a:endParaRPr i="1" sz="2400">
              <a:solidFill>
                <a:schemeClr val="dk1"/>
              </a:solidFill>
              <a:latin typeface="Arial Narrow"/>
              <a:ea typeface="Arial Narrow"/>
              <a:cs typeface="Arial Narrow"/>
              <a:sym typeface="Arial Narro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8" name="Google Shape;168;p8"/>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69" name="Google Shape;169;p8"/>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0" name="Google Shape;170;p8"/>
          <p:cNvSpPr txBox="1"/>
          <p:nvPr/>
        </p:nvSpPr>
        <p:spPr>
          <a:xfrm>
            <a:off x="739775" y="291147"/>
            <a:ext cx="8794750" cy="629018"/>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71" name="Google Shape;171;p8"/>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8"/>
          <p:cNvSpPr txBox="1"/>
          <p:nvPr/>
        </p:nvSpPr>
        <p:spPr>
          <a:xfrm>
            <a:off x="685800" y="1295400"/>
            <a:ext cx="9166225" cy="3046988"/>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Clean and modern UI with a purple-blue gradient background and yellow accent highlights.</a:t>
            </a:r>
            <a:endParaRPr/>
          </a:p>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Responsive navigation bar with hamburger menu for mobile devices.</a:t>
            </a:r>
            <a:endParaRPr/>
          </a:p>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Clear section divisions: Home, About Me, Works, and Contact.</a:t>
            </a:r>
            <a:endParaRPr/>
          </a:p>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Use of cards for project showcases with hover scale effect.</a:t>
            </a:r>
            <a:endParaRPr/>
          </a:p>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Structured contact form with validation and status feedback.</a:t>
            </a:r>
            <a:endParaRPr/>
          </a:p>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Optimized for usability on desktop and mobile platforms.</a:t>
            </a:r>
            <a:endParaRPr/>
          </a:p>
          <a:p>
            <a:pPr indent="0" lvl="0" marL="0" marR="0" rtl="0" algn="l">
              <a:spcBef>
                <a:spcPts val="0"/>
              </a:spcBef>
              <a:spcAft>
                <a:spcPts val="0"/>
              </a:spcAft>
              <a:buNone/>
            </a:pPr>
            <a:r>
              <a:t/>
            </a:r>
            <a:endParaRPr i="1" sz="2400">
              <a:solidFill>
                <a:schemeClr val="dk1"/>
              </a:solidFill>
              <a:latin typeface="Arial Narrow"/>
              <a:ea typeface="Arial Narrow"/>
              <a:cs typeface="Arial Narrow"/>
              <a:sym typeface="Arial Narro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9"/>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FEATURES AND FUNCTIONALITY</a:t>
            </a:r>
            <a:endParaRPr/>
          </a:p>
        </p:txBody>
      </p:sp>
      <p:sp>
        <p:nvSpPr>
          <p:cNvPr id="178" name="Google Shape;178;p9"/>
          <p:cNvSpPr txBox="1"/>
          <p:nvPr/>
        </p:nvSpPr>
        <p:spPr>
          <a:xfrm>
            <a:off x="1524000" y="1371600"/>
            <a:ext cx="7467600" cy="3693319"/>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Responsive design adapting to screen size.</a:t>
            </a:r>
            <a:endParaRPr/>
          </a:p>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Smooth scroll navigation with active section highlighting.</a:t>
            </a:r>
            <a:endParaRPr/>
          </a:p>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Interactive hamburger menu for compact navigation on small screens.</a:t>
            </a:r>
            <a:endParaRPr/>
          </a:p>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Contact form with input validation and success/error messages.</a:t>
            </a:r>
            <a:endParaRPr/>
          </a:p>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Project section highlighting key works with descriptions.</a:t>
            </a:r>
            <a:endParaRPr/>
          </a:p>
          <a:p>
            <a:pPr indent="-285750" lvl="0" marL="285750" marR="0" rtl="0" algn="l">
              <a:spcBef>
                <a:spcPts val="0"/>
              </a:spcBef>
              <a:spcAft>
                <a:spcPts val="0"/>
              </a:spcAft>
              <a:buClr>
                <a:schemeClr val="dk1"/>
              </a:buClr>
              <a:buSzPts val="2400"/>
              <a:buFont typeface="Arial"/>
              <a:buChar char="•"/>
            </a:pPr>
            <a:r>
              <a:rPr i="1" lang="en-US" sz="2400">
                <a:solidFill>
                  <a:schemeClr val="dk1"/>
                </a:solidFill>
                <a:latin typeface="Arial Narrow"/>
                <a:ea typeface="Arial Narrow"/>
                <a:cs typeface="Arial Narrow"/>
                <a:sym typeface="Arial Narrow"/>
              </a:rPr>
              <a:t>Accessible and user-friendly layout emphasizing simplicity and clarity.</a:t>
            </a:r>
            <a:endParaRPr/>
          </a:p>
          <a:p>
            <a:pPr indent="0" lvl="0" marL="0" marR="0" rtl="0" algn="l">
              <a:spcBef>
                <a:spcPts val="0"/>
              </a:spcBef>
              <a:spcAft>
                <a:spcPts val="0"/>
              </a:spcAft>
              <a:buNone/>
            </a:pPr>
            <a:r>
              <a:t/>
            </a:r>
            <a:endParaRPr i="1" sz="1800">
              <a:solidFill>
                <a:schemeClr val="dk1"/>
              </a:solidFill>
              <a:latin typeface="Arial Narrow"/>
              <a:ea typeface="Arial Narrow"/>
              <a:cs typeface="Arial Narrow"/>
              <a:sym typeface="Arial Narrow"/>
            </a:endParaRPr>
          </a:p>
        </p:txBody>
      </p:sp>
      <p:sp>
        <p:nvSpPr>
          <p:cNvPr id="179" name="Google Shape;179;p9"/>
          <p:cNvSpPr txBox="1"/>
          <p:nvPr/>
        </p:nvSpPr>
        <p:spPr>
          <a:xfrm>
            <a:off x="3187200" y="5211125"/>
            <a:ext cx="551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https://github.com/harish-vet/My-portfolio-.git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2024-03-29T15:07:22Z</dcterms:created>
  <dc:creator>Konduru Narasimha</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