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66" r:id="rId4"/>
    <p:sldId id="267" r:id="rId5"/>
    <p:sldId id="270" r:id="rId6"/>
    <p:sldId id="268" r:id="rId7"/>
    <p:sldId id="258" r:id="rId8"/>
    <p:sldId id="265"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28526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176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5096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0996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0676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34546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8507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850618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485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68875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815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390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370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4774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6049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207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3/16/2016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816635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5968" y="980695"/>
            <a:ext cx="8791575" cy="2387600"/>
          </a:xfrm>
        </p:spPr>
        <p:txBody>
          <a:bodyPr/>
          <a:lstStyle/>
          <a:p>
            <a:pPr algn="ctr"/>
            <a:r>
              <a:rPr lang="en-US" sz="3200" dirty="0"/>
              <a:t>DATA EXTRACTION AND DATA WRANGLING</a:t>
            </a:r>
            <a:br>
              <a:rPr lang="en-US" sz="3200" dirty="0"/>
            </a:br>
            <a:r>
              <a:rPr lang="en-US" dirty="0"/>
              <a:t>                                    </a:t>
            </a:r>
          </a:p>
        </p:txBody>
      </p:sp>
      <p:sp>
        <p:nvSpPr>
          <p:cNvPr id="3" name="Subtitle 2"/>
          <p:cNvSpPr>
            <a:spLocks noGrp="1"/>
          </p:cNvSpPr>
          <p:nvPr>
            <p:ph type="subTitle" idx="1"/>
          </p:nvPr>
        </p:nvSpPr>
        <p:spPr>
          <a:xfrm>
            <a:off x="1605968" y="3368295"/>
            <a:ext cx="8791575" cy="2566942"/>
          </a:xfrm>
        </p:spPr>
        <p:txBody>
          <a:bodyPr>
            <a:normAutofit fontScale="92500" lnSpcReduction="10000"/>
          </a:bodyPr>
          <a:lstStyle/>
          <a:p>
            <a:pPr algn="r"/>
            <a:r>
              <a:rPr lang="en-US" dirty="0"/>
              <a:t>SRIHARISH RANGANATHAN</a:t>
            </a:r>
          </a:p>
          <a:p>
            <a:pPr algn="r"/>
            <a:r>
              <a:rPr lang="en-US" dirty="0"/>
              <a:t>ANAND NIRANJAN</a:t>
            </a:r>
          </a:p>
          <a:p>
            <a:pPr algn="r"/>
            <a:r>
              <a:rPr lang="en-US" dirty="0"/>
              <a:t>SWAMINATHAN TIRUNELVELI VIJAYARAGHAVAN</a:t>
            </a:r>
          </a:p>
          <a:p>
            <a:pPr algn="r"/>
            <a:r>
              <a:rPr lang="en-US" dirty="0"/>
              <a:t>UDAYASRI SAI BUDDHI</a:t>
            </a:r>
          </a:p>
          <a:p>
            <a:pPr algn="r"/>
            <a:r>
              <a:rPr lang="en-US" dirty="0"/>
              <a:t>MONISHA NIHARIKA NAGA</a:t>
            </a:r>
          </a:p>
          <a:p>
            <a:pPr algn="r"/>
            <a:r>
              <a:rPr lang="en-US" dirty="0"/>
              <a:t>REVATI DHANANJAYAN LALITHA</a:t>
            </a:r>
          </a:p>
          <a:p>
            <a:pPr algn="r"/>
            <a:r>
              <a:rPr lang="en-US" dirty="0"/>
              <a:t>VASUDEV RAMACHANDRAN</a:t>
            </a:r>
          </a:p>
        </p:txBody>
      </p:sp>
    </p:spTree>
    <p:extLst>
      <p:ext uri="{BB962C8B-B14F-4D97-AF65-F5344CB8AC3E}">
        <p14:creationId xmlns:p14="http://schemas.microsoft.com/office/powerpoint/2010/main" val="2245007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AIM</a:t>
            </a:r>
          </a:p>
        </p:txBody>
      </p:sp>
      <p:sp>
        <p:nvSpPr>
          <p:cNvPr id="3" name="Content Placeholder 2"/>
          <p:cNvSpPr>
            <a:spLocks noGrp="1"/>
          </p:cNvSpPr>
          <p:nvPr>
            <p:ph idx="1"/>
          </p:nvPr>
        </p:nvSpPr>
        <p:spPr/>
        <p:txBody>
          <a:bodyPr/>
          <a:lstStyle/>
          <a:p>
            <a:pPr marL="0" indent="0" algn="just">
              <a:buNone/>
            </a:pPr>
            <a:r>
              <a:rPr lang="en-IN" dirty="0"/>
              <a:t>		To extract and clean big three patent data, US presidential election outcome and data related to Fortune 500 companies in the United States of America, so as to understand the expectation of a company in funding the election.</a:t>
            </a:r>
            <a:endParaRPr lang="en-US" dirty="0"/>
          </a:p>
        </p:txBody>
      </p:sp>
    </p:spTree>
    <p:extLst>
      <p:ext uri="{BB962C8B-B14F-4D97-AF65-F5344CB8AC3E}">
        <p14:creationId xmlns:p14="http://schemas.microsoft.com/office/powerpoint/2010/main" val="140384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6079" y="624110"/>
            <a:ext cx="8748533" cy="1280890"/>
          </a:xfrm>
        </p:spPr>
        <p:txBody>
          <a:bodyPr/>
          <a:lstStyle/>
          <a:p>
            <a:r>
              <a:rPr lang="en-US" dirty="0"/>
              <a:t>HOW WE STARTED?</a:t>
            </a:r>
          </a:p>
        </p:txBody>
      </p:sp>
      <p:pic>
        <p:nvPicPr>
          <p:cNvPr id="6" name="Content Placeholder 5"/>
          <p:cNvPicPr>
            <a:picLocks noGrp="1" noChangeAspect="1"/>
          </p:cNvPicPr>
          <p:nvPr>
            <p:ph idx="1"/>
          </p:nvPr>
        </p:nvPicPr>
        <p:blipFill>
          <a:blip r:embed="rId2"/>
          <a:stretch>
            <a:fillRect/>
          </a:stretch>
        </p:blipFill>
        <p:spPr>
          <a:xfrm>
            <a:off x="2092863" y="3753697"/>
            <a:ext cx="1923810" cy="1523810"/>
          </a:xfrm>
          <a:prstGeom prst="rect">
            <a:avLst/>
          </a:prstGeom>
        </p:spPr>
      </p:pic>
      <p:pic>
        <p:nvPicPr>
          <p:cNvPr id="7" name="Picture 6"/>
          <p:cNvPicPr>
            <a:picLocks noChangeAspect="1"/>
          </p:cNvPicPr>
          <p:nvPr/>
        </p:nvPicPr>
        <p:blipFill>
          <a:blip r:embed="rId3"/>
          <a:stretch>
            <a:fillRect/>
          </a:stretch>
        </p:blipFill>
        <p:spPr>
          <a:xfrm>
            <a:off x="8759005" y="3276748"/>
            <a:ext cx="2142857" cy="2142857"/>
          </a:xfrm>
          <a:prstGeom prst="rect">
            <a:avLst/>
          </a:prstGeom>
        </p:spPr>
      </p:pic>
      <p:pic>
        <p:nvPicPr>
          <p:cNvPr id="8" name="Picture 7"/>
          <p:cNvPicPr>
            <a:picLocks noChangeAspect="1"/>
          </p:cNvPicPr>
          <p:nvPr/>
        </p:nvPicPr>
        <p:blipFill>
          <a:blip r:embed="rId4"/>
          <a:stretch>
            <a:fillRect/>
          </a:stretch>
        </p:blipFill>
        <p:spPr>
          <a:xfrm>
            <a:off x="4906642" y="1527694"/>
            <a:ext cx="2111945" cy="2111945"/>
          </a:xfrm>
          <a:prstGeom prst="rect">
            <a:avLst/>
          </a:prstGeom>
        </p:spPr>
      </p:pic>
      <p:sp>
        <p:nvSpPr>
          <p:cNvPr id="10" name="Right Arrow 9"/>
          <p:cNvSpPr/>
          <p:nvPr/>
        </p:nvSpPr>
        <p:spPr>
          <a:xfrm rot="19711254">
            <a:off x="3707276" y="2952398"/>
            <a:ext cx="1534166" cy="432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477840">
            <a:off x="7035391" y="3059358"/>
            <a:ext cx="1622167" cy="434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272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791757" y="2996130"/>
            <a:ext cx="1842661" cy="2335018"/>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WHAT WORKED FINALLY!</a:t>
            </a:r>
          </a:p>
        </p:txBody>
      </p:sp>
      <p:pic>
        <p:nvPicPr>
          <p:cNvPr id="5" name="Picture 4"/>
          <p:cNvPicPr>
            <a:picLocks noChangeAspect="1"/>
          </p:cNvPicPr>
          <p:nvPr/>
        </p:nvPicPr>
        <p:blipFill>
          <a:blip r:embed="rId2"/>
          <a:stretch>
            <a:fillRect/>
          </a:stretch>
        </p:blipFill>
        <p:spPr>
          <a:xfrm>
            <a:off x="1231408" y="3690196"/>
            <a:ext cx="961402" cy="961402"/>
          </a:xfrm>
          <a:prstGeom prst="rect">
            <a:avLst/>
          </a:prstGeom>
        </p:spPr>
      </p:pic>
      <p:sp>
        <p:nvSpPr>
          <p:cNvPr id="6" name="Right Arrow 5"/>
          <p:cNvSpPr/>
          <p:nvPr/>
        </p:nvSpPr>
        <p:spPr>
          <a:xfrm>
            <a:off x="2783585" y="3827850"/>
            <a:ext cx="888529" cy="367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038500" y="3086574"/>
            <a:ext cx="1347219" cy="369332"/>
          </a:xfrm>
          <a:prstGeom prst="rect">
            <a:avLst/>
          </a:prstGeom>
          <a:noFill/>
        </p:spPr>
        <p:txBody>
          <a:bodyPr wrap="square" rtlCol="0">
            <a:spAutoFit/>
          </a:bodyPr>
          <a:lstStyle/>
          <a:p>
            <a:pPr algn="ctr"/>
            <a:r>
              <a:rPr lang="en-US" dirty="0"/>
              <a:t>HDFS</a:t>
            </a:r>
          </a:p>
        </p:txBody>
      </p:sp>
      <p:pic>
        <p:nvPicPr>
          <p:cNvPr id="15" name="Picture 14"/>
          <p:cNvPicPr>
            <a:picLocks noChangeAspect="1"/>
          </p:cNvPicPr>
          <p:nvPr/>
        </p:nvPicPr>
        <p:blipFill>
          <a:blip r:embed="rId3"/>
          <a:stretch>
            <a:fillRect/>
          </a:stretch>
        </p:blipFill>
        <p:spPr>
          <a:xfrm>
            <a:off x="3762981" y="3101202"/>
            <a:ext cx="4288657" cy="1488417"/>
          </a:xfrm>
          <a:prstGeom prst="rect">
            <a:avLst/>
          </a:prstGeom>
        </p:spPr>
      </p:pic>
      <p:sp>
        <p:nvSpPr>
          <p:cNvPr id="17" name="Rounded Rectangle 16"/>
          <p:cNvSpPr/>
          <p:nvPr/>
        </p:nvSpPr>
        <p:spPr>
          <a:xfrm>
            <a:off x="9183006" y="2996130"/>
            <a:ext cx="1842661" cy="2335018"/>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9429749" y="3086574"/>
            <a:ext cx="1347219" cy="369332"/>
          </a:xfrm>
          <a:prstGeom prst="rect">
            <a:avLst/>
          </a:prstGeom>
          <a:noFill/>
        </p:spPr>
        <p:txBody>
          <a:bodyPr wrap="square" rtlCol="0">
            <a:spAutoFit/>
          </a:bodyPr>
          <a:lstStyle/>
          <a:p>
            <a:pPr algn="ctr"/>
            <a:r>
              <a:rPr lang="en-US" dirty="0"/>
              <a:t>HDFS</a:t>
            </a:r>
          </a:p>
        </p:txBody>
      </p:sp>
      <p:pic>
        <p:nvPicPr>
          <p:cNvPr id="1026" name="Picture 2" descr="https://cdn0.iconfinder.com/data/icons/document-file-types/512/txt-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0608" y="3827850"/>
            <a:ext cx="945499" cy="945499"/>
          </a:xfrm>
          <a:prstGeom prst="rect">
            <a:avLst/>
          </a:prstGeom>
          <a:noFill/>
          <a:extLst>
            <a:ext uri="{909E8E84-426E-40DD-AFC4-6F175D3DCCD1}">
              <a14:hiddenFill xmlns:a14="http://schemas.microsoft.com/office/drawing/2010/main">
                <a:solidFill>
                  <a:srgbClr val="FFFFFF"/>
                </a:solidFill>
              </a14:hiddenFill>
            </a:ext>
          </a:extLst>
        </p:spPr>
      </p:pic>
      <p:sp>
        <p:nvSpPr>
          <p:cNvPr id="20" name="Right Arrow 19"/>
          <p:cNvSpPr/>
          <p:nvPr/>
        </p:nvSpPr>
        <p:spPr>
          <a:xfrm>
            <a:off x="8214046" y="3954810"/>
            <a:ext cx="835375" cy="3457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4685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862" y="336727"/>
            <a:ext cx="8911687" cy="1280890"/>
          </a:xfrm>
        </p:spPr>
        <p:txBody>
          <a:bodyPr/>
          <a:lstStyle/>
          <a:p>
            <a:r>
              <a:rPr lang="en-US" dirty="0" smtClean="0"/>
              <a:t>ACCURACY OF DATA EXTRACTED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4625288"/>
              </p:ext>
            </p:extLst>
          </p:nvPr>
        </p:nvGraphicFramePr>
        <p:xfrm>
          <a:off x="1691685" y="1466759"/>
          <a:ext cx="9037863" cy="4132854"/>
        </p:xfrm>
        <a:graphic>
          <a:graphicData uri="http://schemas.openxmlformats.org/drawingml/2006/table">
            <a:tbl>
              <a:tblPr>
                <a:tableStyleId>{5C22544A-7EE6-4342-B048-85BDC9FD1C3A}</a:tableStyleId>
              </a:tblPr>
              <a:tblGrid>
                <a:gridCol w="611585">
                  <a:extLst>
                    <a:ext uri="{9D8B030D-6E8A-4147-A177-3AD203B41FA5}">
                      <a16:colId xmlns:a16="http://schemas.microsoft.com/office/drawing/2014/main" val="2280096734"/>
                    </a:ext>
                  </a:extLst>
                </a:gridCol>
                <a:gridCol w="4666165">
                  <a:extLst>
                    <a:ext uri="{9D8B030D-6E8A-4147-A177-3AD203B41FA5}">
                      <a16:colId xmlns:a16="http://schemas.microsoft.com/office/drawing/2014/main" val="243979995"/>
                    </a:ext>
                  </a:extLst>
                </a:gridCol>
                <a:gridCol w="724841">
                  <a:extLst>
                    <a:ext uri="{9D8B030D-6E8A-4147-A177-3AD203B41FA5}">
                      <a16:colId xmlns:a16="http://schemas.microsoft.com/office/drawing/2014/main" val="2276715956"/>
                    </a:ext>
                  </a:extLst>
                </a:gridCol>
                <a:gridCol w="2015964">
                  <a:extLst>
                    <a:ext uri="{9D8B030D-6E8A-4147-A177-3AD203B41FA5}">
                      <a16:colId xmlns:a16="http://schemas.microsoft.com/office/drawing/2014/main" val="1019009416"/>
                    </a:ext>
                  </a:extLst>
                </a:gridCol>
                <a:gridCol w="1019308">
                  <a:extLst>
                    <a:ext uri="{9D8B030D-6E8A-4147-A177-3AD203B41FA5}">
                      <a16:colId xmlns:a16="http://schemas.microsoft.com/office/drawing/2014/main" val="1446022705"/>
                    </a:ext>
                  </a:extLst>
                </a:gridCol>
              </a:tblGrid>
              <a:tr h="375714">
                <a:tc>
                  <a:txBody>
                    <a:bodyPr/>
                    <a:lstStyle/>
                    <a:p>
                      <a:pPr algn="ctr" fontAlgn="b"/>
                      <a:r>
                        <a:rPr lang="en-US" sz="1200" b="1" u="none" strike="noStrike" dirty="0">
                          <a:solidFill>
                            <a:schemeClr val="tx1"/>
                          </a:solidFill>
                          <a:effectLst/>
                          <a:latin typeface="Adobe Gothic Std B" panose="020B0800000000000000" pitchFamily="34" charset="-128"/>
                          <a:ea typeface="Adobe Gothic Std B" panose="020B0800000000000000" pitchFamily="34" charset="-128"/>
                        </a:rPr>
                        <a:t>Year</a:t>
                      </a:r>
                      <a:endParaRPr lang="en-US" sz="1200" b="1" i="0" u="none" strike="noStrike" dirty="0">
                        <a:solidFill>
                          <a:schemeClr val="tx1"/>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200" b="1" u="none" strike="noStrike" dirty="0">
                          <a:solidFill>
                            <a:schemeClr val="tx1"/>
                          </a:solidFill>
                          <a:effectLst/>
                          <a:latin typeface="Adobe Gothic Std B" panose="020B0800000000000000" pitchFamily="34" charset="-128"/>
                          <a:ea typeface="Adobe Gothic Std B" panose="020B0800000000000000" pitchFamily="34" charset="-128"/>
                        </a:rPr>
                        <a:t>Organization Name</a:t>
                      </a:r>
                      <a:endParaRPr lang="en-US" sz="1200" b="1" i="0" u="none" strike="noStrike" dirty="0">
                        <a:solidFill>
                          <a:schemeClr val="tx1"/>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200" b="1" u="none" strike="noStrike" dirty="0">
                          <a:solidFill>
                            <a:schemeClr val="tx1"/>
                          </a:solidFill>
                          <a:effectLst/>
                          <a:latin typeface="Adobe Gothic Std B" panose="020B0800000000000000" pitchFamily="34" charset="-128"/>
                          <a:ea typeface="Adobe Gothic Std B" panose="020B0800000000000000" pitchFamily="34" charset="-128"/>
                        </a:rPr>
                        <a:t>Count</a:t>
                      </a:r>
                      <a:endParaRPr lang="en-US" sz="1200" b="1" i="0" u="none" strike="noStrike" dirty="0">
                        <a:solidFill>
                          <a:schemeClr val="tx1"/>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200" b="1" u="none" strike="noStrike" dirty="0">
                          <a:solidFill>
                            <a:schemeClr val="tx1"/>
                          </a:solidFill>
                          <a:effectLst/>
                          <a:latin typeface="Adobe Gothic Std B" panose="020B0800000000000000" pitchFamily="34" charset="-128"/>
                          <a:ea typeface="Adobe Gothic Std B" panose="020B0800000000000000" pitchFamily="34" charset="-128"/>
                        </a:rPr>
                        <a:t>Count from USPTO</a:t>
                      </a:r>
                      <a:endParaRPr lang="en-US" sz="1200" b="1" i="0" u="none" strike="noStrike" dirty="0">
                        <a:solidFill>
                          <a:schemeClr val="tx1"/>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200" b="1" u="none" strike="noStrike" dirty="0">
                          <a:solidFill>
                            <a:schemeClr val="tx1"/>
                          </a:solidFill>
                          <a:effectLst/>
                          <a:latin typeface="Adobe Gothic Std B" panose="020B0800000000000000" pitchFamily="34" charset="-128"/>
                          <a:ea typeface="Adobe Gothic Std B" panose="020B0800000000000000" pitchFamily="34" charset="-128"/>
                        </a:rPr>
                        <a:t>Accuracy</a:t>
                      </a:r>
                      <a:endParaRPr lang="en-US" sz="1200" b="1" i="0" u="none" strike="noStrike" dirty="0">
                        <a:solidFill>
                          <a:schemeClr val="tx1"/>
                        </a:solidFill>
                        <a:effectLst/>
                        <a:latin typeface="Adobe Gothic Std B" panose="020B0800000000000000" pitchFamily="34" charset="-128"/>
                        <a:ea typeface="Adobe Gothic Std B" panose="020B0800000000000000" pitchFamily="34" charset="-128"/>
                      </a:endParaRPr>
                    </a:p>
                  </a:txBody>
                  <a:tcPr marL="7620" marR="7620" marT="7620" marB="0" anchor="b"/>
                </a:tc>
                <a:extLst>
                  <a:ext uri="{0D108BD9-81ED-4DB2-BD59-A6C34878D82A}">
                    <a16:rowId xmlns:a16="http://schemas.microsoft.com/office/drawing/2014/main" val="2564707784"/>
                  </a:ext>
                </a:extLst>
              </a:tr>
              <a:tr h="375714">
                <a:tc>
                  <a:txBody>
                    <a:bodyPr/>
                    <a:lstStyle/>
                    <a:p>
                      <a:pPr algn="ctr" fontAlgn="b"/>
                      <a:r>
                        <a:rPr lang="en-US" sz="1100" u="none" strike="noStrike" dirty="0">
                          <a:effectLst/>
                          <a:latin typeface="Adobe Gothic Std B" panose="020B0800000000000000" pitchFamily="34" charset="-128"/>
                          <a:ea typeface="Adobe Gothic Std B" panose="020B0800000000000000" pitchFamily="34" charset="-128"/>
                        </a:rPr>
                        <a:t>2014</a:t>
                      </a:r>
                      <a:endParaRPr lang="en-US" sz="1100" b="0" i="0" u="none" strike="noStrike" dirty="0">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dirty="0">
                          <a:effectLst/>
                          <a:latin typeface="Adobe Gothic Std B" panose="020B0800000000000000" pitchFamily="34" charset="-128"/>
                          <a:ea typeface="Adobe Gothic Std B" panose="020B0800000000000000" pitchFamily="34" charset="-128"/>
                        </a:rPr>
                        <a:t>International Business Machines Corporation</a:t>
                      </a:r>
                      <a:endParaRPr lang="en-US" sz="1100" b="0" i="0" u="none" strike="noStrike" dirty="0">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7459</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7481</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dirty="0">
                          <a:effectLst/>
                          <a:latin typeface="Adobe Gothic Std B" panose="020B0800000000000000" pitchFamily="34" charset="-128"/>
                          <a:ea typeface="Adobe Gothic Std B" panose="020B0800000000000000" pitchFamily="34" charset="-128"/>
                        </a:rPr>
                        <a:t>99.71%</a:t>
                      </a:r>
                      <a:endParaRPr lang="en-US" sz="1100" b="0" i="0" u="none" strike="noStrike" dirty="0">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extLst>
                  <a:ext uri="{0D108BD9-81ED-4DB2-BD59-A6C34878D82A}">
                    <a16:rowId xmlns:a16="http://schemas.microsoft.com/office/drawing/2014/main" val="815174339"/>
                  </a:ext>
                </a:extLst>
              </a:tr>
              <a:tr h="375714">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2013</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dirty="0">
                          <a:effectLst/>
                          <a:latin typeface="Adobe Gothic Std B" panose="020B0800000000000000" pitchFamily="34" charset="-128"/>
                          <a:ea typeface="Adobe Gothic Std B" panose="020B0800000000000000" pitchFamily="34" charset="-128"/>
                        </a:rPr>
                        <a:t>International Business Machines Corporation</a:t>
                      </a:r>
                      <a:endParaRPr lang="en-US" sz="1100" b="0" i="0" u="none" strike="noStrike" dirty="0">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6755</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6788</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dirty="0">
                          <a:effectLst/>
                          <a:latin typeface="Adobe Gothic Std B" panose="020B0800000000000000" pitchFamily="34" charset="-128"/>
                          <a:ea typeface="Adobe Gothic Std B" panose="020B0800000000000000" pitchFamily="34" charset="-128"/>
                        </a:rPr>
                        <a:t>99.51%</a:t>
                      </a:r>
                      <a:endParaRPr lang="en-US" sz="1100" b="0" i="0" u="none" strike="noStrike" dirty="0">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extLst>
                  <a:ext uri="{0D108BD9-81ED-4DB2-BD59-A6C34878D82A}">
                    <a16:rowId xmlns:a16="http://schemas.microsoft.com/office/drawing/2014/main" val="242571056"/>
                  </a:ext>
                </a:extLst>
              </a:tr>
              <a:tr h="375714">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2012</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dirty="0">
                          <a:effectLst/>
                          <a:latin typeface="Adobe Gothic Std B" panose="020B0800000000000000" pitchFamily="34" charset="-128"/>
                          <a:ea typeface="Adobe Gothic Std B" panose="020B0800000000000000" pitchFamily="34" charset="-128"/>
                        </a:rPr>
                        <a:t>International Business Machines Corporation</a:t>
                      </a:r>
                      <a:endParaRPr lang="en-US" sz="1100" b="0" i="0" u="none" strike="noStrike" dirty="0">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6429</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6457</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99.57%</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extLst>
                  <a:ext uri="{0D108BD9-81ED-4DB2-BD59-A6C34878D82A}">
                    <a16:rowId xmlns:a16="http://schemas.microsoft.com/office/drawing/2014/main" val="4131457693"/>
                  </a:ext>
                </a:extLst>
              </a:tr>
              <a:tr h="375714">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2011</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dirty="0">
                          <a:effectLst/>
                          <a:latin typeface="Adobe Gothic Std B" panose="020B0800000000000000" pitchFamily="34" charset="-128"/>
                          <a:ea typeface="Adobe Gothic Std B" panose="020B0800000000000000" pitchFamily="34" charset="-128"/>
                        </a:rPr>
                        <a:t>International Business Machines Corporation</a:t>
                      </a:r>
                      <a:endParaRPr lang="en-US" sz="1100" b="0" i="0" u="none" strike="noStrike" dirty="0">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6115</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6148</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99.46%</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extLst>
                  <a:ext uri="{0D108BD9-81ED-4DB2-BD59-A6C34878D82A}">
                    <a16:rowId xmlns:a16="http://schemas.microsoft.com/office/drawing/2014/main" val="707077681"/>
                  </a:ext>
                </a:extLst>
              </a:tr>
              <a:tr h="375714">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2010</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dirty="0">
                          <a:effectLst/>
                          <a:latin typeface="Adobe Gothic Std B" panose="020B0800000000000000" pitchFamily="34" charset="-128"/>
                          <a:ea typeface="Adobe Gothic Std B" panose="020B0800000000000000" pitchFamily="34" charset="-128"/>
                        </a:rPr>
                        <a:t>International Business Machines Corporation</a:t>
                      </a:r>
                      <a:endParaRPr lang="en-US" sz="1100" b="0" i="0" u="none" strike="noStrike" dirty="0">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5828</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5866</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99.35%</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extLst>
                  <a:ext uri="{0D108BD9-81ED-4DB2-BD59-A6C34878D82A}">
                    <a16:rowId xmlns:a16="http://schemas.microsoft.com/office/drawing/2014/main" val="2966662087"/>
                  </a:ext>
                </a:extLst>
              </a:tr>
              <a:tr h="375714">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2009</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dirty="0">
                          <a:effectLst/>
                          <a:latin typeface="Adobe Gothic Std B" panose="020B0800000000000000" pitchFamily="34" charset="-128"/>
                          <a:ea typeface="Adobe Gothic Std B" panose="020B0800000000000000" pitchFamily="34" charset="-128"/>
                        </a:rPr>
                        <a:t>International Business Machines Corporation</a:t>
                      </a:r>
                      <a:endParaRPr lang="en-US" sz="1100" b="0" i="0" u="none" strike="noStrike" dirty="0">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4846</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4887</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99.16%</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extLst>
                  <a:ext uri="{0D108BD9-81ED-4DB2-BD59-A6C34878D82A}">
                    <a16:rowId xmlns:a16="http://schemas.microsoft.com/office/drawing/2014/main" val="3535979281"/>
                  </a:ext>
                </a:extLst>
              </a:tr>
              <a:tr h="375714">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2008</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International Business Machines Corporation</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dirty="0">
                          <a:effectLst/>
                          <a:latin typeface="Adobe Gothic Std B" panose="020B0800000000000000" pitchFamily="34" charset="-128"/>
                          <a:ea typeface="Adobe Gothic Std B" panose="020B0800000000000000" pitchFamily="34" charset="-128"/>
                        </a:rPr>
                        <a:t>4132</a:t>
                      </a:r>
                      <a:endParaRPr lang="en-US" sz="1100" b="0" i="0" u="none" strike="noStrike" dirty="0">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dirty="0">
                          <a:effectLst/>
                          <a:latin typeface="Adobe Gothic Std B" panose="020B0800000000000000" pitchFamily="34" charset="-128"/>
                          <a:ea typeface="Adobe Gothic Std B" panose="020B0800000000000000" pitchFamily="34" charset="-128"/>
                        </a:rPr>
                        <a:t>4169</a:t>
                      </a:r>
                      <a:endParaRPr lang="en-US" sz="1100" b="0" i="0" u="none" strike="noStrike" dirty="0">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99.11%</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extLst>
                  <a:ext uri="{0D108BD9-81ED-4DB2-BD59-A6C34878D82A}">
                    <a16:rowId xmlns:a16="http://schemas.microsoft.com/office/drawing/2014/main" val="841311736"/>
                  </a:ext>
                </a:extLst>
              </a:tr>
              <a:tr h="375714">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2007</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International Business Machines Corporation</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3086</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dirty="0">
                          <a:effectLst/>
                          <a:latin typeface="Adobe Gothic Std B" panose="020B0800000000000000" pitchFamily="34" charset="-128"/>
                          <a:ea typeface="Adobe Gothic Std B" panose="020B0800000000000000" pitchFamily="34" charset="-128"/>
                        </a:rPr>
                        <a:t>3125</a:t>
                      </a:r>
                      <a:endParaRPr lang="en-US" sz="1100" b="0" i="0" u="none" strike="noStrike" dirty="0">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98.75%</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extLst>
                  <a:ext uri="{0D108BD9-81ED-4DB2-BD59-A6C34878D82A}">
                    <a16:rowId xmlns:a16="http://schemas.microsoft.com/office/drawing/2014/main" val="2168322290"/>
                  </a:ext>
                </a:extLst>
              </a:tr>
              <a:tr h="375714">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2006</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International Business Machines Corporation</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3542</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dirty="0">
                          <a:effectLst/>
                          <a:latin typeface="Adobe Gothic Std B" panose="020B0800000000000000" pitchFamily="34" charset="-128"/>
                          <a:ea typeface="Adobe Gothic Std B" panose="020B0800000000000000" pitchFamily="34" charset="-128"/>
                        </a:rPr>
                        <a:t>3621</a:t>
                      </a:r>
                      <a:endParaRPr lang="en-US" sz="1100" b="0" i="0" u="none" strike="noStrike" dirty="0">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97.82%</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extLst>
                  <a:ext uri="{0D108BD9-81ED-4DB2-BD59-A6C34878D82A}">
                    <a16:rowId xmlns:a16="http://schemas.microsoft.com/office/drawing/2014/main" val="3390923113"/>
                  </a:ext>
                </a:extLst>
              </a:tr>
              <a:tr h="375714">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2005</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International Business Machines Corporation</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a:effectLst/>
                          <a:latin typeface="Adobe Gothic Std B" panose="020B0800000000000000" pitchFamily="34" charset="-128"/>
                          <a:ea typeface="Adobe Gothic Std B" panose="020B0800000000000000" pitchFamily="34" charset="-128"/>
                        </a:rPr>
                        <a:t>2885</a:t>
                      </a:r>
                      <a:endParaRPr lang="en-US" sz="1100" b="0" i="0" u="none" strike="noStrike">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dirty="0">
                          <a:effectLst/>
                          <a:latin typeface="Adobe Gothic Std B" panose="020B0800000000000000" pitchFamily="34" charset="-128"/>
                          <a:ea typeface="Adobe Gothic Std B" panose="020B0800000000000000" pitchFamily="34" charset="-128"/>
                        </a:rPr>
                        <a:t>2941</a:t>
                      </a:r>
                      <a:endParaRPr lang="en-US" sz="1100" b="0" i="0" u="none" strike="noStrike" dirty="0">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tc>
                  <a:txBody>
                    <a:bodyPr/>
                    <a:lstStyle/>
                    <a:p>
                      <a:pPr algn="ctr" fontAlgn="b"/>
                      <a:r>
                        <a:rPr lang="en-US" sz="1100" u="none" strike="noStrike" dirty="0">
                          <a:effectLst/>
                          <a:latin typeface="Adobe Gothic Std B" panose="020B0800000000000000" pitchFamily="34" charset="-128"/>
                          <a:ea typeface="Adobe Gothic Std B" panose="020B0800000000000000" pitchFamily="34" charset="-128"/>
                        </a:rPr>
                        <a:t>98.1%</a:t>
                      </a:r>
                      <a:endParaRPr lang="en-US" sz="1100" b="0" i="0" u="none" strike="noStrike" dirty="0">
                        <a:solidFill>
                          <a:srgbClr val="000000"/>
                        </a:solidFill>
                        <a:effectLst/>
                        <a:latin typeface="Adobe Gothic Std B" panose="020B0800000000000000" pitchFamily="34" charset="-128"/>
                        <a:ea typeface="Adobe Gothic Std B" panose="020B0800000000000000" pitchFamily="34" charset="-128"/>
                      </a:endParaRPr>
                    </a:p>
                  </a:txBody>
                  <a:tcPr marL="7620" marR="7620" marT="7620" marB="0" anchor="b"/>
                </a:tc>
                <a:extLst>
                  <a:ext uri="{0D108BD9-81ED-4DB2-BD59-A6C34878D82A}">
                    <a16:rowId xmlns:a16="http://schemas.microsoft.com/office/drawing/2014/main" val="4293810990"/>
                  </a:ext>
                </a:extLst>
              </a:tr>
            </a:tbl>
          </a:graphicData>
        </a:graphic>
      </p:graphicFrame>
    </p:spTree>
    <p:extLst>
      <p:ext uri="{BB962C8B-B14F-4D97-AF65-F5344CB8AC3E}">
        <p14:creationId xmlns:p14="http://schemas.microsoft.com/office/powerpoint/2010/main" val="299142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628" y="1681745"/>
            <a:ext cx="1774400" cy="12447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400" y="3847013"/>
            <a:ext cx="971550" cy="971550"/>
          </a:xfrm>
          <a:prstGeom prst="rect">
            <a:avLst/>
          </a:prstGeom>
        </p:spPr>
      </p:pic>
      <p:pic>
        <p:nvPicPr>
          <p:cNvPr id="5" name="Picture 4"/>
          <p:cNvPicPr>
            <a:picLocks noChangeAspect="1"/>
          </p:cNvPicPr>
          <p:nvPr/>
        </p:nvPicPr>
        <p:blipFill>
          <a:blip r:embed="rId4"/>
          <a:stretch>
            <a:fillRect/>
          </a:stretch>
        </p:blipFill>
        <p:spPr>
          <a:xfrm>
            <a:off x="2738818" y="2778093"/>
            <a:ext cx="2785110" cy="73125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9285" y="3565577"/>
            <a:ext cx="2209331" cy="1633720"/>
          </a:xfrm>
          <a:prstGeom prst="rect">
            <a:avLst/>
          </a:prstGeom>
        </p:spPr>
      </p:pic>
      <p:sp>
        <p:nvSpPr>
          <p:cNvPr id="2" name="Title 1"/>
          <p:cNvSpPr>
            <a:spLocks noGrp="1"/>
          </p:cNvSpPr>
          <p:nvPr>
            <p:ph type="title"/>
          </p:nvPr>
        </p:nvSpPr>
        <p:spPr/>
        <p:txBody>
          <a:bodyPr/>
          <a:lstStyle/>
          <a:p>
            <a:r>
              <a:rPr lang="en-US" dirty="0"/>
              <a:t>WORD CLOUD OF TOOLS USED</a:t>
            </a:r>
          </a:p>
        </p:txBody>
      </p:sp>
      <p:pic>
        <p:nvPicPr>
          <p:cNvPr id="4" name="Content Placeholder 3"/>
          <p:cNvPicPr>
            <a:picLocks noGrp="1" noChangeAspect="1"/>
          </p:cNvPicPr>
          <p:nvPr>
            <p:ph idx="1"/>
          </p:nvPr>
        </p:nvPicPr>
        <p:blipFill>
          <a:blip r:embed="rId6"/>
          <a:stretch>
            <a:fillRect/>
          </a:stretch>
        </p:blipFill>
        <p:spPr>
          <a:xfrm>
            <a:off x="7390390" y="2641600"/>
            <a:ext cx="1449714" cy="24453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5653" y="2203477"/>
            <a:ext cx="1515683" cy="66972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48616" y="3171675"/>
            <a:ext cx="1646888" cy="1646888"/>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73157" y="3016841"/>
            <a:ext cx="601687" cy="699461"/>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48122" y="4922422"/>
            <a:ext cx="2825035" cy="588521"/>
          </a:xfrm>
          <a:prstGeom prst="rect">
            <a:avLst/>
          </a:prstGeom>
        </p:spPr>
      </p:pic>
    </p:spTree>
    <p:extLst>
      <p:ext uri="{BB962C8B-B14F-4D97-AF65-F5344CB8AC3E}">
        <p14:creationId xmlns:p14="http://schemas.microsoft.com/office/powerpoint/2010/main" val="328211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4873" y="340775"/>
            <a:ext cx="8911687" cy="1280890"/>
          </a:xfrm>
        </p:spPr>
        <p:txBody>
          <a:bodyPr/>
          <a:lstStyle/>
          <a:p>
            <a:r>
              <a:rPr lang="en-US" dirty="0"/>
              <a:t>Hypothesis</a:t>
            </a:r>
          </a:p>
        </p:txBody>
      </p:sp>
      <p:sp>
        <p:nvSpPr>
          <p:cNvPr id="3" name="Content Placeholder 2"/>
          <p:cNvSpPr>
            <a:spLocks noGrp="1"/>
          </p:cNvSpPr>
          <p:nvPr>
            <p:ph idx="1"/>
          </p:nvPr>
        </p:nvSpPr>
        <p:spPr>
          <a:xfrm>
            <a:off x="1017432" y="1236371"/>
            <a:ext cx="10847789" cy="5473522"/>
          </a:xfrm>
        </p:spPr>
        <p:txBody>
          <a:bodyPr>
            <a:normAutofit/>
          </a:bodyPr>
          <a:lstStyle/>
          <a:p>
            <a:pPr algn="just"/>
            <a:r>
              <a:rPr lang="en-US" sz="2000" dirty="0"/>
              <a:t>Based on the sponsorship data we have decided three domains that has more correlation with the US Elections. We have taken two competitive organization in three business expertise. </a:t>
            </a:r>
            <a:r>
              <a:rPr lang="en-US" sz="2000" b="1" dirty="0"/>
              <a:t>“If a party wins this election, the company which sponsored that party will have an upper hand in getting their patents published, when compared to its competitor. “ </a:t>
            </a:r>
          </a:p>
          <a:p>
            <a:pPr algn="just"/>
            <a:endParaRPr lang="en-US" dirty="0"/>
          </a:p>
          <a:p>
            <a:pPr algn="just"/>
            <a:r>
              <a:rPr lang="en-US" dirty="0"/>
              <a:t>The organizations that is considered are: </a:t>
            </a:r>
          </a:p>
          <a:p>
            <a:pPr lvl="1" algn="just">
              <a:spcBef>
                <a:spcPts val="0"/>
              </a:spcBef>
            </a:pPr>
            <a:r>
              <a:rPr lang="en-US" sz="1800" b="1" dirty="0"/>
              <a:t>Technology </a:t>
            </a:r>
          </a:p>
          <a:p>
            <a:pPr lvl="2" algn="just">
              <a:spcBef>
                <a:spcPts val="0"/>
              </a:spcBef>
            </a:pPr>
            <a:r>
              <a:rPr lang="en-US" sz="1800" dirty="0"/>
              <a:t>Apple Inc.</a:t>
            </a:r>
          </a:p>
          <a:p>
            <a:pPr lvl="2" algn="just">
              <a:spcBef>
                <a:spcPts val="0"/>
              </a:spcBef>
            </a:pPr>
            <a:r>
              <a:rPr lang="en-US" sz="1800" dirty="0"/>
              <a:t>Microsoft Corporation</a:t>
            </a:r>
          </a:p>
          <a:p>
            <a:pPr lvl="1" algn="just">
              <a:spcBef>
                <a:spcPts val="0"/>
              </a:spcBef>
            </a:pPr>
            <a:r>
              <a:rPr lang="en-US" sz="1800" b="1" dirty="0"/>
              <a:t>Finance</a:t>
            </a:r>
          </a:p>
          <a:p>
            <a:pPr lvl="2" algn="just">
              <a:spcBef>
                <a:spcPts val="0"/>
              </a:spcBef>
            </a:pPr>
            <a:r>
              <a:rPr lang="en-US" sz="1800" dirty="0"/>
              <a:t>JP Morgan Chase</a:t>
            </a:r>
          </a:p>
          <a:p>
            <a:pPr lvl="2" algn="just">
              <a:spcBef>
                <a:spcPts val="0"/>
              </a:spcBef>
            </a:pPr>
            <a:r>
              <a:rPr lang="en-US" sz="1800" dirty="0"/>
              <a:t>Goldman Sachs </a:t>
            </a:r>
          </a:p>
          <a:p>
            <a:pPr lvl="1" algn="just">
              <a:spcBef>
                <a:spcPts val="0"/>
              </a:spcBef>
            </a:pPr>
            <a:r>
              <a:rPr lang="en-US" sz="1800" b="1" dirty="0"/>
              <a:t>Automobile</a:t>
            </a:r>
          </a:p>
          <a:p>
            <a:pPr lvl="2" algn="just">
              <a:spcBef>
                <a:spcPts val="0"/>
              </a:spcBef>
            </a:pPr>
            <a:r>
              <a:rPr lang="en-US" sz="1800" dirty="0"/>
              <a:t>Ford Motors</a:t>
            </a:r>
          </a:p>
          <a:p>
            <a:pPr lvl="2" algn="just">
              <a:spcBef>
                <a:spcPts val="0"/>
              </a:spcBef>
            </a:pPr>
            <a:r>
              <a:rPr lang="en-US" sz="1800" dirty="0"/>
              <a:t>General Motors </a:t>
            </a:r>
          </a:p>
          <a:p>
            <a:pPr lvl="2" algn="just"/>
            <a:endParaRPr lang="en-US" sz="1600" dirty="0"/>
          </a:p>
        </p:txBody>
      </p:sp>
    </p:spTree>
    <p:extLst>
      <p:ext uri="{BB962C8B-B14F-4D97-AF65-F5344CB8AC3E}">
        <p14:creationId xmlns:p14="http://schemas.microsoft.com/office/powerpoint/2010/main" val="107783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In depth analysis of the data extracted</a:t>
            </a:r>
          </a:p>
          <a:p>
            <a:r>
              <a:rPr lang="en-US" dirty="0"/>
              <a:t>Streamlining the hypothesis and  analyzing the accuracy of our prediction</a:t>
            </a:r>
          </a:p>
        </p:txBody>
      </p:sp>
    </p:spTree>
    <p:extLst>
      <p:ext uri="{BB962C8B-B14F-4D97-AF65-F5344CB8AC3E}">
        <p14:creationId xmlns:p14="http://schemas.microsoft.com/office/powerpoint/2010/main" val="58824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222" y="2880857"/>
            <a:ext cx="8911687" cy="1280890"/>
          </a:xfrm>
        </p:spPr>
        <p:txBody>
          <a:bodyPr>
            <a:normAutofit/>
          </a:bodyPr>
          <a:lstStyle/>
          <a:p>
            <a:pPr algn="ctr"/>
            <a:r>
              <a:rPr lang="en-US" sz="4800" dirty="0"/>
              <a:t>THANK YOU</a:t>
            </a:r>
          </a:p>
        </p:txBody>
      </p:sp>
    </p:spTree>
    <p:extLst>
      <p:ext uri="{BB962C8B-B14F-4D97-AF65-F5344CB8AC3E}">
        <p14:creationId xmlns:p14="http://schemas.microsoft.com/office/powerpoint/2010/main" val="28663887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644</TotalTime>
  <Words>248</Words>
  <Application>Microsoft Office PowerPoint</Application>
  <PresentationFormat>Widescreen</PresentationFormat>
  <Paragraphs>88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Adobe Gothic Std B</vt:lpstr>
      <vt:lpstr>Arial</vt:lpstr>
      <vt:lpstr>Century Gothic</vt:lpstr>
      <vt:lpstr>Wingdings 3</vt:lpstr>
      <vt:lpstr>Wisp</vt:lpstr>
      <vt:lpstr>DATA EXTRACTION AND DATA WRANGLING                                     </vt:lpstr>
      <vt:lpstr> AIM</vt:lpstr>
      <vt:lpstr>HOW WE STARTED?</vt:lpstr>
      <vt:lpstr>WHAT WORKED FINALLY!</vt:lpstr>
      <vt:lpstr>ACCURACY OF DATA EXTRACTED</vt:lpstr>
      <vt:lpstr>WORD CLOUD OF TOOLS USED</vt:lpstr>
      <vt:lpstr>Hypothesis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FOR COMPETETIVE ADVANTAGE                                     pROJECT</dc:title>
  <dc:creator>monisha niharika</dc:creator>
  <cp:lastModifiedBy>Sriharish Ranganathan</cp:lastModifiedBy>
  <cp:revision>30</cp:revision>
  <dcterms:created xsi:type="dcterms:W3CDTF">2016-03-14T16:13:39Z</dcterms:created>
  <dcterms:modified xsi:type="dcterms:W3CDTF">2016-03-16T15:53:40Z</dcterms:modified>
</cp:coreProperties>
</file>