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40" autoAdjust="0"/>
    <p:restoredTop sz="99462" autoAdjust="0"/>
  </p:normalViewPr>
  <p:slideViewPr>
    <p:cSldViewPr>
      <p:cViewPr varScale="1">
        <p:scale>
          <a:sx n="73" d="100"/>
          <a:sy n="73"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6D6530-37F8-4CB6-9C47-46365D1AC4F4}" type="datetimeFigureOut">
              <a:rPr lang="en-US" smtClean="0"/>
              <a:pPr/>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372CF6-A1F3-4EAF-A134-C47C35C1FC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02EF656-568D-4BC9-82E0-C1114C6DDE7E}" type="datetimeFigureOut">
              <a:rPr lang="en-US" smtClean="0"/>
              <a:pPr/>
              <a:t>10/25/2016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05BAD7C-6F17-4D52-9588-975E332F71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EF656-568D-4BC9-82E0-C1114C6DDE7E}"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BAD7C-6F17-4D52-9588-975E332F71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EF656-568D-4BC9-82E0-C1114C6DDE7E}"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BAD7C-6F17-4D52-9588-975E332F71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02EF656-568D-4BC9-82E0-C1114C6DDE7E}" type="datetimeFigureOut">
              <a:rPr lang="en-US" smtClean="0"/>
              <a:pPr/>
              <a:t>10/25/2016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05BAD7C-6F17-4D52-9588-975E332F71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02EF656-568D-4BC9-82E0-C1114C6DDE7E}" type="datetimeFigureOut">
              <a:rPr lang="en-US" smtClean="0"/>
              <a:pPr/>
              <a:t>10/25/2016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05BAD7C-6F17-4D52-9588-975E332F7131}"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02EF656-568D-4BC9-82E0-C1114C6DDE7E}" type="datetimeFigureOut">
              <a:rPr lang="en-US" smtClean="0"/>
              <a:pPr/>
              <a:t>10/25/2016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05BAD7C-6F17-4D52-9588-975E332F71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02EF656-568D-4BC9-82E0-C1114C6DDE7E}" type="datetimeFigureOut">
              <a:rPr lang="en-US" smtClean="0"/>
              <a:pPr/>
              <a:t>10/25/2016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05BAD7C-6F17-4D52-9588-975E332F71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2EF656-568D-4BC9-82E0-C1114C6DDE7E}" type="datetimeFigureOut">
              <a:rPr lang="en-US" smtClean="0"/>
              <a:pPr/>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BAD7C-6F17-4D52-9588-975E332F71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02EF656-568D-4BC9-82E0-C1114C6DDE7E}" type="datetimeFigureOut">
              <a:rPr lang="en-US" smtClean="0"/>
              <a:pPr/>
              <a:t>10/25/2016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05BAD7C-6F17-4D52-9588-975E332F71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02EF656-568D-4BC9-82E0-C1114C6DDE7E}" type="datetimeFigureOut">
              <a:rPr lang="en-US" smtClean="0"/>
              <a:pPr/>
              <a:t>10/25/2016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05BAD7C-6F17-4D52-9588-975E332F71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02EF656-568D-4BC9-82E0-C1114C6DDE7E}" type="datetimeFigureOut">
              <a:rPr lang="en-US" smtClean="0"/>
              <a:pPr/>
              <a:t>10/25/2016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05BAD7C-6F17-4D52-9588-975E332F71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02EF656-568D-4BC9-82E0-C1114C6DDE7E}" type="datetimeFigureOut">
              <a:rPr lang="en-US" smtClean="0"/>
              <a:pPr/>
              <a:t>10/25/2016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05BAD7C-6F17-4D52-9588-975E332F713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6" name="Rectangle 5"/>
          <p:cNvSpPr/>
          <p:nvPr/>
        </p:nvSpPr>
        <p:spPr>
          <a:xfrm>
            <a:off x="381000" y="609600"/>
            <a:ext cx="8610600" cy="1015663"/>
          </a:xfrm>
          <a:prstGeom prst="rect">
            <a:avLst/>
          </a:prstGeom>
          <a:noFill/>
        </p:spPr>
        <p:txBody>
          <a:bodyPr wrap="square" lIns="91440" tIns="45720" rIns="91440" bIns="45720">
            <a:spAutoFit/>
          </a:bodyPr>
          <a:lstStyle/>
          <a:p>
            <a:pPr algn="ctr"/>
            <a:r>
              <a:rPr lang="en-US" sz="3000" b="1" dirty="0" smtClean="0">
                <a:ln w="18415" cmpd="sng">
                  <a:solidFill>
                    <a:srgbClr val="FFFFFF"/>
                  </a:solidFill>
                  <a:prstDash val="solid"/>
                </a:ln>
                <a:solidFill>
                  <a:schemeClr val="bg1"/>
                </a:solidFill>
                <a:latin typeface="Times New Roman" pitchFamily="18" charset="0"/>
                <a:cs typeface="Times New Roman" pitchFamily="18" charset="0"/>
              </a:rPr>
              <a:t>PROJECT TITLE:</a:t>
            </a:r>
          </a:p>
          <a:p>
            <a:pPr algn="ctr"/>
            <a:r>
              <a:rPr lang="en-US" sz="3000" cap="none" spc="0" dirty="0" smtClean="0">
                <a:ln w="18415" cmpd="sng">
                  <a:solidFill>
                    <a:srgbClr val="FFFFFF"/>
                  </a:solidFill>
                  <a:prstDash val="solid"/>
                </a:ln>
                <a:solidFill>
                  <a:srgbClr val="FFFFFF"/>
                </a:solidFill>
                <a:latin typeface="Times New Roman" pitchFamily="18" charset="0"/>
                <a:cs typeface="Times New Roman" pitchFamily="18" charset="0"/>
              </a:rPr>
              <a:t>DETECTING TARGETED MALICIOUS EMAIL</a:t>
            </a:r>
            <a:endParaRPr lang="en-US" sz="3000" cap="none" spc="0" dirty="0">
              <a:ln w="18415" cmpd="sng">
                <a:solidFill>
                  <a:srgbClr val="FFFFFF"/>
                </a:solidFill>
                <a:prstDash val="solid"/>
              </a:ln>
              <a:solidFill>
                <a:srgbClr val="FFFFFF"/>
              </a:solidFill>
              <a:latin typeface="Times New Roman" pitchFamily="18" charset="0"/>
              <a:cs typeface="Times New Roman" pitchFamily="18" charset="0"/>
            </a:endParaRPr>
          </a:p>
        </p:txBody>
      </p:sp>
      <p:pic>
        <p:nvPicPr>
          <p:cNvPr id="8" name="Picture 7" descr="bug.jpg"/>
          <p:cNvPicPr>
            <a:picLocks noChangeAspect="1"/>
          </p:cNvPicPr>
          <p:nvPr/>
        </p:nvPicPr>
        <p:blipFill>
          <a:blip r:embed="rId2"/>
          <a:stretch>
            <a:fillRect/>
          </a:stretch>
        </p:blipFill>
        <p:spPr>
          <a:xfrm>
            <a:off x="0" y="0"/>
            <a:ext cx="9143999" cy="6858000"/>
          </a:xfrm>
          <a:prstGeom prst="rect">
            <a:avLst/>
          </a:prstGeom>
        </p:spPr>
      </p:pic>
      <p:sp>
        <p:nvSpPr>
          <p:cNvPr id="10" name="Rectangle 9"/>
          <p:cNvSpPr/>
          <p:nvPr/>
        </p:nvSpPr>
        <p:spPr>
          <a:xfrm>
            <a:off x="381000" y="381000"/>
            <a:ext cx="8610600" cy="1015663"/>
          </a:xfrm>
          <a:prstGeom prst="rect">
            <a:avLst/>
          </a:prstGeom>
          <a:noFill/>
        </p:spPr>
        <p:txBody>
          <a:bodyPr wrap="square" lIns="91440" tIns="45720" rIns="91440" bIns="45720">
            <a:spAutoFit/>
          </a:bodyPr>
          <a:lstStyle/>
          <a:p>
            <a:pPr algn="ctr"/>
            <a:r>
              <a:rPr lang="en-US" sz="3000" b="1" dirty="0" smtClean="0">
                <a:ln w="18415" cmpd="sng">
                  <a:solidFill>
                    <a:srgbClr val="FFFFFF"/>
                  </a:solidFill>
                  <a:prstDash val="solid"/>
                </a:ln>
                <a:solidFill>
                  <a:schemeClr val="bg1"/>
                </a:solidFill>
                <a:latin typeface="Times New Roman" pitchFamily="18" charset="0"/>
                <a:cs typeface="Times New Roman" pitchFamily="18" charset="0"/>
              </a:rPr>
              <a:t>PROJECT TITLE:</a:t>
            </a:r>
          </a:p>
          <a:p>
            <a:pPr algn="ctr"/>
            <a:r>
              <a:rPr lang="en-US" sz="3000" cap="none" spc="0" dirty="0" smtClean="0">
                <a:ln w="18415" cmpd="sng">
                  <a:solidFill>
                    <a:srgbClr val="FFFFFF"/>
                  </a:solidFill>
                  <a:prstDash val="solid"/>
                </a:ln>
                <a:solidFill>
                  <a:srgbClr val="FFFFFF"/>
                </a:solidFill>
                <a:latin typeface="Times New Roman" pitchFamily="18" charset="0"/>
                <a:cs typeface="Times New Roman" pitchFamily="18" charset="0"/>
              </a:rPr>
              <a:t>DETECTING TARGETED MALICIOUS EMAIL</a:t>
            </a:r>
            <a:endParaRPr lang="en-US" sz="3000" cap="none" spc="0" dirty="0">
              <a:ln w="18415" cmpd="sng">
                <a:solidFill>
                  <a:srgbClr val="FFFFFF"/>
                </a:solidFill>
                <a:prstDash val="solid"/>
              </a:ln>
              <a:solidFill>
                <a:srgbClr val="FFFFFF"/>
              </a:solidFill>
              <a:latin typeface="Times New Roman" pitchFamily="18" charset="0"/>
              <a:cs typeface="Times New Roman" pitchFamily="18" charset="0"/>
            </a:endParaRPr>
          </a:p>
        </p:txBody>
      </p:sp>
      <p:sp>
        <p:nvSpPr>
          <p:cNvPr id="11" name="Rectangle 10"/>
          <p:cNvSpPr/>
          <p:nvPr/>
        </p:nvSpPr>
        <p:spPr>
          <a:xfrm>
            <a:off x="1828800" y="4648200"/>
            <a:ext cx="6624733" cy="492443"/>
          </a:xfrm>
          <a:prstGeom prst="rect">
            <a:avLst/>
          </a:prstGeom>
          <a:noFill/>
        </p:spPr>
        <p:txBody>
          <a:bodyPr wrap="square" lIns="91440" tIns="45720" rIns="91440" bIns="45720">
            <a:spAutoFit/>
          </a:bodyPr>
          <a:lstStyle/>
          <a:p>
            <a:pPr algn="ctr"/>
            <a:r>
              <a:rPr lang="en-US" sz="2600" b="1"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FACULTY NAME:</a:t>
            </a:r>
            <a:r>
              <a:rPr lang="en-US" sz="26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PROF.JAGADEESH</a:t>
            </a:r>
            <a:endParaRPr lang="en-US" sz="26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Rectangle 11"/>
          <p:cNvSpPr/>
          <p:nvPr/>
        </p:nvSpPr>
        <p:spPr>
          <a:xfrm>
            <a:off x="4419600" y="5257800"/>
            <a:ext cx="4724400" cy="1107996"/>
          </a:xfrm>
          <a:prstGeom prst="rect">
            <a:avLst/>
          </a:prstGeom>
          <a:noFill/>
        </p:spPr>
        <p:txBody>
          <a:bodyPr wrap="square" lIns="91440" tIns="45720" rIns="91440" bIns="45720">
            <a:spAutoFit/>
          </a:bodyPr>
          <a:lstStyle/>
          <a:p>
            <a:pPr algn="ctr"/>
            <a:r>
              <a:rPr lang="en-US" sz="2200" b="1"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TEAM MEMBERS:</a:t>
            </a:r>
          </a:p>
          <a:p>
            <a:pPr algn="ct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M.HARISH MOHAN(12MSE0044)</a:t>
            </a:r>
          </a:p>
          <a:p>
            <a:pPr algn="ctr"/>
            <a:r>
              <a:rPr lang="en-US" sz="2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R.MOHAN(12MSE0267)</a:t>
            </a:r>
            <a:endParaRPr lang="en-US" sz="2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0" y="0"/>
            <a:ext cx="9144000" cy="697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524000"/>
            <a:ext cx="6096000" cy="1241425"/>
          </a:xfrm>
        </p:spPr>
        <p:txBody>
          <a:bodyPr/>
          <a:lstStyle/>
          <a:p>
            <a:pPr algn="ctr"/>
            <a:r>
              <a:rPr lang="en-US" dirty="0" smtClean="0"/>
              <a:t>The end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7758112" cy="1143000"/>
          </a:xfrm>
        </p:spPr>
        <p:txBody>
          <a:bodyPr>
            <a:noAutofit/>
          </a:bodyPr>
          <a:lstStyle/>
          <a:p>
            <a:pPr algn="l"/>
            <a:r>
              <a:rPr lang="en-US" sz="3500" dirty="0" smtClean="0"/>
              <a:t>INTRODUCTION</a:t>
            </a:r>
            <a:br>
              <a:rPr lang="en-US" sz="3500" dirty="0" smtClean="0"/>
            </a:br>
            <a:endParaRPr lang="en-US" sz="3500" dirty="0"/>
          </a:p>
        </p:txBody>
      </p:sp>
      <p:sp>
        <p:nvSpPr>
          <p:cNvPr id="3" name="Subtitle 2"/>
          <p:cNvSpPr>
            <a:spLocks noGrp="1"/>
          </p:cNvSpPr>
          <p:nvPr>
            <p:ph type="subTitle" idx="1"/>
          </p:nvPr>
        </p:nvSpPr>
        <p:spPr>
          <a:xfrm>
            <a:off x="533400" y="1447800"/>
            <a:ext cx="8062912" cy="1752600"/>
          </a:xfrm>
        </p:spPr>
        <p:txBody>
          <a:bodyPr numCol="1">
            <a:noAutofit/>
          </a:bodyPr>
          <a:lstStyle/>
          <a:p>
            <a:pPr algn="just"/>
            <a:r>
              <a:rPr lang="en-US" sz="2200" b="1" dirty="0" smtClean="0">
                <a:solidFill>
                  <a:schemeClr val="tx1"/>
                </a:solidFill>
                <a:latin typeface="Times New Roman" pitchFamily="18" charset="0"/>
                <a:cs typeface="Times New Roman" pitchFamily="18" charset="0"/>
              </a:rPr>
              <a:t>Social networks are playing an important role in the internet world. These are used to share the information by SMTP (Simple Mail Transfer Protocol). While transferring the messages some malicious emails are received by the users this causes many problems either at the server side or at the client side. This type of messages may contain viruses, or it could be due to the message being crafted. This project explains how the malicious emails are classified and how these are deleted and know the contents of messages. In order to classify here we are using a Bayesian spam filtering, Email filtering and J48 process which overcomes the This gives the accurate results when compared to the existing one. There are three steps to examine first one is to detect the malicious email second step is apply classifier to classify according to the emails received and send to trash automatically and delete directly.</a:t>
            </a:r>
          </a:p>
          <a:p>
            <a:pPr algn="just"/>
            <a:endParaRPr lang="en-US" sz="22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062912" cy="1470025"/>
          </a:xfrm>
        </p:spPr>
        <p:txBody>
          <a:bodyPr>
            <a:normAutofit/>
          </a:bodyPr>
          <a:lstStyle/>
          <a:p>
            <a:pPr algn="l"/>
            <a:r>
              <a:rPr lang="en-US" sz="3500" dirty="0" smtClean="0"/>
              <a:t>Existing system:</a:t>
            </a:r>
            <a:endParaRPr lang="en-US" sz="3500" dirty="0"/>
          </a:p>
        </p:txBody>
      </p:sp>
      <p:sp>
        <p:nvSpPr>
          <p:cNvPr id="3" name="Subtitle 2"/>
          <p:cNvSpPr>
            <a:spLocks noGrp="1"/>
          </p:cNvSpPr>
          <p:nvPr>
            <p:ph type="subTitle" idx="1"/>
          </p:nvPr>
        </p:nvSpPr>
        <p:spPr/>
        <p:txBody>
          <a:bodyPr>
            <a:noAutofit/>
          </a:bodyPr>
          <a:lstStyle/>
          <a:p>
            <a:pPr algn="just"/>
            <a:r>
              <a:rPr lang="en-US" sz="2200" b="1" dirty="0" smtClean="0">
                <a:solidFill>
                  <a:schemeClr val="tx1"/>
                </a:solidFill>
                <a:latin typeface="Times New Roman" pitchFamily="18" charset="0"/>
                <a:cs typeface="Times New Roman" pitchFamily="18" charset="0"/>
              </a:rPr>
              <a:t>Previously attackers are entering in network environment. Email attackers are creates the problems in network transmission. Some kinds of attacks are detects with the help of firewall and antivirus techniques. Detection of attacks possible using alert systems and learning systems. These kinds of systems are not working properly. It cannot possible for detect all kinds of attacks.   </a:t>
            </a:r>
          </a:p>
          <a:p>
            <a:pPr algn="just"/>
            <a:endParaRPr lang="en-US" sz="22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0"/>
            <a:ext cx="8062912" cy="1470025"/>
          </a:xfrm>
        </p:spPr>
        <p:txBody>
          <a:bodyPr>
            <a:normAutofit/>
          </a:bodyPr>
          <a:lstStyle/>
          <a:p>
            <a:pPr algn="l"/>
            <a:r>
              <a:rPr lang="en-US" sz="3500" dirty="0" smtClean="0"/>
              <a:t>Proposed System: </a:t>
            </a:r>
            <a:br>
              <a:rPr lang="en-US" sz="3500" dirty="0" smtClean="0"/>
            </a:br>
            <a:endParaRPr lang="en-US" sz="3500" dirty="0"/>
          </a:p>
        </p:txBody>
      </p:sp>
      <p:sp>
        <p:nvSpPr>
          <p:cNvPr id="3" name="Subtitle 2"/>
          <p:cNvSpPr>
            <a:spLocks noGrp="1"/>
          </p:cNvSpPr>
          <p:nvPr>
            <p:ph type="subTitle" idx="1"/>
          </p:nvPr>
        </p:nvSpPr>
        <p:spPr>
          <a:xfrm>
            <a:off x="540544" y="2250280"/>
            <a:ext cx="8062912" cy="3083720"/>
          </a:xfrm>
        </p:spPr>
        <p:txBody>
          <a:bodyPr>
            <a:noAutofit/>
          </a:bodyPr>
          <a:lstStyle/>
          <a:p>
            <a:pPr algn="just"/>
            <a:r>
              <a:rPr lang="en-US" sz="2200" b="1" dirty="0" smtClean="0">
                <a:solidFill>
                  <a:schemeClr val="tx1"/>
                </a:solidFill>
                <a:latin typeface="Times New Roman" pitchFamily="18" charset="0"/>
                <a:cs typeface="Times New Roman" pitchFamily="18" charset="0"/>
              </a:rPr>
              <a:t>Using new detection and filtering techniques starts the detection of phishing and spam emails. Every mail verifies with probability distribution characteristics. Once all the characteristics are satisfied in Meta data structure then to allow in inbox. In inbox all the mails are placed here only trust worthy mails of content. In total number of mails after performing the preprocessing operation then to apply here classification techniques. Classification gives the results like recipient and persistent mails</a:t>
            </a:r>
          </a:p>
          <a:p>
            <a:pPr algn="just"/>
            <a:endParaRPr lang="en-US" sz="22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062912" cy="1470025"/>
          </a:xfrm>
        </p:spPr>
        <p:txBody>
          <a:bodyPr>
            <a:normAutofit/>
          </a:bodyPr>
          <a:lstStyle/>
          <a:p>
            <a:pPr marL="484632" lvl="1" algn="l" rtl="0">
              <a:spcBef>
                <a:spcPct val="0"/>
              </a:spcBef>
            </a:pPr>
            <a:r>
              <a:rPr lang="en-US" sz="3500" dirty="0">
                <a:solidFill>
                  <a:schemeClr val="accent1"/>
                </a:solidFill>
                <a:latin typeface="+mj-lt"/>
              </a:rPr>
              <a:t>Architecture specifications</a:t>
            </a:r>
            <a:br>
              <a:rPr lang="en-US" sz="3500" dirty="0">
                <a:solidFill>
                  <a:schemeClr val="accent1"/>
                </a:solidFill>
                <a:latin typeface="+mj-lt"/>
              </a:rPr>
            </a:br>
            <a:endParaRPr lang="en-US" sz="3500" dirty="0">
              <a:solidFill>
                <a:schemeClr val="accent1"/>
              </a:solidFill>
              <a:latin typeface="+mj-lt"/>
            </a:endParaRPr>
          </a:p>
        </p:txBody>
      </p:sp>
      <p:pic>
        <p:nvPicPr>
          <p:cNvPr id="1026" name="Picture 6" descr="E:\IEEE PAPER 2014-15\developing projects\Malisious email\System Architecture.jpg"/>
          <p:cNvPicPr>
            <a:picLocks noChangeAspect="1" noChangeArrowheads="1"/>
          </p:cNvPicPr>
          <p:nvPr/>
        </p:nvPicPr>
        <p:blipFill>
          <a:blip r:embed="rId2"/>
          <a:srcRect/>
          <a:stretch>
            <a:fillRect/>
          </a:stretch>
        </p:blipFill>
        <p:spPr bwMode="auto">
          <a:xfrm>
            <a:off x="1066800" y="1371600"/>
            <a:ext cx="6629400" cy="5246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062912" cy="936625"/>
          </a:xfrm>
        </p:spPr>
        <p:txBody>
          <a:bodyPr>
            <a:normAutofit/>
          </a:bodyPr>
          <a:lstStyle/>
          <a:p>
            <a:pPr algn="l"/>
            <a:r>
              <a:rPr lang="en-US" sz="3500" dirty="0" smtClean="0"/>
              <a:t>Data flow diagram</a:t>
            </a:r>
            <a:endParaRPr lang="en-US" sz="3500" dirty="0"/>
          </a:p>
        </p:txBody>
      </p:sp>
      <p:pic>
        <p:nvPicPr>
          <p:cNvPr id="2050" name="Picture 7" descr="E:\IEEE PAPER 2014-15\developing projects\Malisious email\Data Flow Diagram.jpg"/>
          <p:cNvPicPr>
            <a:picLocks noChangeAspect="1" noChangeArrowheads="1"/>
          </p:cNvPicPr>
          <p:nvPr/>
        </p:nvPicPr>
        <p:blipFill>
          <a:blip r:embed="rId2"/>
          <a:srcRect/>
          <a:stretch>
            <a:fillRect/>
          </a:stretch>
        </p:blipFill>
        <p:spPr bwMode="auto">
          <a:xfrm>
            <a:off x="914400" y="1676400"/>
            <a:ext cx="6858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0"/>
            <a:ext cx="7536656" cy="1179513"/>
          </a:xfrm>
        </p:spPr>
        <p:txBody>
          <a:bodyPr>
            <a:normAutofit/>
          </a:bodyPr>
          <a:lstStyle/>
          <a:p>
            <a:pPr algn="l"/>
            <a:r>
              <a:rPr lang="en-US" sz="3500" dirty="0" smtClean="0">
                <a:effectLst/>
              </a:rPr>
              <a:t>Configuration:</a:t>
            </a:r>
            <a:endParaRPr lang="en-US" sz="3500" dirty="0">
              <a:effectLst/>
            </a:endParaRPr>
          </a:p>
        </p:txBody>
      </p:sp>
      <p:sp>
        <p:nvSpPr>
          <p:cNvPr id="3" name="Subtitle 2"/>
          <p:cNvSpPr>
            <a:spLocks noGrp="1"/>
          </p:cNvSpPr>
          <p:nvPr>
            <p:ph type="subTitle" idx="1"/>
          </p:nvPr>
        </p:nvSpPr>
        <p:spPr>
          <a:xfrm>
            <a:off x="540544" y="2250280"/>
            <a:ext cx="8062912" cy="3617120"/>
          </a:xfrm>
        </p:spPr>
        <p:txBody>
          <a:bodyPr>
            <a:noAutofit/>
          </a:bodyPr>
          <a:lstStyle/>
          <a:p>
            <a:pPr algn="just"/>
            <a:r>
              <a:rPr lang="en-US" sz="2200" b="1" dirty="0" smtClean="0">
                <a:solidFill>
                  <a:schemeClr val="tx1"/>
                </a:solidFill>
                <a:latin typeface="Times New Roman" pitchFamily="18" charset="0"/>
                <a:cs typeface="Times New Roman" pitchFamily="18" charset="0"/>
              </a:rPr>
              <a:t> The interrelated functional and physical characteristics of a product defined in product configuration information.</a:t>
            </a: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smtClean="0">
              <a:solidFill>
                <a:schemeClr val="tx1"/>
              </a:solidFill>
              <a:latin typeface="Times New Roman" pitchFamily="18" charset="0"/>
              <a:cs typeface="Times New Roman" pitchFamily="18" charset="0"/>
            </a:endParaRPr>
          </a:p>
          <a:p>
            <a:pPr algn="just"/>
            <a:r>
              <a:rPr lang="en-US" sz="2200" b="1" dirty="0" smtClean="0">
                <a:solidFill>
                  <a:schemeClr val="tx1"/>
                </a:solidFill>
                <a:latin typeface="Times New Roman" pitchFamily="18" charset="0"/>
                <a:cs typeface="Times New Roman" pitchFamily="18" charset="0"/>
              </a:rPr>
              <a:t>The approved product configuration information that establishes the </a:t>
            </a:r>
            <a:r>
              <a:rPr lang="en-US" sz="2200" b="1" dirty="0" smtClean="0">
                <a:solidFill>
                  <a:schemeClr val="tx1"/>
                </a:solidFill>
                <a:latin typeface="Times New Roman" pitchFamily="18" charset="0"/>
                <a:cs typeface="Times New Roman" pitchFamily="18" charset="0"/>
              </a:rPr>
              <a:t>characteristics </a:t>
            </a:r>
            <a:r>
              <a:rPr lang="en-US" sz="2200" b="1" dirty="0" smtClean="0">
                <a:solidFill>
                  <a:schemeClr val="tx1"/>
                </a:solidFill>
                <a:latin typeface="Times New Roman" pitchFamily="18" charset="0"/>
                <a:cs typeface="Times New Roman" pitchFamily="18" charset="0"/>
              </a:rPr>
              <a:t>of a product at a point in time that serves as reference </a:t>
            </a:r>
            <a:r>
              <a:rPr lang="en-US" sz="2200" b="1" dirty="0" smtClean="0">
                <a:solidFill>
                  <a:schemeClr val="tx1"/>
                </a:solidFill>
                <a:latin typeface="Times New Roman" pitchFamily="18" charset="0"/>
                <a:cs typeface="Times New Roman" pitchFamily="18" charset="0"/>
              </a:rPr>
              <a:t>for </a:t>
            </a:r>
            <a:r>
              <a:rPr lang="en-US" sz="2200" b="1" dirty="0" smtClean="0">
                <a:solidFill>
                  <a:schemeClr val="tx1"/>
                </a:solidFill>
                <a:latin typeface="Times New Roman" pitchFamily="18" charset="0"/>
                <a:cs typeface="Times New Roman" pitchFamily="18" charset="0"/>
              </a:rPr>
              <a:t>activities throughout the life cycle of the product.</a:t>
            </a: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smtClean="0">
              <a:solidFill>
                <a:schemeClr val="tx1"/>
              </a:solidFill>
              <a:latin typeface="Times New Roman" pitchFamily="18" charset="0"/>
              <a:cs typeface="Times New Roman" pitchFamily="18" charset="0"/>
            </a:endParaRPr>
          </a:p>
          <a:p>
            <a:pPr algn="just"/>
            <a:endParaRPr lang="en-US" sz="2200" b="1" dirty="0">
              <a:solidFill>
                <a:schemeClr val="tx1"/>
              </a:solidFill>
              <a:latin typeface="Times New Roman" pitchFamily="18" charset="0"/>
              <a:cs typeface="Times New Roman" pitchFamily="18" charset="0"/>
            </a:endParaRPr>
          </a:p>
        </p:txBody>
      </p:sp>
      <p:sp>
        <p:nvSpPr>
          <p:cNvPr id="4" name="TextBox 3"/>
          <p:cNvSpPr txBox="1"/>
          <p:nvPr/>
        </p:nvSpPr>
        <p:spPr>
          <a:xfrm>
            <a:off x="685800" y="3505200"/>
            <a:ext cx="5943599" cy="1169551"/>
          </a:xfrm>
          <a:prstGeom prst="rect">
            <a:avLst/>
          </a:prstGeom>
          <a:noFill/>
        </p:spPr>
        <p:txBody>
          <a:bodyPr wrap="square" rtlCol="0">
            <a:spAutoFit/>
          </a:bodyPr>
          <a:lstStyle/>
          <a:p>
            <a:r>
              <a:rPr lang="en-US" sz="3500" dirty="0" smtClean="0">
                <a:solidFill>
                  <a:schemeClr val="accent1"/>
                </a:solidFill>
                <a:latin typeface="+mj-lt"/>
                <a:cs typeface="Times New Roman" panose="02020603050405020304" pitchFamily="18" charset="0"/>
              </a:rPr>
              <a:t>Configuration baselines:</a:t>
            </a:r>
          </a:p>
          <a:p>
            <a:endParaRPr lang="en-US" sz="3500" dirty="0">
              <a:solidFill>
                <a:schemeClr val="accent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09600"/>
            <a:ext cx="8451056" cy="1636713"/>
          </a:xfrm>
        </p:spPr>
        <p:txBody>
          <a:bodyPr>
            <a:noAutofit/>
          </a:bodyPr>
          <a:lstStyle/>
          <a:p>
            <a:pPr algn="l"/>
            <a:r>
              <a:rPr lang="en-US" sz="3500" dirty="0" smtClean="0">
                <a:effectLst/>
                <a:cs typeface="Times New Roman" panose="02020603050405020304" pitchFamily="18" charset="0"/>
              </a:rPr>
              <a:t>CONFIGURATION MANAGEMENT RESPONSIBILITY:</a:t>
            </a:r>
            <a:br>
              <a:rPr lang="en-US" sz="3500" dirty="0" smtClean="0">
                <a:effectLst/>
                <a:cs typeface="Times New Roman" panose="02020603050405020304" pitchFamily="18" charset="0"/>
              </a:rPr>
            </a:br>
            <a:endParaRPr lang="en-US" sz="3500" dirty="0">
              <a:effectLst/>
            </a:endParaRPr>
          </a:p>
        </p:txBody>
      </p:sp>
      <p:sp>
        <p:nvSpPr>
          <p:cNvPr id="3" name="Subtitle 2"/>
          <p:cNvSpPr>
            <a:spLocks noGrp="1"/>
          </p:cNvSpPr>
          <p:nvPr>
            <p:ph type="subTitle" idx="1"/>
          </p:nvPr>
        </p:nvSpPr>
        <p:spPr>
          <a:xfrm>
            <a:off x="533400" y="1905000"/>
            <a:ext cx="8062912" cy="4607720"/>
          </a:xfrm>
        </p:spPr>
        <p:txBody>
          <a:bodyPr>
            <a:noAutofit/>
          </a:bodyPr>
          <a:lstStyle/>
          <a:p>
            <a:pPr algn="just"/>
            <a:r>
              <a:rPr lang="en-US" sz="2200" b="1" dirty="0" smtClean="0">
                <a:latin typeface="Times New Roman" panose="02020603050405020304" pitchFamily="18" charset="0"/>
                <a:cs typeface="Times New Roman" panose="02020603050405020304" pitchFamily="18" charset="0"/>
              </a:rPr>
              <a:t>The developer should identify and describe responsibilities and authorities related to the implementation and verification of the configuration management process. The following should be considered</a:t>
            </a:r>
            <a:r>
              <a:rPr lang="en-US" sz="2200" b="1" dirty="0" smtClean="0">
                <a:latin typeface="Times New Roman" panose="02020603050405020304" pitchFamily="18" charset="0"/>
                <a:cs typeface="Times New Roman" panose="02020603050405020304" pitchFamily="18" charset="0"/>
              </a:rPr>
              <a:t>.</a:t>
            </a:r>
            <a:endParaRPr lang="en-US" sz="2200" b="1" dirty="0" smtClean="0">
              <a:solidFill>
                <a:schemeClr val="tx1"/>
              </a:solidFill>
              <a:latin typeface="Times New Roman" panose="02020603050405020304" pitchFamily="18" charset="0"/>
              <a:cs typeface="Times New Roman" panose="02020603050405020304" pitchFamily="18" charset="0"/>
            </a:endParaRP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The complexity and nature of the software.</a:t>
            </a: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The needs of the different product life cycle stages</a:t>
            </a: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The interfaces between activities directly involved in the configuration management process;</a:t>
            </a: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The other relevant interested parties that may be involved, within and outside the organization.</a:t>
            </a: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The identification of the responsible authority for verifying implementation activities.</a:t>
            </a:r>
          </a:p>
          <a:p>
            <a:pPr lvl="0" algn="l">
              <a:buFont typeface="Arial" pitchFamily="34" charset="0"/>
              <a:buChar char="•"/>
            </a:pPr>
            <a:r>
              <a:rPr lang="en-US" sz="2200" b="1" dirty="0" smtClean="0">
                <a:solidFill>
                  <a:schemeClr val="tx1"/>
                </a:solidFill>
                <a:latin typeface="Times New Roman" panose="02020603050405020304" pitchFamily="18" charset="0"/>
                <a:cs typeface="Times New Roman" panose="02020603050405020304" pitchFamily="18" charset="0"/>
              </a:rPr>
              <a:t> The identification of the </a:t>
            </a:r>
            <a:r>
              <a:rPr lang="en-US" sz="2200" b="1" dirty="0" err="1" smtClean="0">
                <a:solidFill>
                  <a:schemeClr val="tx1"/>
                </a:solidFill>
                <a:latin typeface="Times New Roman" panose="02020603050405020304" pitchFamily="18" charset="0"/>
                <a:cs typeface="Times New Roman" panose="02020603050405020304" pitchFamily="18" charset="0"/>
              </a:rPr>
              <a:t>dispositioning</a:t>
            </a:r>
            <a:r>
              <a:rPr lang="en-US" sz="2200" b="1" dirty="0" smtClean="0">
                <a:solidFill>
                  <a:schemeClr val="tx1"/>
                </a:solidFill>
                <a:latin typeface="Times New Roman" panose="02020603050405020304" pitchFamily="18" charset="0"/>
                <a:cs typeface="Times New Roman" panose="02020603050405020304" pitchFamily="18" charset="0"/>
              </a:rPr>
              <a:t> authority.</a:t>
            </a:r>
          </a:p>
          <a:p>
            <a:pPr lvl="0" algn="l">
              <a:buFont typeface="Arial" pitchFamily="34" charset="0"/>
              <a:buChar char="•"/>
            </a:pPr>
            <a:endParaRPr lang="en-US" sz="2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062912" cy="1255713"/>
          </a:xfrm>
        </p:spPr>
        <p:txBody>
          <a:bodyPr/>
          <a:lstStyle/>
          <a:p>
            <a:pPr algn="l"/>
            <a:r>
              <a:rPr lang="en-US" dirty="0" smtClean="0"/>
              <a:t>Interface:</a:t>
            </a:r>
            <a:endParaRPr lang="en-US" dirty="0"/>
          </a:p>
        </p:txBody>
      </p:sp>
      <p:sp>
        <p:nvSpPr>
          <p:cNvPr id="3" name="Subtitle 2"/>
          <p:cNvSpPr>
            <a:spLocks noGrp="1"/>
          </p:cNvSpPr>
          <p:nvPr>
            <p:ph type="subTitle" idx="1"/>
          </p:nvPr>
        </p:nvSpPr>
        <p:spPr/>
        <p:txBody>
          <a:bodyPr>
            <a:noAutofit/>
          </a:bodyPr>
          <a:lstStyle/>
          <a:p>
            <a:pPr algn="just"/>
            <a:r>
              <a:rPr lang="en-US" sz="2200" b="1" dirty="0" smtClean="0">
                <a:latin typeface="Times New Roman" panose="02020603050405020304" pitchFamily="18" charset="0"/>
                <a:cs typeface="Times New Roman" panose="02020603050405020304" pitchFamily="18" charset="0"/>
              </a:rPr>
              <a:t> The definition of the interfaces is one of the most important planning elements for ensuring a smoothing operation. Every possible effort should be made to reach the common agreement regarding each organization’s responsibility regarding the interface(s) and then document them in the subsection. </a:t>
            </a:r>
            <a:endParaRPr lang="en-US" sz="2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225</TotalTime>
  <Words>539</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Slide 1</vt:lpstr>
      <vt:lpstr>INTRODUCTION </vt:lpstr>
      <vt:lpstr>Existing system:</vt:lpstr>
      <vt:lpstr>Proposed System:  </vt:lpstr>
      <vt:lpstr>Architecture specifications </vt:lpstr>
      <vt:lpstr>Data flow diagram</vt:lpstr>
      <vt:lpstr>Configuration:</vt:lpstr>
      <vt:lpstr>CONFIGURATION MANAGEMENT RESPONSIBILITY: </vt:lpstr>
      <vt:lpstr>Interface:</vt:lpstr>
      <vt:lpstr>Slide 10</vt:lpstr>
      <vt:lpstr>Slide 11</vt:lpstr>
      <vt:lpstr>Slide 12</vt:lpstr>
      <vt:lpstr>Slide 13</vt:lpstr>
      <vt:lpstr>Slide 14</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COMPUTER</cp:lastModifiedBy>
  <cp:revision>34</cp:revision>
  <dcterms:created xsi:type="dcterms:W3CDTF">2016-10-25T03:27:22Z</dcterms:created>
  <dcterms:modified xsi:type="dcterms:W3CDTF">2016-10-25T08:58:24Z</dcterms:modified>
</cp:coreProperties>
</file>