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8"/>
  </p:notesMasterIdLst>
  <p:sldIdLst>
    <p:sldId id="256" r:id="rId2"/>
    <p:sldId id="257" r:id="rId3"/>
    <p:sldId id="369" r:id="rId4"/>
    <p:sldId id="370" r:id="rId5"/>
    <p:sldId id="372" r:id="rId6"/>
    <p:sldId id="388" r:id="rId7"/>
    <p:sldId id="368" r:id="rId8"/>
    <p:sldId id="373" r:id="rId9"/>
    <p:sldId id="389" r:id="rId10"/>
    <p:sldId id="390" r:id="rId11"/>
    <p:sldId id="392" r:id="rId12"/>
    <p:sldId id="402" r:id="rId13"/>
    <p:sldId id="403" r:id="rId14"/>
    <p:sldId id="409" r:id="rId15"/>
    <p:sldId id="410" r:id="rId16"/>
    <p:sldId id="411" r:id="rId17"/>
    <p:sldId id="413" r:id="rId18"/>
    <p:sldId id="418" r:id="rId19"/>
    <p:sldId id="419" r:id="rId20"/>
    <p:sldId id="420" r:id="rId21"/>
    <p:sldId id="421" r:id="rId22"/>
    <p:sldId id="391" r:id="rId23"/>
    <p:sldId id="398" r:id="rId24"/>
    <p:sldId id="399" r:id="rId25"/>
    <p:sldId id="401" r:id="rId26"/>
    <p:sldId id="400" r:id="rId27"/>
    <p:sldId id="397" r:id="rId28"/>
    <p:sldId id="393" r:id="rId29"/>
    <p:sldId id="395" r:id="rId30"/>
    <p:sldId id="414" r:id="rId31"/>
    <p:sldId id="415" r:id="rId32"/>
    <p:sldId id="416" r:id="rId33"/>
    <p:sldId id="417" r:id="rId34"/>
    <p:sldId id="394" r:id="rId35"/>
    <p:sldId id="377" r:id="rId36"/>
    <p:sldId id="37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1876154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extLst>
      <p:ext uri="{BB962C8B-B14F-4D97-AF65-F5344CB8AC3E}">
        <p14:creationId xmlns:p14="http://schemas.microsoft.com/office/powerpoint/2010/main" val="247755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CrediSense: AI Driven Sanctions</a:t>
            </a:r>
          </a:p>
        </p:txBody>
      </p:sp>
      <p:sp>
        <p:nvSpPr>
          <p:cNvPr id="10" name="TextBox 1"/>
          <p:cNvSpPr txBox="1">
            <a:spLocks noChangeArrowheads="1"/>
          </p:cNvSpPr>
          <p:nvPr/>
        </p:nvSpPr>
        <p:spPr bwMode="auto">
          <a:xfrm>
            <a:off x="962888" y="5183902"/>
            <a:ext cx="44180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Guided By</a:t>
            </a:r>
          </a:p>
          <a:p>
            <a:pPr>
              <a:spcBef>
                <a:spcPct val="0"/>
              </a:spcBef>
              <a:buClrTx/>
              <a:buFontTx/>
              <a:buNone/>
            </a:pPr>
            <a:r>
              <a:rPr lang="en-US" altLang="en-US" sz="2400" b="1" dirty="0">
                <a:solidFill>
                  <a:srgbClr val="FF0000"/>
                </a:solidFill>
              </a:rPr>
              <a:t>Dr. J M </a:t>
            </a:r>
            <a:r>
              <a:rPr lang="en-US" altLang="en-US" sz="2400" b="1" dirty="0" err="1">
                <a:solidFill>
                  <a:srgbClr val="FF0000"/>
                </a:solidFill>
              </a:rPr>
              <a:t>Gnanasekar</a:t>
            </a:r>
            <a:endParaRPr lang="en-US" altLang="en-US" sz="2400" b="1" dirty="0">
              <a:solidFill>
                <a:srgbClr val="FF0000"/>
              </a:solidFill>
            </a:endParaRPr>
          </a:p>
          <a:p>
            <a:pPr>
              <a:spcBef>
                <a:spcPct val="0"/>
              </a:spcBef>
              <a:buClrTx/>
              <a:buFontTx/>
              <a:buNone/>
            </a:pPr>
            <a:r>
              <a:rPr lang="en-US" altLang="en-US" sz="2400" b="1" dirty="0">
                <a:solidFill>
                  <a:srgbClr val="FF0000"/>
                </a:solidFill>
              </a:rPr>
              <a:t>Head of Department</a:t>
            </a:r>
            <a:endParaRPr lang="en-IN" altLang="en-US" sz="2400" b="1" dirty="0">
              <a:solidFill>
                <a:srgbClr val="FF0000"/>
              </a:solidFill>
            </a:endParaRPr>
          </a:p>
        </p:txBody>
      </p:sp>
      <p:sp>
        <p:nvSpPr>
          <p:cNvPr id="11" name="TextBox 1"/>
          <p:cNvSpPr txBox="1">
            <a:spLocks noChangeArrowheads="1"/>
          </p:cNvSpPr>
          <p:nvPr/>
        </p:nvSpPr>
        <p:spPr bwMode="auto">
          <a:xfrm>
            <a:off x="7782527" y="4919008"/>
            <a:ext cx="463221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Done By</a:t>
            </a:r>
          </a:p>
          <a:p>
            <a:pPr>
              <a:spcBef>
                <a:spcPct val="0"/>
              </a:spcBef>
              <a:buClrTx/>
              <a:buFontTx/>
              <a:buNone/>
            </a:pPr>
            <a:r>
              <a:rPr lang="en-US" altLang="en-US" sz="2400" b="1" dirty="0">
                <a:solidFill>
                  <a:srgbClr val="FF0000"/>
                </a:solidFill>
              </a:rPr>
              <a:t>Arul Kumaran P</a:t>
            </a:r>
          </a:p>
          <a:p>
            <a:pPr>
              <a:spcBef>
                <a:spcPct val="0"/>
              </a:spcBef>
              <a:buClrTx/>
              <a:buFontTx/>
              <a:buNone/>
            </a:pPr>
            <a:r>
              <a:rPr lang="en-US" altLang="en-US" sz="2400" b="1" dirty="0">
                <a:solidFill>
                  <a:srgbClr val="FF0000"/>
                </a:solidFill>
              </a:rPr>
              <a:t>221801004</a:t>
            </a:r>
          </a:p>
          <a:p>
            <a:pPr>
              <a:spcBef>
                <a:spcPct val="0"/>
              </a:spcBef>
              <a:buClrTx/>
              <a:buFontTx/>
              <a:buNone/>
            </a:pPr>
            <a:r>
              <a:rPr lang="en-US" altLang="en-US" sz="2400" b="1" dirty="0">
                <a:solidFill>
                  <a:srgbClr val="FF0000"/>
                </a:solidFill>
              </a:rPr>
              <a:t>Harish Raghavendra R</a:t>
            </a:r>
          </a:p>
          <a:p>
            <a:pPr>
              <a:spcBef>
                <a:spcPct val="0"/>
              </a:spcBef>
              <a:buClrTx/>
              <a:buFontTx/>
              <a:buNone/>
            </a:pPr>
            <a:r>
              <a:rPr lang="en-US" altLang="en-US" sz="2400" b="1" dirty="0">
                <a:solidFill>
                  <a:srgbClr val="FF0000"/>
                </a:solidFill>
              </a:rPr>
              <a:t>221801015</a:t>
            </a: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t>
            </a:r>
            <a:r>
              <a:rPr lang="en-IN" sz="2800" b="1">
                <a:solidFill>
                  <a:srgbClr val="002060"/>
                </a:solidFill>
                <a:latin typeface="Verdana" panose="020B0604030504040204" pitchFamily="34" charset="0"/>
                <a:ea typeface="+mn-ea"/>
                <a:cs typeface="+mn-cs"/>
              </a:rPr>
              <a:t>and Data </a:t>
            </a:r>
            <a:r>
              <a:rPr lang="en-IN" sz="2800" b="1" dirty="0">
                <a:solidFill>
                  <a:srgbClr val="002060"/>
                </a:solidFill>
                <a:latin typeface="Verdana" panose="020B0604030504040204" pitchFamily="34" charset="0"/>
                <a:ea typeface="+mn-ea"/>
                <a:cs typeface="+mn-cs"/>
              </a:rPr>
              <a:t>Learning</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rPr>
              <a:t>System Architecture</a:t>
            </a:r>
          </a:p>
        </p:txBody>
      </p:sp>
      <p:pic>
        <p:nvPicPr>
          <p:cNvPr id="8" name="Content Placeholder 7">
            <a:extLst>
              <a:ext uri="{FF2B5EF4-FFF2-40B4-BE49-F238E27FC236}">
                <a16:creationId xmlns:a16="http://schemas.microsoft.com/office/drawing/2014/main" id="{02BD1B34-2DDE-4D8C-AD24-2FD235AC2C9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3339" y="1752600"/>
            <a:ext cx="10220894" cy="4267200"/>
          </a:xfrm>
        </p:spPr>
      </p:pic>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E964-99CD-4603-85F1-3C31F47734DD}"/>
              </a:ext>
            </a:extLst>
          </p:cNvPr>
          <p:cNvSpPr>
            <a:spLocks noGrp="1"/>
          </p:cNvSpPr>
          <p:nvPr>
            <p:ph type="title"/>
          </p:nvPr>
        </p:nvSpPr>
        <p:spPr/>
        <p:txBody>
          <a:bodyPr/>
          <a:lstStyle/>
          <a:p>
            <a:r>
              <a:rPr lang="en-US" b="1" dirty="0">
                <a:solidFill>
                  <a:srgbClr val="FF0000"/>
                </a:solidFill>
              </a:rPr>
              <a:t>Methodology</a:t>
            </a:r>
            <a:endParaRPr lang="en-IN" b="1" dirty="0">
              <a:solidFill>
                <a:srgbClr val="FF0000"/>
              </a:solidFill>
            </a:endParaRPr>
          </a:p>
        </p:txBody>
      </p:sp>
      <p:sp>
        <p:nvSpPr>
          <p:cNvPr id="4" name="Date Placeholder 3">
            <a:extLst>
              <a:ext uri="{FF2B5EF4-FFF2-40B4-BE49-F238E27FC236}">
                <a16:creationId xmlns:a16="http://schemas.microsoft.com/office/drawing/2014/main" id="{4C6C98C6-CFE4-4743-BDE3-74DBB55286AE}"/>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889A5B6-2CB4-44CE-8C0C-3B1DE74D2A4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49817E8-04EC-4609-93AE-7A6B757CECF0}"/>
              </a:ext>
            </a:extLst>
          </p:cNvPr>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pic>
        <p:nvPicPr>
          <p:cNvPr id="7" name="Content Placeholder 6">
            <a:extLst>
              <a:ext uri="{FF2B5EF4-FFF2-40B4-BE49-F238E27FC236}">
                <a16:creationId xmlns:a16="http://schemas.microsoft.com/office/drawing/2014/main" id="{21193E9F-5822-41D5-B2F4-3E3759BDA53C}"/>
              </a:ext>
            </a:extLst>
          </p:cNvPr>
          <p:cNvPicPr>
            <a:picLocks noGrp="1" noChangeAspect="1"/>
          </p:cNvPicPr>
          <p:nvPr>
            <p:ph idx="1"/>
          </p:nvPr>
        </p:nvPicPr>
        <p:blipFill>
          <a:blip r:embed="rId2"/>
          <a:stretch>
            <a:fillRect/>
          </a:stretch>
        </p:blipFill>
        <p:spPr>
          <a:xfrm>
            <a:off x="4635250" y="4532503"/>
            <a:ext cx="3581900" cy="1467055"/>
          </a:xfrm>
          <a:prstGeom prst="rect">
            <a:avLst/>
          </a:prstGeom>
        </p:spPr>
      </p:pic>
      <p:sp>
        <p:nvSpPr>
          <p:cNvPr id="8" name="TextBox 7">
            <a:extLst>
              <a:ext uri="{FF2B5EF4-FFF2-40B4-BE49-F238E27FC236}">
                <a16:creationId xmlns:a16="http://schemas.microsoft.com/office/drawing/2014/main" id="{99CCE322-0651-49A4-9F27-A98DF268B6A7}"/>
              </a:ext>
            </a:extLst>
          </p:cNvPr>
          <p:cNvSpPr txBox="1"/>
          <p:nvPr/>
        </p:nvSpPr>
        <p:spPr>
          <a:xfrm>
            <a:off x="879232" y="1978513"/>
            <a:ext cx="10075984" cy="2308324"/>
          </a:xfrm>
          <a:prstGeom prst="rect">
            <a:avLst/>
          </a:prstGeom>
          <a:noFill/>
        </p:spPr>
        <p:txBody>
          <a:bodyPr wrap="square" rtlCol="0">
            <a:spAutoFit/>
          </a:bodyPr>
          <a:lstStyle/>
          <a:p>
            <a:pPr marL="285750" indent="-285750" algn="just">
              <a:buFont typeface="Arial" panose="020B0604020202020204" pitchFamily="34" charset="0"/>
              <a:buChar char="•"/>
            </a:pPr>
            <a:r>
              <a:rPr lang="en-IN" sz="2400" b="1" i="1" dirty="0">
                <a:latin typeface="Times New Roman" panose="02020603050405020304" pitchFamily="18" charset="0"/>
                <a:cs typeface="Times New Roman" panose="02020603050405020304" pitchFamily="18" charset="0"/>
              </a:rPr>
              <a:t>Base Models (Level-0 Models):</a:t>
            </a:r>
          </a:p>
          <a:p>
            <a:pPr algn="just"/>
            <a:r>
              <a:rPr lang="en-US" sz="2400" dirty="0">
                <a:latin typeface="Times New Roman" panose="02020603050405020304" pitchFamily="18" charset="0"/>
                <a:cs typeface="Times New Roman" panose="02020603050405020304" pitchFamily="18" charset="0"/>
              </a:rPr>
              <a:t>These are the individual models that are trained on the original training data. Each base model is typically different in terms of algorithm or configuration.</a:t>
            </a:r>
          </a:p>
          <a:p>
            <a:pPr marL="285750" indent="-285750" algn="just">
              <a:buFont typeface="Arial" panose="020B0604020202020204" pitchFamily="34" charset="0"/>
              <a:buChar char="•"/>
            </a:pPr>
            <a:r>
              <a:rPr lang="en-IN" sz="2400" b="1" i="1" dirty="0">
                <a:latin typeface="Times New Roman" panose="02020603050405020304" pitchFamily="18" charset="0"/>
                <a:cs typeface="Times New Roman" panose="02020603050405020304" pitchFamily="18" charset="0"/>
              </a:rPr>
              <a:t>Meta-Model (Level-1 Model or Stacker):</a:t>
            </a:r>
          </a:p>
          <a:p>
            <a:pPr algn="just"/>
            <a:r>
              <a:rPr lang="en-US" sz="2400" dirty="0">
                <a:latin typeface="Times New Roman" panose="02020603050405020304" pitchFamily="18" charset="0"/>
                <a:cs typeface="Times New Roman" panose="02020603050405020304" pitchFamily="18" charset="0"/>
              </a:rPr>
              <a:t>The meta-model is trained to make the final predictions based on the outputs (predictions) of the base models.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58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
        <p:nvSpPr>
          <p:cNvPr id="8" name="Content Placeholder 7"/>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If there are m base models, then:</a:t>
            </a: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p>
          <a:p>
            <a:pPr marL="0" indent="0">
              <a:buNone/>
            </a:pPr>
            <a:r>
              <a:rPr lang="en-US" sz="2400" dirty="0">
                <a:latin typeface="Times New Roman" panose="02020603050405020304" pitchFamily="18" charset="0"/>
                <a:cs typeface="Times New Roman" panose="02020603050405020304" pitchFamily="18" charset="0"/>
              </a:rPr>
              <a:t>where f1,f2,…, </a:t>
            </a:r>
            <a:r>
              <a:rPr lang="en-US" sz="2400" dirty="0" err="1">
                <a:latin typeface="Times New Roman" panose="02020603050405020304" pitchFamily="18" charset="0"/>
                <a:cs typeface="Times New Roman" panose="02020603050405020304" pitchFamily="18" charset="0"/>
              </a:rPr>
              <a:t>fm</a:t>
            </a:r>
            <a:r>
              <a:rPr lang="en-US" sz="2400" dirty="0">
                <a:latin typeface="Times New Roman" panose="02020603050405020304" pitchFamily="18" charset="0"/>
                <a:cs typeface="Times New Roman" panose="02020603050405020304" pitchFamily="18" charset="0"/>
              </a:rPr>
              <a:t>​ are different machine learning algorithms</a:t>
            </a:r>
          </a:p>
          <a:p>
            <a:r>
              <a:rPr lang="en-US" sz="2400" dirty="0">
                <a:latin typeface="Times New Roman" panose="02020603050405020304" pitchFamily="18" charset="0"/>
                <a:cs typeface="Times New Roman" panose="02020603050405020304" pitchFamily="18" charset="0"/>
              </a:rPr>
              <a:t>If H(X) is the set of predictions from the base models, the meta-model learns</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final model, 𝑓meta​ , could be any machine learning model, this model is trained to minimize the prediction error</a:t>
            </a:r>
          </a:p>
        </p:txBody>
      </p:sp>
      <p:pic>
        <p:nvPicPr>
          <p:cNvPr id="9" name="Picture 8"/>
          <p:cNvPicPr>
            <a:picLocks noChangeAspect="1"/>
          </p:cNvPicPr>
          <p:nvPr/>
        </p:nvPicPr>
        <p:blipFill>
          <a:blip r:embed="rId2"/>
          <a:stretch>
            <a:fillRect/>
          </a:stretch>
        </p:blipFill>
        <p:spPr>
          <a:xfrm>
            <a:off x="1155266" y="2323194"/>
            <a:ext cx="4944967" cy="754857"/>
          </a:xfrm>
          <a:prstGeom prst="rect">
            <a:avLst/>
          </a:prstGeom>
        </p:spPr>
      </p:pic>
      <p:pic>
        <p:nvPicPr>
          <p:cNvPr id="10" name="Picture 9"/>
          <p:cNvPicPr>
            <a:picLocks noChangeAspect="1"/>
          </p:cNvPicPr>
          <p:nvPr/>
        </p:nvPicPr>
        <p:blipFill>
          <a:blip r:embed="rId3"/>
          <a:stretch>
            <a:fillRect/>
          </a:stretch>
        </p:blipFill>
        <p:spPr>
          <a:xfrm>
            <a:off x="1102253" y="4053627"/>
            <a:ext cx="3063347" cy="775952"/>
          </a:xfrm>
          <a:prstGeom prst="rect">
            <a:avLst/>
          </a:prstGeom>
        </p:spPr>
      </p:pic>
    </p:spTree>
    <p:extLst>
      <p:ext uri="{BB962C8B-B14F-4D97-AF65-F5344CB8AC3E}">
        <p14:creationId xmlns:p14="http://schemas.microsoft.com/office/powerpoint/2010/main" val="781084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Cross-Validation in Stacking</a:t>
            </a:r>
            <a:r>
              <a:rPr lang="en-IN"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To avoid overfitting, stacking often involves k-fold cross-validation. The base models are trained on 𝑘−1 folds, and predictions are made on the 𝑘-</a:t>
            </a:r>
            <a:r>
              <a:rPr lang="en-US" sz="24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fold. This prevents the meta-model from having overly optimistic predictions on the training set.</a:t>
            </a:r>
          </a:p>
          <a:p>
            <a:r>
              <a:rPr lang="en-US" sz="2400" b="1" dirty="0">
                <a:latin typeface="Times New Roman" panose="02020603050405020304" pitchFamily="18" charset="0"/>
                <a:cs typeface="Times New Roman" panose="02020603050405020304" pitchFamily="18" charset="0"/>
              </a:rPr>
              <a:t>Example of k-fold Cross-Validation:</a:t>
            </a:r>
          </a:p>
          <a:p>
            <a:pPr marL="0" indent="0">
              <a:buNone/>
            </a:pPr>
            <a:r>
              <a:rPr lang="en-US" sz="2400" dirty="0">
                <a:latin typeface="Times New Roman" panose="02020603050405020304" pitchFamily="18" charset="0"/>
                <a:cs typeface="Times New Roman" panose="02020603050405020304" pitchFamily="18" charset="0"/>
              </a:rPr>
              <a:t>If K=5 (5-fold cross-validation), the dataset is split into 5 folds:</a:t>
            </a:r>
          </a:p>
          <a:p>
            <a:pPr marL="0" indent="0">
              <a:buNone/>
            </a:pPr>
            <a:r>
              <a:rPr lang="en-US" sz="2400" dirty="0">
                <a:latin typeface="Times New Roman" panose="02020603050405020304" pitchFamily="18" charset="0"/>
                <a:cs typeface="Times New Roman" panose="02020603050405020304" pitchFamily="18" charset="0"/>
              </a:rPr>
              <a:t>Train base models on folds 1-4 and predict on fold 5.</a:t>
            </a:r>
          </a:p>
          <a:p>
            <a:pPr marL="0" indent="0">
              <a:buNone/>
            </a:pPr>
            <a:r>
              <a:rPr lang="en-US" sz="2400" dirty="0">
                <a:latin typeface="Times New Roman" panose="02020603050405020304" pitchFamily="18" charset="0"/>
                <a:cs typeface="Times New Roman" panose="02020603050405020304" pitchFamily="18" charset="0"/>
              </a:rPr>
              <a:t>Train base models on folds 1, 2, 3, 5 and predict on fold 4.</a:t>
            </a:r>
          </a:p>
          <a:p>
            <a:pPr marL="0" indent="0">
              <a:buNone/>
            </a:pPr>
            <a:r>
              <a:rPr lang="en-US" sz="2400" dirty="0">
                <a:latin typeface="Times New Roman" panose="02020603050405020304" pitchFamily="18" charset="0"/>
                <a:cs typeface="Times New Roman" panose="02020603050405020304" pitchFamily="18" charset="0"/>
              </a:rPr>
              <a:t>Train base models on folds 1, 2, 4, 5 and predict on fold 3.</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extLst>
      <p:ext uri="{BB962C8B-B14F-4D97-AF65-F5344CB8AC3E}">
        <p14:creationId xmlns:p14="http://schemas.microsoft.com/office/powerpoint/2010/main" val="175910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86A6-E37A-3273-D842-B3E651608D4F}"/>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71890548-1492-2BC7-8352-3361663B9F84}"/>
              </a:ext>
            </a:extLst>
          </p:cNvPr>
          <p:cNvPicPr>
            <a:picLocks noGrp="1" noChangeAspect="1"/>
          </p:cNvPicPr>
          <p:nvPr>
            <p:ph idx="1"/>
          </p:nvPr>
        </p:nvPicPr>
        <p:blipFill>
          <a:blip r:embed="rId2"/>
          <a:stretch>
            <a:fillRect/>
          </a:stretch>
        </p:blipFill>
        <p:spPr>
          <a:xfrm>
            <a:off x="711200" y="1717692"/>
            <a:ext cx="10668000" cy="1781288"/>
          </a:xfrm>
        </p:spPr>
      </p:pic>
      <p:sp>
        <p:nvSpPr>
          <p:cNvPr id="4" name="Date Placeholder 3">
            <a:extLst>
              <a:ext uri="{FF2B5EF4-FFF2-40B4-BE49-F238E27FC236}">
                <a16:creationId xmlns:a16="http://schemas.microsoft.com/office/drawing/2014/main" id="{F608C89E-A9A1-C833-8EE9-8A0A78DB2B8E}"/>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03FD3805-C96A-01DE-025B-11A7AC75022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35B6BBF-8472-0040-B18C-3AB7A4A2BDF6}"/>
              </a:ext>
            </a:extLst>
          </p:cNvPr>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pic>
        <p:nvPicPr>
          <p:cNvPr id="10" name="Picture 9">
            <a:extLst>
              <a:ext uri="{FF2B5EF4-FFF2-40B4-BE49-F238E27FC236}">
                <a16:creationId xmlns:a16="http://schemas.microsoft.com/office/drawing/2014/main" id="{27AA5660-0DAC-62BF-3639-38E60FB83E7F}"/>
              </a:ext>
            </a:extLst>
          </p:cNvPr>
          <p:cNvPicPr>
            <a:picLocks noChangeAspect="1"/>
          </p:cNvPicPr>
          <p:nvPr/>
        </p:nvPicPr>
        <p:blipFill>
          <a:blip r:embed="rId3"/>
          <a:stretch>
            <a:fillRect/>
          </a:stretch>
        </p:blipFill>
        <p:spPr>
          <a:xfrm>
            <a:off x="711200" y="3681936"/>
            <a:ext cx="5737291" cy="2140365"/>
          </a:xfrm>
          <a:prstGeom prst="rect">
            <a:avLst/>
          </a:prstGeom>
        </p:spPr>
      </p:pic>
      <p:pic>
        <p:nvPicPr>
          <p:cNvPr id="12" name="Picture 11">
            <a:extLst>
              <a:ext uri="{FF2B5EF4-FFF2-40B4-BE49-F238E27FC236}">
                <a16:creationId xmlns:a16="http://schemas.microsoft.com/office/drawing/2014/main" id="{7C587C77-5141-E101-8A13-B9C7114DB54C}"/>
              </a:ext>
            </a:extLst>
          </p:cNvPr>
          <p:cNvPicPr>
            <a:picLocks noChangeAspect="1"/>
          </p:cNvPicPr>
          <p:nvPr/>
        </p:nvPicPr>
        <p:blipFill>
          <a:blip r:embed="rId4"/>
          <a:stretch>
            <a:fillRect/>
          </a:stretch>
        </p:blipFill>
        <p:spPr>
          <a:xfrm>
            <a:off x="6957690" y="3785011"/>
            <a:ext cx="4421510" cy="1962645"/>
          </a:xfrm>
          <a:prstGeom prst="rect">
            <a:avLst/>
          </a:prstGeom>
        </p:spPr>
      </p:pic>
    </p:spTree>
    <p:extLst>
      <p:ext uri="{BB962C8B-B14F-4D97-AF65-F5344CB8AC3E}">
        <p14:creationId xmlns:p14="http://schemas.microsoft.com/office/powerpoint/2010/main" val="3540163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B674-6653-8536-92FF-4893D1772722}"/>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F5C59D97-80D4-9958-65DD-A48C493AA304}"/>
              </a:ext>
            </a:extLst>
          </p:cNvPr>
          <p:cNvPicPr>
            <a:picLocks noGrp="1" noChangeAspect="1"/>
          </p:cNvPicPr>
          <p:nvPr>
            <p:ph idx="1"/>
          </p:nvPr>
        </p:nvPicPr>
        <p:blipFill>
          <a:blip r:embed="rId2"/>
          <a:stretch>
            <a:fillRect/>
          </a:stretch>
        </p:blipFill>
        <p:spPr>
          <a:xfrm>
            <a:off x="2304695" y="1926125"/>
            <a:ext cx="7401958" cy="3696216"/>
          </a:xfrm>
        </p:spPr>
      </p:pic>
      <p:sp>
        <p:nvSpPr>
          <p:cNvPr id="4" name="Date Placeholder 3">
            <a:extLst>
              <a:ext uri="{FF2B5EF4-FFF2-40B4-BE49-F238E27FC236}">
                <a16:creationId xmlns:a16="http://schemas.microsoft.com/office/drawing/2014/main" id="{00CA20F0-33A8-1452-697A-67B68585906A}"/>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7BE5FB68-4223-E124-BFAE-15EAE982451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BB47D3F3-B568-E854-2CE8-3C51B5FA9ED0}"/>
              </a:ext>
            </a:extLst>
          </p:cNvPr>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Tree>
    <p:extLst>
      <p:ext uri="{BB962C8B-B14F-4D97-AF65-F5344CB8AC3E}">
        <p14:creationId xmlns:p14="http://schemas.microsoft.com/office/powerpoint/2010/main" val="1777209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C86-3F32-B5D6-D18A-729FDF6F52AB}"/>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4C490181-5193-83B5-F660-54C8E584F71A}"/>
              </a:ext>
            </a:extLst>
          </p:cNvPr>
          <p:cNvPicPr>
            <a:picLocks noGrp="1" noChangeAspect="1"/>
          </p:cNvPicPr>
          <p:nvPr>
            <p:ph idx="1"/>
          </p:nvPr>
        </p:nvPicPr>
        <p:blipFill>
          <a:blip r:embed="rId2"/>
          <a:stretch>
            <a:fillRect/>
          </a:stretch>
        </p:blipFill>
        <p:spPr>
          <a:xfrm>
            <a:off x="2800307" y="2003207"/>
            <a:ext cx="6125430" cy="1352739"/>
          </a:xfrm>
        </p:spPr>
      </p:pic>
      <p:sp>
        <p:nvSpPr>
          <p:cNvPr id="4" name="Date Placeholder 3">
            <a:extLst>
              <a:ext uri="{FF2B5EF4-FFF2-40B4-BE49-F238E27FC236}">
                <a16:creationId xmlns:a16="http://schemas.microsoft.com/office/drawing/2014/main" id="{6B3A0A5B-7449-82ED-2A36-49D58D57652B}"/>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06F522AF-BEC8-45DA-019C-66F63527E53F}"/>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BA4E89E-EDAB-CF35-F9E1-6067FF4BAEC6}"/>
              </a:ext>
            </a:extLst>
          </p:cNvPr>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pic>
        <p:nvPicPr>
          <p:cNvPr id="9" name="Picture 8">
            <a:extLst>
              <a:ext uri="{FF2B5EF4-FFF2-40B4-BE49-F238E27FC236}">
                <a16:creationId xmlns:a16="http://schemas.microsoft.com/office/drawing/2014/main" id="{1B280F12-29DE-E5BB-F19F-B68565162789}"/>
              </a:ext>
            </a:extLst>
          </p:cNvPr>
          <p:cNvPicPr>
            <a:picLocks noChangeAspect="1"/>
          </p:cNvPicPr>
          <p:nvPr/>
        </p:nvPicPr>
        <p:blipFill>
          <a:blip r:embed="rId3"/>
          <a:stretch>
            <a:fillRect/>
          </a:stretch>
        </p:blipFill>
        <p:spPr>
          <a:xfrm>
            <a:off x="3454400" y="3654421"/>
            <a:ext cx="4420217" cy="590632"/>
          </a:xfrm>
          <a:prstGeom prst="rect">
            <a:avLst/>
          </a:prstGeom>
        </p:spPr>
      </p:pic>
      <p:pic>
        <p:nvPicPr>
          <p:cNvPr id="10" name="Picture 9">
            <a:extLst>
              <a:ext uri="{FF2B5EF4-FFF2-40B4-BE49-F238E27FC236}">
                <a16:creationId xmlns:a16="http://schemas.microsoft.com/office/drawing/2014/main" id="{A70A8993-6EC6-0506-F38F-7F1C0AD67F49}"/>
              </a:ext>
            </a:extLst>
          </p:cNvPr>
          <p:cNvPicPr>
            <a:picLocks noChangeAspect="1"/>
          </p:cNvPicPr>
          <p:nvPr/>
        </p:nvPicPr>
        <p:blipFill>
          <a:blip r:embed="rId4"/>
          <a:stretch>
            <a:fillRect/>
          </a:stretch>
        </p:blipFill>
        <p:spPr>
          <a:xfrm>
            <a:off x="2800307" y="4392327"/>
            <a:ext cx="6125430" cy="1629002"/>
          </a:xfrm>
          <a:prstGeom prst="rect">
            <a:avLst/>
          </a:prstGeom>
        </p:spPr>
      </p:pic>
    </p:spTree>
    <p:extLst>
      <p:ext uri="{BB962C8B-B14F-4D97-AF65-F5344CB8AC3E}">
        <p14:creationId xmlns:p14="http://schemas.microsoft.com/office/powerpoint/2010/main" val="1498574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24EB-8273-662B-20C1-BDC29174AE39}"/>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87FAF3B0-994F-FD0C-FB15-404033EA05D6}"/>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47DEDF14-DACF-A933-7108-010B49CB689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76DD82A-C2EA-D8FD-FF3F-3AA722B2C7B4}"/>
              </a:ext>
            </a:extLst>
          </p:cNvPr>
          <p:cNvSpPr>
            <a:spLocks noGrp="1"/>
          </p:cNvSpPr>
          <p:nvPr>
            <p:ph type="sldNum" sz="quarter" idx="12"/>
          </p:nvPr>
        </p:nvSpPr>
        <p:spPr/>
        <p:txBody>
          <a:bodyPr/>
          <a:lstStyle/>
          <a:p>
            <a:pPr>
              <a:defRPr/>
            </a:pPr>
            <a:fld id="{BDC2143B-610F-499C-A392-DFFBE135A7B2}" type="slidenum">
              <a:rPr lang="en-US" altLang="en-US" smtClean="0"/>
              <a:t>17</a:t>
            </a:fld>
            <a:endParaRPr lang="en-US" altLang="en-US"/>
          </a:p>
        </p:txBody>
      </p:sp>
      <p:sp>
        <p:nvSpPr>
          <p:cNvPr id="9" name="Content Placeholder 8">
            <a:extLst>
              <a:ext uri="{FF2B5EF4-FFF2-40B4-BE49-F238E27FC236}">
                <a16:creationId xmlns:a16="http://schemas.microsoft.com/office/drawing/2014/main" id="{0BF921A4-5F98-4C46-C6E4-1DEF691371D0}"/>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If the probability is greater than 0.5 predict y = 1.</a:t>
            </a:r>
          </a:p>
          <a:p>
            <a:r>
              <a:rPr lang="en-IN" sz="2400" dirty="0">
                <a:latin typeface="Times New Roman" panose="02020603050405020304" pitchFamily="18" charset="0"/>
                <a:cs typeface="Times New Roman" panose="02020603050405020304" pitchFamily="18" charset="0"/>
              </a:rPr>
              <a:t>Else predict y = 0.</a:t>
            </a:r>
          </a:p>
          <a:p>
            <a:pPr marL="0" indent="0">
              <a:buNone/>
            </a:pPr>
            <a:endParaRPr lang="en-IN" dirty="0"/>
          </a:p>
        </p:txBody>
      </p:sp>
      <p:pic>
        <p:nvPicPr>
          <p:cNvPr id="10" name="Picture 9">
            <a:extLst>
              <a:ext uri="{FF2B5EF4-FFF2-40B4-BE49-F238E27FC236}">
                <a16:creationId xmlns:a16="http://schemas.microsoft.com/office/drawing/2014/main" id="{762CD6BC-1461-0239-57E5-EE1DE6FB3D7E}"/>
              </a:ext>
            </a:extLst>
          </p:cNvPr>
          <p:cNvPicPr>
            <a:picLocks noChangeAspect="1"/>
          </p:cNvPicPr>
          <p:nvPr/>
        </p:nvPicPr>
        <p:blipFill>
          <a:blip r:embed="rId2"/>
          <a:stretch>
            <a:fillRect/>
          </a:stretch>
        </p:blipFill>
        <p:spPr>
          <a:xfrm>
            <a:off x="4076483" y="2862643"/>
            <a:ext cx="4486901" cy="2905530"/>
          </a:xfrm>
          <a:prstGeom prst="rect">
            <a:avLst/>
          </a:prstGeom>
        </p:spPr>
      </p:pic>
    </p:spTree>
    <p:extLst>
      <p:ext uri="{BB962C8B-B14F-4D97-AF65-F5344CB8AC3E}">
        <p14:creationId xmlns:p14="http://schemas.microsoft.com/office/powerpoint/2010/main" val="4160498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0442-872B-B797-7471-06C7F00810D6}"/>
              </a:ext>
            </a:extLst>
          </p:cNvPr>
          <p:cNvSpPr>
            <a:spLocks noGrp="1"/>
          </p:cNvSpPr>
          <p:nvPr>
            <p:ph type="title"/>
          </p:nvPr>
        </p:nvSpPr>
        <p:spPr/>
        <p:txBody>
          <a:bodyPr/>
          <a:lstStyle/>
          <a:p>
            <a:r>
              <a:rPr lang="en-IN" b="1" dirty="0">
                <a:solidFill>
                  <a:srgbClr val="FF0000"/>
                </a:solidFill>
              </a:rPr>
              <a:t>Algorithm</a:t>
            </a:r>
          </a:p>
        </p:txBody>
      </p:sp>
      <p:sp>
        <p:nvSpPr>
          <p:cNvPr id="3" name="Content Placeholder 2">
            <a:extLst>
              <a:ext uri="{FF2B5EF4-FFF2-40B4-BE49-F238E27FC236}">
                <a16:creationId xmlns:a16="http://schemas.microsoft.com/office/drawing/2014/main" id="{1EA4562A-F405-B0B6-1900-AABCFAF6B42C}"/>
              </a:ext>
            </a:extLst>
          </p:cNvPr>
          <p:cNvSpPr>
            <a:spLocks noGrp="1"/>
          </p:cNvSpPr>
          <p:nvPr>
            <p:ph idx="1"/>
          </p:nvPr>
        </p:nvSpPr>
        <p:spPr>
          <a:xfrm>
            <a:off x="755651" y="1752600"/>
            <a:ext cx="10668000" cy="4377612"/>
          </a:xfrm>
        </p:spPr>
        <p:txBody>
          <a:bodyPr/>
          <a:lstStyle/>
          <a:p>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Load the Dataset:</a:t>
            </a:r>
            <a:r>
              <a:rPr lang="en-US" sz="2400" dirty="0">
                <a:latin typeface="Times New Roman" panose="02020603050405020304" pitchFamily="18" charset="0"/>
                <a:cs typeface="Times New Roman" panose="02020603050405020304" pitchFamily="18" charset="0"/>
              </a:rPr>
              <a:t> Import the dataset containing loan application </a:t>
            </a:r>
            <a:r>
              <a:rPr lang="en-US" sz="2400" dirty="0" err="1">
                <a:latin typeface="Times New Roman" panose="02020603050405020304" pitchFamily="18" charset="0"/>
                <a:cs typeface="Times New Roman" panose="02020603050405020304" pitchFamily="18" charset="0"/>
              </a:rPr>
              <a:t>details.Check</a:t>
            </a:r>
            <a:r>
              <a:rPr lang="en-US" sz="2400" dirty="0">
                <a:latin typeface="Times New Roman" panose="02020603050405020304" pitchFamily="18" charset="0"/>
                <a:cs typeface="Times New Roman" panose="02020603050405020304" pitchFamily="18" charset="0"/>
              </a:rPr>
              <a:t> for missing or inconsistent data and clean it if necessary.</a:t>
            </a:r>
          </a:p>
          <a:p>
            <a:r>
              <a:rPr lang="en-US" sz="2400" b="1" dirty="0">
                <a:latin typeface="Times New Roman" panose="02020603050405020304" pitchFamily="18" charset="0"/>
                <a:cs typeface="Times New Roman" panose="02020603050405020304" pitchFamily="18" charset="0"/>
              </a:rPr>
              <a:t>Step 2: </a:t>
            </a:r>
            <a:r>
              <a:rPr lang="en-US" sz="2400" i="1" dirty="0">
                <a:latin typeface="Times New Roman" panose="02020603050405020304" pitchFamily="18" charset="0"/>
                <a:cs typeface="Times New Roman" panose="02020603050405020304" pitchFamily="18" charset="0"/>
              </a:rPr>
              <a:t>Encode Categorical Features:</a:t>
            </a:r>
            <a:r>
              <a:rPr lang="en-US" sz="2400" dirty="0">
                <a:latin typeface="Times New Roman" panose="02020603050405020304" pitchFamily="18" charset="0"/>
                <a:cs typeface="Times New Roman" panose="02020603050405020304" pitchFamily="18" charset="0"/>
              </a:rPr>
              <a:t> Identify categorical features (e.g., loan purposes).Convert them into numerical format using label encoding or other encoding methods.</a:t>
            </a:r>
          </a:p>
          <a:p>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Select Important Features:</a:t>
            </a:r>
            <a:r>
              <a:rPr lang="en-US" sz="2400" dirty="0">
                <a:latin typeface="Times New Roman" panose="02020603050405020304" pitchFamily="18" charset="0"/>
                <a:cs typeface="Times New Roman" panose="02020603050405020304" pitchFamily="18" charset="0"/>
              </a:rPr>
              <a:t> Choose relevant features like </a:t>
            </a:r>
            <a:r>
              <a:rPr lang="en-US" sz="2400" dirty="0" err="1">
                <a:latin typeface="Times New Roman" panose="02020603050405020304" pitchFamily="18" charset="0"/>
                <a:cs typeface="Times New Roman" panose="02020603050405020304" pitchFamily="18" charset="0"/>
              </a:rPr>
              <a:t>dti</a:t>
            </a:r>
            <a:r>
              <a:rPr lang="en-US" sz="2400" dirty="0">
                <a:latin typeface="Times New Roman" panose="02020603050405020304" pitchFamily="18" charset="0"/>
                <a:cs typeface="Times New Roman" panose="02020603050405020304" pitchFamily="18" charset="0"/>
              </a:rPr>
              <a:t>, annual income, fico, </a:t>
            </a:r>
            <a:r>
              <a:rPr lang="en-US" sz="2400" dirty="0" err="1">
                <a:latin typeface="Times New Roman" panose="02020603050405020304" pitchFamily="18" charset="0"/>
                <a:cs typeface="Times New Roman" panose="02020603050405020304" pitchFamily="18" charset="0"/>
              </a:rPr>
              <a:t>revol.util</a:t>
            </a:r>
            <a:r>
              <a:rPr lang="en-US" sz="2400" dirty="0">
                <a:latin typeface="Times New Roman" panose="02020603050405020304" pitchFamily="18" charset="0"/>
                <a:cs typeface="Times New Roman" panose="02020603050405020304" pitchFamily="18" charset="0"/>
              </a:rPr>
              <a:t>, etc., for prediction. Remove irrelevant or highly correlated features to avoid redundancy.</a:t>
            </a:r>
          </a:p>
          <a:p>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Visualize Feature Relationships:</a:t>
            </a:r>
            <a:r>
              <a:rPr lang="en-US" sz="2400" dirty="0">
                <a:latin typeface="Times New Roman" panose="02020603050405020304" pitchFamily="18" charset="0"/>
                <a:cs typeface="Times New Roman" panose="02020603050405020304" pitchFamily="18" charset="0"/>
              </a:rPr>
              <a:t> Plot a correlation heatmap or similar visualization to understand relationships between features. Ensure no multicollinearity exists among the features.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4D87F83-285E-54B8-F8A7-5DAB2C55C33C}"/>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1E0F3980-304C-E2A5-5DC5-EA6C2E031C8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089F56B-DE60-9B44-88CD-D2466C4D60C9}"/>
              </a:ext>
            </a:extLst>
          </p:cNvPr>
          <p:cNvSpPr>
            <a:spLocks noGrp="1"/>
          </p:cNvSpPr>
          <p:nvPr>
            <p:ph type="sldNum" sz="quarter" idx="12"/>
          </p:nvPr>
        </p:nvSpPr>
        <p:spPr/>
        <p:txBody>
          <a:bodyPr/>
          <a:lstStyle/>
          <a:p>
            <a:pPr>
              <a:defRPr/>
            </a:pPr>
            <a:fld id="{BDC2143B-610F-499C-A392-DFFBE135A7B2}" type="slidenum">
              <a:rPr lang="en-US" altLang="en-US" smtClean="0"/>
              <a:t>18</a:t>
            </a:fld>
            <a:endParaRPr lang="en-US" altLang="en-US"/>
          </a:p>
        </p:txBody>
      </p:sp>
    </p:spTree>
    <p:extLst>
      <p:ext uri="{BB962C8B-B14F-4D97-AF65-F5344CB8AC3E}">
        <p14:creationId xmlns:p14="http://schemas.microsoft.com/office/powerpoint/2010/main" val="699678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2B84-2DE3-8B76-0328-10D67DE941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456399-27D8-F1CE-4076-5523CE068777}"/>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Step 5:</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Split the Dataset: </a:t>
            </a:r>
            <a:r>
              <a:rPr lang="en-US" sz="2400" dirty="0">
                <a:latin typeface="Times New Roman" panose="02020603050405020304" pitchFamily="18" charset="0"/>
                <a:cs typeface="Times New Roman" panose="02020603050405020304" pitchFamily="18" charset="0"/>
              </a:rPr>
              <a:t>Divide the dataset into training data (70%) and testing data (30%).</a:t>
            </a:r>
          </a:p>
          <a:p>
            <a:r>
              <a:rPr lang="en-US" sz="2400" b="1" dirty="0">
                <a:latin typeface="Times New Roman" panose="02020603050405020304" pitchFamily="18" charset="0"/>
                <a:cs typeface="Times New Roman" panose="02020603050405020304" pitchFamily="18" charset="0"/>
              </a:rPr>
              <a:t>Step 6:</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Scale the Features:</a:t>
            </a:r>
            <a:r>
              <a:rPr lang="en-US" sz="2400" dirty="0">
                <a:latin typeface="Times New Roman" panose="02020603050405020304" pitchFamily="18" charset="0"/>
                <a:cs typeface="Times New Roman" panose="02020603050405020304" pitchFamily="18" charset="0"/>
              </a:rPr>
              <a:t> Standardize the numerical features (e.g., normalize income, DTI, etc.) to ensure consistent scales.</a:t>
            </a:r>
          </a:p>
          <a:p>
            <a:r>
              <a:rPr lang="en-US" sz="2400" b="1" dirty="0">
                <a:latin typeface="Times New Roman" panose="02020603050405020304" pitchFamily="18" charset="0"/>
                <a:cs typeface="Times New Roman" panose="02020603050405020304" pitchFamily="18" charset="0"/>
              </a:rPr>
              <a:t>Step 7:</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Define Base Models: </a:t>
            </a:r>
            <a:r>
              <a:rPr lang="en-US" sz="2400" dirty="0">
                <a:latin typeface="Times New Roman" panose="02020603050405020304" pitchFamily="18" charset="0"/>
                <a:cs typeface="Times New Roman" panose="02020603050405020304" pitchFamily="18" charset="0"/>
              </a:rPr>
              <a:t>Use Decision Tree as the first base </a:t>
            </a:r>
            <a:r>
              <a:rPr lang="en-US" sz="2400" dirty="0" err="1">
                <a:latin typeface="Times New Roman" panose="02020603050405020304" pitchFamily="18" charset="0"/>
                <a:cs typeface="Times New Roman" panose="02020603050405020304" pitchFamily="18" charset="0"/>
              </a:rPr>
              <a:t>model.Use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as the second base model.</a:t>
            </a:r>
          </a:p>
          <a:p>
            <a:r>
              <a:rPr lang="en-US" sz="2400" b="1" dirty="0">
                <a:latin typeface="Times New Roman" panose="02020603050405020304" pitchFamily="18" charset="0"/>
                <a:cs typeface="Times New Roman" panose="02020603050405020304" pitchFamily="18" charset="0"/>
              </a:rPr>
              <a:t>Step 8:</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Define Meta-Model:</a:t>
            </a:r>
            <a:r>
              <a:rPr lang="en-US" sz="2400" dirty="0">
                <a:latin typeface="Times New Roman" panose="02020603050405020304" pitchFamily="18" charset="0"/>
                <a:cs typeface="Times New Roman" panose="02020603050405020304" pitchFamily="18" charset="0"/>
              </a:rPr>
              <a:t> Use Logistic Regression as the meta-model to combine the predictions of the base models.</a:t>
            </a:r>
          </a:p>
          <a:p>
            <a:r>
              <a:rPr lang="en-US" sz="2400" b="1" dirty="0">
                <a:latin typeface="Times New Roman" panose="02020603050405020304" pitchFamily="18" charset="0"/>
                <a:cs typeface="Times New Roman" panose="02020603050405020304" pitchFamily="18" charset="0"/>
              </a:rPr>
              <a:t>Step 9:</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Create the Stacking Classifier:</a:t>
            </a:r>
            <a:r>
              <a:rPr lang="en-US" sz="2400" dirty="0">
                <a:latin typeface="Times New Roman" panose="02020603050405020304" pitchFamily="18" charset="0"/>
                <a:cs typeface="Times New Roman" panose="02020603050405020304" pitchFamily="18" charset="0"/>
              </a:rPr>
              <a:t> Combine the base models (Decision Tree and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with the Logistic Regression meta-model.</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3D9662A-325A-40D8-474D-89BD7C172F03}"/>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93E2FED5-4CA0-620A-AE31-8D142F1F6C1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A5E9704-94C5-B7E3-8039-57D08EC47195}"/>
              </a:ext>
            </a:extLst>
          </p:cNvPr>
          <p:cNvSpPr>
            <a:spLocks noGrp="1"/>
          </p:cNvSpPr>
          <p:nvPr>
            <p:ph type="sldNum" sz="quarter" idx="12"/>
          </p:nvPr>
        </p:nvSpPr>
        <p:spPr/>
        <p:txBody>
          <a:bodyPr/>
          <a:lstStyle/>
          <a:p>
            <a:pPr>
              <a:defRPr/>
            </a:pPr>
            <a:fld id="{BDC2143B-610F-499C-A392-DFFBE135A7B2}" type="slidenum">
              <a:rPr lang="en-US" altLang="en-US" smtClean="0"/>
              <a:t>19</a:t>
            </a:fld>
            <a:endParaRPr lang="en-US" altLang="en-US"/>
          </a:p>
        </p:txBody>
      </p:sp>
    </p:spTree>
    <p:extLst>
      <p:ext uri="{BB962C8B-B14F-4D97-AF65-F5344CB8AC3E}">
        <p14:creationId xmlns:p14="http://schemas.microsoft.com/office/powerpoint/2010/main" val="15011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dirty="0">
                <a:solidFill>
                  <a:srgbClr val="000000"/>
                </a:solidFill>
                <a:latin typeface="Times New Roman" panose="02020603050405020304" pitchFamily="18" charset="0"/>
                <a:cs typeface="Times New Roman" panose="02020603050405020304" pitchFamily="18" charset="0"/>
              </a:rPr>
              <a:t>T</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he loan approval process is often labor-intensive, involving thorough manual reviews of applicants' financial data and credit histories.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This explains the long turnaround time, high costs, and possibly unequal loan distributions to deserving borrowers.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AI can be leveraged to solve these issues through the use of stacking classifiers, which could aid in promoting automatism and effective decision-making for loan approvals.</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Final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9278-0901-C5FB-E550-147B741A65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3D15A9-0851-5AB9-9E22-9B41991ED38F}"/>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Step 10: </a:t>
            </a:r>
            <a:r>
              <a:rPr lang="en-US" sz="2400" i="1" dirty="0">
                <a:latin typeface="Times New Roman" panose="02020603050405020304" pitchFamily="18" charset="0"/>
                <a:cs typeface="Times New Roman" panose="02020603050405020304" pitchFamily="18" charset="0"/>
              </a:rPr>
              <a:t>Train the Stacking Classifier: </a:t>
            </a:r>
            <a:r>
              <a:rPr lang="en-US" sz="2400" dirty="0">
                <a:latin typeface="Times New Roman" panose="02020603050405020304" pitchFamily="18" charset="0"/>
                <a:cs typeface="Times New Roman" panose="02020603050405020304" pitchFamily="18" charset="0"/>
              </a:rPr>
              <a:t>Train the stacking classifier using the training data.</a:t>
            </a:r>
          </a:p>
          <a:p>
            <a:r>
              <a:rPr lang="en-US" sz="2400" b="1" dirty="0">
                <a:latin typeface="Times New Roman" panose="02020603050405020304" pitchFamily="18" charset="0"/>
                <a:cs typeface="Times New Roman" panose="02020603050405020304" pitchFamily="18" charset="0"/>
              </a:rPr>
              <a:t>Step 11: </a:t>
            </a:r>
            <a:r>
              <a:rPr lang="en-US" sz="2400" i="1" dirty="0">
                <a:latin typeface="Times New Roman" panose="02020603050405020304" pitchFamily="18" charset="0"/>
                <a:cs typeface="Times New Roman" panose="02020603050405020304" pitchFamily="18" charset="0"/>
              </a:rPr>
              <a:t>Evaluate the Model: </a:t>
            </a:r>
            <a:r>
              <a:rPr lang="en-US" sz="2400" dirty="0">
                <a:latin typeface="Times New Roman" panose="02020603050405020304" pitchFamily="18" charset="0"/>
                <a:cs typeface="Times New Roman" panose="02020603050405020304" pitchFamily="18" charset="0"/>
              </a:rPr>
              <a:t>Predict outcomes on the testing dataset. Measure the performance using metrics like:</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Confusion Matrix.</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Classification Report (Precision, Recall, F1-Score).</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ROC AUC Score.</a:t>
            </a:r>
          </a:p>
          <a:p>
            <a:r>
              <a:rPr lang="en-US" sz="2400" b="1" dirty="0">
                <a:latin typeface="Times New Roman" panose="02020603050405020304" pitchFamily="18" charset="0"/>
                <a:cs typeface="Times New Roman" panose="02020603050405020304" pitchFamily="18" charset="0"/>
              </a:rPr>
              <a:t>Step 12: </a:t>
            </a:r>
            <a:r>
              <a:rPr lang="en-US" sz="2400" i="1" dirty="0">
                <a:latin typeface="Times New Roman" panose="02020603050405020304" pitchFamily="18" charset="0"/>
                <a:cs typeface="Times New Roman" panose="02020603050405020304" pitchFamily="18" charset="0"/>
              </a:rPr>
              <a:t>Make Predictions for New Data: </a:t>
            </a:r>
            <a:r>
              <a:rPr lang="en-US" sz="2400" dirty="0">
                <a:latin typeface="Times New Roman" panose="02020603050405020304" pitchFamily="18" charset="0"/>
                <a:cs typeface="Times New Roman" panose="02020603050405020304" pitchFamily="18" charset="0"/>
              </a:rPr>
              <a:t>Accept new user inputs (e.g., FICO score, annual income, DTI). Scale the input data using the same scaler used during training. Predict loan approval using the trained stacking classifier.</a:t>
            </a:r>
          </a:p>
          <a:p>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E1D3763-E95E-DB67-80B6-24B4E7ED427B}"/>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44F46D28-CAE2-00C5-5B9B-AEA39358E44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1E88AAF-FB25-90B6-61DF-03C436CF2708}"/>
              </a:ext>
            </a:extLst>
          </p:cNvPr>
          <p:cNvSpPr>
            <a:spLocks noGrp="1"/>
          </p:cNvSpPr>
          <p:nvPr>
            <p:ph type="sldNum" sz="quarter" idx="12"/>
          </p:nvPr>
        </p:nvSpPr>
        <p:spPr/>
        <p:txBody>
          <a:bodyPr/>
          <a:lstStyle/>
          <a:p>
            <a:pPr>
              <a:defRPr/>
            </a:pPr>
            <a:fld id="{BDC2143B-610F-499C-A392-DFFBE135A7B2}" type="slidenum">
              <a:rPr lang="en-US" altLang="en-US" smtClean="0"/>
              <a:t>20</a:t>
            </a:fld>
            <a:endParaRPr lang="en-US" altLang="en-US"/>
          </a:p>
        </p:txBody>
      </p:sp>
    </p:spTree>
    <p:extLst>
      <p:ext uri="{BB962C8B-B14F-4D97-AF65-F5344CB8AC3E}">
        <p14:creationId xmlns:p14="http://schemas.microsoft.com/office/powerpoint/2010/main" val="1675186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559A-5641-C6EF-4F05-70533A5F0C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54E2B9-D897-4D79-7110-B652CA06EA5F}"/>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Step 13:</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Save the Trained Model: </a:t>
            </a:r>
            <a:r>
              <a:rPr lang="en-US" sz="2400" dirty="0">
                <a:latin typeface="Times New Roman" panose="02020603050405020304" pitchFamily="18" charset="0"/>
                <a:cs typeface="Times New Roman" panose="02020603050405020304" pitchFamily="18" charset="0"/>
              </a:rPr>
              <a:t>Save the trained stacking model for future use (e.g., using </a:t>
            </a:r>
            <a:r>
              <a:rPr lang="en-US" sz="2400" dirty="0" err="1">
                <a:latin typeface="Times New Roman" panose="02020603050405020304" pitchFamily="18" charset="0"/>
                <a:cs typeface="Times New Roman" panose="02020603050405020304" pitchFamily="18" charset="0"/>
              </a:rPr>
              <a:t>joblib</a:t>
            </a:r>
            <a:r>
              <a:rPr lang="en-US"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Step 14:</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Loan Recommendation System: </a:t>
            </a:r>
            <a:r>
              <a:rPr lang="en-US" sz="2400" dirty="0">
                <a:latin typeface="Times New Roman" panose="02020603050405020304" pitchFamily="18" charset="0"/>
                <a:cs typeface="Times New Roman" panose="02020603050405020304" pitchFamily="18" charset="0"/>
              </a:rPr>
              <a:t>Use inputs like annual income, credit score, and outstanding loan balance to recommend a loan amount. Adjust the recommended amount based on credit score factors.</a:t>
            </a:r>
          </a:p>
          <a:p>
            <a:r>
              <a:rPr lang="en-US" sz="2400" b="1" dirty="0">
                <a:latin typeface="Times New Roman" panose="02020603050405020304" pitchFamily="18" charset="0"/>
                <a:cs typeface="Times New Roman" panose="02020603050405020304" pitchFamily="18" charset="0"/>
              </a:rPr>
              <a:t>Step 15:</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Risk Assessment System: </a:t>
            </a:r>
            <a:r>
              <a:rPr lang="en-US" sz="2400" dirty="0">
                <a:latin typeface="Times New Roman" panose="02020603050405020304" pitchFamily="18" charset="0"/>
                <a:cs typeface="Times New Roman" panose="02020603050405020304" pitchFamily="18" charset="0"/>
              </a:rPr>
              <a:t>Implement a risk score based on features like FICO score, DTI, and revolving utilization. Classify applicants as Low Risk, Medium Risk, or High Risk.</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A6F9A73-F1E2-B383-9DDE-4D71CFD03B5D}"/>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52B854E5-9EC3-2D4C-CF55-80295DE86ED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977AB2E-275F-946D-504C-E7CD7265E099}"/>
              </a:ext>
            </a:extLst>
          </p:cNvPr>
          <p:cNvSpPr>
            <a:spLocks noGrp="1"/>
          </p:cNvSpPr>
          <p:nvPr>
            <p:ph type="sldNum" sz="quarter" idx="12"/>
          </p:nvPr>
        </p:nvSpPr>
        <p:spPr/>
        <p:txBody>
          <a:bodyPr/>
          <a:lstStyle/>
          <a:p>
            <a:pPr>
              <a:defRPr/>
            </a:pPr>
            <a:fld id="{BDC2143B-610F-499C-A392-DFFBE135A7B2}" type="slidenum">
              <a:rPr lang="en-US" altLang="en-US" smtClean="0"/>
              <a:t>21</a:t>
            </a:fld>
            <a:endParaRPr lang="en-US" altLang="en-US"/>
          </a:p>
        </p:txBody>
      </p:sp>
    </p:spTree>
    <p:extLst>
      <p:ext uri="{BB962C8B-B14F-4D97-AF65-F5344CB8AC3E}">
        <p14:creationId xmlns:p14="http://schemas.microsoft.com/office/powerpoint/2010/main" val="687717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rPr>
              <a:t>List of modules</a:t>
            </a:r>
          </a:p>
        </p:txBody>
      </p:sp>
      <p:sp>
        <p:nvSpPr>
          <p:cNvPr id="3" name="Content Placeholder 2"/>
          <p:cNvSpPr>
            <a:spLocks noGrp="1"/>
          </p:cNvSpPr>
          <p:nvPr>
            <p:ph idx="1"/>
          </p:nvPr>
        </p:nvSpPr>
        <p:spPr/>
        <p:txBody>
          <a:bodyPr/>
          <a:lstStyle/>
          <a:p>
            <a:r>
              <a:rPr lang="en-US" altLang="en-US" sz="2400" dirty="0">
                <a:latin typeface="Times New Roman" panose="02020603050405020304" pitchFamily="18" charset="0"/>
                <a:cs typeface="Times New Roman" panose="02020603050405020304" pitchFamily="18" charset="0"/>
              </a:rPr>
              <a:t>Data Collection and Pre-processing.</a:t>
            </a:r>
          </a:p>
          <a:p>
            <a:r>
              <a:rPr lang="en-US" altLang="en-US" sz="2400" dirty="0">
                <a:latin typeface="Times New Roman" panose="02020603050405020304" pitchFamily="18" charset="0"/>
                <a:cs typeface="Times New Roman" panose="02020603050405020304" pitchFamily="18" charset="0"/>
              </a:rPr>
              <a:t>Training and Testing Module.</a:t>
            </a:r>
          </a:p>
          <a:p>
            <a:r>
              <a:rPr lang="en-US" altLang="en-US" sz="2400" dirty="0">
                <a:latin typeface="Times New Roman" panose="02020603050405020304" pitchFamily="18" charset="0"/>
                <a:cs typeface="Times New Roman" panose="02020603050405020304" pitchFamily="18" charset="0"/>
              </a:rPr>
              <a:t>Loan Valuation or Recommendation Module.</a:t>
            </a:r>
          </a:p>
          <a:p>
            <a:r>
              <a:rPr lang="en-US" altLang="en-US" sz="2400" dirty="0">
                <a:latin typeface="Times New Roman" panose="02020603050405020304" pitchFamily="18" charset="0"/>
                <a:cs typeface="Times New Roman" panose="02020603050405020304" pitchFamily="18" charset="0"/>
              </a:rPr>
              <a:t>Risk Assessment Module. </a:t>
            </a:r>
          </a:p>
          <a:p>
            <a:pPr marL="0" indent="0">
              <a:buNone/>
            </a:pPr>
            <a:endParaRPr lang="en-IN" altLang="en-US" dirty="0"/>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Data collection And Pre-Processing</a:t>
            </a:r>
            <a:endParaRPr lang="en-IN" b="1" dirty="0">
              <a:solidFill>
                <a:srgbClr val="FF0000"/>
              </a:solidFill>
            </a:endParaRPr>
          </a:p>
        </p:txBody>
      </p:sp>
      <p:sp>
        <p:nvSpPr>
          <p:cNvPr id="3" name="Content Placeholder 2"/>
          <p:cNvSpPr>
            <a:spLocks noGrp="1"/>
          </p:cNvSpPr>
          <p:nvPr>
            <p:ph idx="1"/>
          </p:nvPr>
        </p:nvSpPr>
        <p:spPr/>
        <p:txBody>
          <a:bodyPr/>
          <a:lstStyle/>
          <a:p>
            <a:r>
              <a:rPr lang="en-IN" sz="2400" b="1" i="1" dirty="0">
                <a:latin typeface="Times New Roman" panose="02020603050405020304" pitchFamily="18" charset="0"/>
                <a:cs typeface="Times New Roman" panose="02020603050405020304" pitchFamily="18" charset="0"/>
              </a:rPr>
              <a:t>Data Collection</a:t>
            </a:r>
            <a:r>
              <a:rPr lang="en-IN"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This module focuses on gathering and preparing the data required for loan approval predictions. Financial data such as credit scores, income levels, loan amounts, and other key features are collected from multiple sources.</a:t>
            </a:r>
          </a:p>
          <a:p>
            <a:r>
              <a:rPr lang="en-US" sz="2400" b="1" i="1" dirty="0">
                <a:latin typeface="Times New Roman" panose="02020603050405020304" pitchFamily="18" charset="0"/>
                <a:cs typeface="Times New Roman" panose="02020603050405020304" pitchFamily="18" charset="0"/>
              </a:rPr>
              <a:t>Data Cleaning: </a:t>
            </a:r>
            <a:r>
              <a:rPr lang="en-US" sz="2400" dirty="0">
                <a:latin typeface="Times New Roman" panose="02020603050405020304" pitchFamily="18" charset="0"/>
                <a:cs typeface="Times New Roman" panose="02020603050405020304" pitchFamily="18" charset="0"/>
              </a:rPr>
              <a:t>Removing or correcting inaccuracies, such as missing values, duplicates, and outliers, which could impact model performance.</a:t>
            </a:r>
          </a:p>
          <a:p>
            <a:r>
              <a:rPr lang="en-US" sz="2400" b="1" i="1" dirty="0">
                <a:latin typeface="Times New Roman" panose="02020603050405020304" pitchFamily="18" charset="0"/>
                <a:cs typeface="Times New Roman" panose="02020603050405020304" pitchFamily="18" charset="0"/>
              </a:rPr>
              <a:t>Normalization/Scaling: </a:t>
            </a:r>
            <a:r>
              <a:rPr lang="en-US" sz="2400" dirty="0">
                <a:latin typeface="Times New Roman" panose="02020603050405020304" pitchFamily="18" charset="0"/>
                <a:cs typeface="Times New Roman" panose="02020603050405020304" pitchFamily="18" charset="0"/>
              </a:rPr>
              <a:t>Ensuring the data is standardized or normalized, especially for models sensitive to input ranges.</a:t>
            </a:r>
          </a:p>
          <a:p>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23</a:t>
            </a:fld>
            <a:endParaRPr lang="en-US" altLang="en-US"/>
          </a:p>
        </p:txBody>
      </p:sp>
      <p:pic>
        <p:nvPicPr>
          <p:cNvPr id="8" name="Picture 7">
            <a:extLst>
              <a:ext uri="{FF2B5EF4-FFF2-40B4-BE49-F238E27FC236}">
                <a16:creationId xmlns:a16="http://schemas.microsoft.com/office/drawing/2014/main" id="{9CC5BD7E-40A6-4885-9D09-6B6E2DC4FE99}"/>
              </a:ext>
            </a:extLst>
          </p:cNvPr>
          <p:cNvPicPr>
            <a:picLocks noChangeAspect="1"/>
          </p:cNvPicPr>
          <p:nvPr/>
        </p:nvPicPr>
        <p:blipFill>
          <a:blip r:embed="rId2"/>
          <a:stretch>
            <a:fillRect/>
          </a:stretch>
        </p:blipFill>
        <p:spPr>
          <a:xfrm>
            <a:off x="297385" y="4913143"/>
            <a:ext cx="11755491" cy="1219370"/>
          </a:xfrm>
          <a:prstGeom prst="rect">
            <a:avLst/>
          </a:prstGeom>
        </p:spPr>
      </p:pic>
    </p:spTree>
    <p:extLst>
      <p:ext uri="{BB962C8B-B14F-4D97-AF65-F5344CB8AC3E}">
        <p14:creationId xmlns:p14="http://schemas.microsoft.com/office/powerpoint/2010/main" val="1678757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Training and Testing Module</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This module is responsible for building, training, and testing multiple machine learning models (base models) to ensure they are optimized for predicting loan approvals.</a:t>
            </a:r>
          </a:p>
          <a:p>
            <a:r>
              <a:rPr lang="en-US" sz="2400" b="1" i="1" dirty="0">
                <a:latin typeface="Times New Roman" panose="02020603050405020304" pitchFamily="18" charset="0"/>
                <a:cs typeface="Times New Roman" panose="02020603050405020304" pitchFamily="18" charset="0"/>
              </a:rPr>
              <a:t>Training</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Different machine learning models (e.g., logistic regression, decision trees, support vector machines) are trained on the pre-processed data. Each model learns to predict loan approvals based on patterns in the historical data.</a:t>
            </a:r>
          </a:p>
          <a:p>
            <a:r>
              <a:rPr lang="en-US" sz="2400" b="1" i="1" dirty="0">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After training, the models are tested on a separate set of data (testing data) to evaluate their accuracy and generalizability.</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24</a:t>
            </a:fld>
            <a:endParaRPr lang="en-US" altLang="en-US"/>
          </a:p>
        </p:txBody>
      </p:sp>
      <p:pic>
        <p:nvPicPr>
          <p:cNvPr id="8" name="Picture 7">
            <a:extLst>
              <a:ext uri="{FF2B5EF4-FFF2-40B4-BE49-F238E27FC236}">
                <a16:creationId xmlns:a16="http://schemas.microsoft.com/office/drawing/2014/main" id="{69E989E9-04C3-4E08-A332-3BD688B33DC7}"/>
              </a:ext>
            </a:extLst>
          </p:cNvPr>
          <p:cNvPicPr>
            <a:picLocks noChangeAspect="1"/>
          </p:cNvPicPr>
          <p:nvPr/>
        </p:nvPicPr>
        <p:blipFill>
          <a:blip r:embed="rId2"/>
          <a:stretch>
            <a:fillRect/>
          </a:stretch>
        </p:blipFill>
        <p:spPr>
          <a:xfrm>
            <a:off x="1423336" y="5061732"/>
            <a:ext cx="9345329" cy="958068"/>
          </a:xfrm>
          <a:prstGeom prst="rect">
            <a:avLst/>
          </a:prstGeom>
        </p:spPr>
      </p:pic>
    </p:spTree>
    <p:extLst>
      <p:ext uri="{BB962C8B-B14F-4D97-AF65-F5344CB8AC3E}">
        <p14:creationId xmlns:p14="http://schemas.microsoft.com/office/powerpoint/2010/main" val="345903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Loan Valuation or Recommendation Module</a:t>
            </a:r>
            <a:endParaRPr lang="en-IN" sz="3200" b="1" dirty="0">
              <a:solidFill>
                <a:srgbClr val="FF0000"/>
              </a:solidFill>
            </a:endParaRPr>
          </a:p>
        </p:txBody>
      </p:sp>
      <p:sp>
        <p:nvSpPr>
          <p:cNvPr id="3" name="Content Placeholder 2"/>
          <p:cNvSpPr>
            <a:spLocks noGrp="1"/>
          </p:cNvSpPr>
          <p:nvPr>
            <p:ph idx="1"/>
          </p:nvPr>
        </p:nvSpPr>
        <p:spPr/>
        <p:txBody>
          <a:bodyPr/>
          <a:lstStyle/>
          <a:p>
            <a:r>
              <a:rPr lang="en-US" sz="2400" b="1" i="1" dirty="0">
                <a:latin typeface="Times New Roman" panose="02020603050405020304" pitchFamily="18" charset="0"/>
                <a:cs typeface="Times New Roman" panose="02020603050405020304" pitchFamily="18" charset="0"/>
              </a:rPr>
              <a:t>Personalized Recommendations</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system offers customized loan recommendations based on the applicant’s financial situation. This might include suggestions for improving their loan approval chances (e.g., paying off existing debt).</a:t>
            </a:r>
          </a:p>
          <a:p>
            <a:r>
              <a:rPr lang="en-US" sz="2400" b="1" i="1" dirty="0">
                <a:latin typeface="Times New Roman" panose="02020603050405020304" pitchFamily="18" charset="0"/>
                <a:cs typeface="Times New Roman" panose="02020603050405020304" pitchFamily="18" charset="0"/>
              </a:rPr>
              <a:t>Risk-Based Loan Valuation</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Using the predictions from the machine learning models, the system provides a recommended loan amount and terms for each applicant. Higher-risk applicants may receive lower loan amounts or higher interest rates, while low-risk applicants may receive more favorable loan terms.</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25</a:t>
            </a:fld>
            <a:endParaRPr lang="en-US" altLang="en-US"/>
          </a:p>
        </p:txBody>
      </p:sp>
      <p:pic>
        <p:nvPicPr>
          <p:cNvPr id="8" name="Picture 7">
            <a:extLst>
              <a:ext uri="{FF2B5EF4-FFF2-40B4-BE49-F238E27FC236}">
                <a16:creationId xmlns:a16="http://schemas.microsoft.com/office/drawing/2014/main" id="{FAB2128A-4736-4628-A251-12CD97CD63B1}"/>
              </a:ext>
            </a:extLst>
          </p:cNvPr>
          <p:cNvPicPr>
            <a:picLocks noChangeAspect="1"/>
          </p:cNvPicPr>
          <p:nvPr/>
        </p:nvPicPr>
        <p:blipFill>
          <a:blip r:embed="rId2"/>
          <a:stretch>
            <a:fillRect/>
          </a:stretch>
        </p:blipFill>
        <p:spPr>
          <a:xfrm>
            <a:off x="1431276" y="4848061"/>
            <a:ext cx="9316750" cy="1171739"/>
          </a:xfrm>
          <a:prstGeom prst="rect">
            <a:avLst/>
          </a:prstGeom>
        </p:spPr>
      </p:pic>
    </p:spTree>
    <p:extLst>
      <p:ext uri="{BB962C8B-B14F-4D97-AF65-F5344CB8AC3E}">
        <p14:creationId xmlns:p14="http://schemas.microsoft.com/office/powerpoint/2010/main" val="139785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Risk Assessment Module</a:t>
            </a:r>
          </a:p>
        </p:txBody>
      </p:sp>
      <p:sp>
        <p:nvSpPr>
          <p:cNvPr id="3" name="Content Placeholder 2"/>
          <p:cNvSpPr>
            <a:spLocks noGrp="1"/>
          </p:cNvSpPr>
          <p:nvPr>
            <p:ph idx="1"/>
          </p:nvPr>
        </p:nvSpPr>
        <p:spPr/>
        <p:txBody>
          <a:bodyPr/>
          <a:lstStyle/>
          <a:p>
            <a:r>
              <a:rPr lang="en-US" sz="2400" b="1" i="1" dirty="0">
                <a:latin typeface="Times New Roman" panose="02020603050405020304" pitchFamily="18" charset="0"/>
                <a:cs typeface="Times New Roman" panose="02020603050405020304" pitchFamily="18" charset="0"/>
              </a:rPr>
              <a:t>Risk Analysis</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machine learning models analyze financial data (credit scores, income, debt-to-income ratio) and predict the likelihood of loan default. Higher probabilities of default indicate higher risk.</a:t>
            </a:r>
          </a:p>
          <a:p>
            <a:r>
              <a:rPr lang="en-US" sz="2400" b="1" i="1" dirty="0">
                <a:latin typeface="Times New Roman" panose="02020603050405020304" pitchFamily="18" charset="0"/>
                <a:cs typeface="Times New Roman" panose="02020603050405020304" pitchFamily="18" charset="0"/>
              </a:rPr>
              <a:t>Risk Scoring</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system assigns a risk score to each applicant. The score helps the lender understand how likely the applicant is to default on the loan, guiding approval or rejection decisions.</a:t>
            </a:r>
          </a:p>
          <a:p>
            <a:r>
              <a:rPr lang="en-US" sz="2400" b="1" i="1" dirty="0">
                <a:latin typeface="Times New Roman" panose="02020603050405020304" pitchFamily="18" charset="0"/>
                <a:cs typeface="Times New Roman" panose="02020603050405020304" pitchFamily="18" charset="0"/>
              </a:rPr>
              <a:t>Alert System</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certain risk thresholds are crossed, the system can flag the application for further manual review or trigger additional verification steps.</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26</a:t>
            </a:fld>
            <a:endParaRPr lang="en-US" altLang="en-US"/>
          </a:p>
        </p:txBody>
      </p:sp>
    </p:spTree>
    <p:extLst>
      <p:ext uri="{BB962C8B-B14F-4D97-AF65-F5344CB8AC3E}">
        <p14:creationId xmlns:p14="http://schemas.microsoft.com/office/powerpoint/2010/main" val="1319620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03F7F3-BFA1-7BD8-5967-13EEC867BE1B}"/>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3A621295-3D16-CD69-CAB3-EC4BFDE22B5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8A247CE-E8B2-3BCB-3E51-59A05F42BB2D}"/>
              </a:ext>
            </a:extLst>
          </p:cNvPr>
          <p:cNvSpPr>
            <a:spLocks noGrp="1"/>
          </p:cNvSpPr>
          <p:nvPr>
            <p:ph type="sldNum" sz="quarter" idx="12"/>
          </p:nvPr>
        </p:nvSpPr>
        <p:spPr/>
        <p:txBody>
          <a:bodyPr/>
          <a:lstStyle/>
          <a:p>
            <a:pPr>
              <a:defRPr/>
            </a:pPr>
            <a:fld id="{BDC2143B-610F-499C-A392-DFFBE135A7B2}" type="slidenum">
              <a:rPr lang="en-US" altLang="en-US" smtClean="0"/>
              <a:t>27</a:t>
            </a:fld>
            <a:endParaRPr lang="en-US" altLang="en-US"/>
          </a:p>
        </p:txBody>
      </p:sp>
      <p:sp>
        <p:nvSpPr>
          <p:cNvPr id="7" name="Title 1">
            <a:extLst>
              <a:ext uri="{FF2B5EF4-FFF2-40B4-BE49-F238E27FC236}">
                <a16:creationId xmlns:a16="http://schemas.microsoft.com/office/drawing/2014/main" id="{3C8517B6-16C8-B316-3B8A-0F324BDB4351}"/>
              </a:ext>
            </a:extLst>
          </p:cNvPr>
          <p:cNvSpPr>
            <a:spLocks noGrp="1"/>
          </p:cNvSpPr>
          <p:nvPr>
            <p:ph type="title"/>
          </p:nvPr>
        </p:nvSpPr>
        <p:spPr>
          <a:xfrm>
            <a:off x="766763" y="304800"/>
            <a:ext cx="10668000" cy="1216025"/>
          </a:xfrm>
        </p:spPr>
        <p:txBody>
          <a:bodyPr/>
          <a:lstStyle/>
          <a:p>
            <a:r>
              <a:rPr lang="en-US" b="1" dirty="0">
                <a:solidFill>
                  <a:srgbClr val="FF0000"/>
                </a:solidFill>
              </a:rPr>
              <a:t>Data Flow Diagram</a:t>
            </a:r>
            <a:endParaRPr lang="en-IN" b="1" dirty="0">
              <a:solidFill>
                <a:srgbClr val="FF0000"/>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064" y="1752600"/>
            <a:ext cx="10748135" cy="4267200"/>
          </a:xfrm>
        </p:spPr>
      </p:pic>
    </p:spTree>
    <p:extLst>
      <p:ext uri="{BB962C8B-B14F-4D97-AF65-F5344CB8AC3E}">
        <p14:creationId xmlns:p14="http://schemas.microsoft.com/office/powerpoint/2010/main" val="3724595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39A2-9B81-450F-AEAB-AC96C6EBFEC8}"/>
              </a:ext>
            </a:extLst>
          </p:cNvPr>
          <p:cNvSpPr>
            <a:spLocks noGrp="1"/>
          </p:cNvSpPr>
          <p:nvPr>
            <p:ph type="title"/>
          </p:nvPr>
        </p:nvSpPr>
        <p:spPr/>
        <p:txBody>
          <a:bodyPr/>
          <a:lstStyle/>
          <a:p>
            <a:r>
              <a:rPr lang="en-US" b="1" dirty="0">
                <a:solidFill>
                  <a:srgbClr val="FF0000"/>
                </a:solidFill>
              </a:rPr>
              <a:t>Output</a:t>
            </a:r>
            <a:endParaRPr lang="en-IN" b="1" dirty="0">
              <a:solidFill>
                <a:srgbClr val="FF0000"/>
              </a:solidFill>
            </a:endParaRPr>
          </a:p>
        </p:txBody>
      </p:sp>
      <p:sp>
        <p:nvSpPr>
          <p:cNvPr id="4" name="Date Placeholder 3">
            <a:extLst>
              <a:ext uri="{FF2B5EF4-FFF2-40B4-BE49-F238E27FC236}">
                <a16:creationId xmlns:a16="http://schemas.microsoft.com/office/drawing/2014/main" id="{1C22B787-25D7-4838-B07A-F7A272C12ED3}"/>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6C186B30-DFBA-4157-920B-941DDFDE223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2F3AFB18-D1D5-43B3-8B3C-17D8722387BA}"/>
              </a:ext>
            </a:extLst>
          </p:cNvPr>
          <p:cNvSpPr>
            <a:spLocks noGrp="1"/>
          </p:cNvSpPr>
          <p:nvPr>
            <p:ph type="sldNum" sz="quarter" idx="12"/>
          </p:nvPr>
        </p:nvSpPr>
        <p:spPr>
          <a:xfrm>
            <a:off x="8778343" y="6245225"/>
            <a:ext cx="2641600" cy="476250"/>
          </a:xfrm>
        </p:spPr>
        <p:txBody>
          <a:bodyPr/>
          <a:lstStyle/>
          <a:p>
            <a:pPr>
              <a:defRPr/>
            </a:pPr>
            <a:fld id="{BDC2143B-610F-499C-A392-DFFBE135A7B2}" type="slidenum">
              <a:rPr lang="en-US" altLang="en-US" smtClean="0"/>
              <a:t>28</a:t>
            </a:fld>
            <a:endParaRPr lang="en-US" altLang="en-US"/>
          </a:p>
        </p:txBody>
      </p:sp>
      <p:pic>
        <p:nvPicPr>
          <p:cNvPr id="1026" name="Picture 2">
            <a:extLst>
              <a:ext uri="{FF2B5EF4-FFF2-40B4-BE49-F238E27FC236}">
                <a16:creationId xmlns:a16="http://schemas.microsoft.com/office/drawing/2014/main" id="{1F9F3492-78C0-469D-8653-547EAAAFF7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2800" y="1749425"/>
            <a:ext cx="4852572" cy="4267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633B56A-FF9E-42AE-B9FC-065DBA2C56A1}"/>
              </a:ext>
            </a:extLst>
          </p:cNvPr>
          <p:cNvPicPr>
            <a:picLocks noChangeAspect="1"/>
          </p:cNvPicPr>
          <p:nvPr/>
        </p:nvPicPr>
        <p:blipFill>
          <a:blip r:embed="rId3"/>
          <a:stretch>
            <a:fillRect/>
          </a:stretch>
        </p:blipFill>
        <p:spPr>
          <a:xfrm>
            <a:off x="6096000" y="1890345"/>
            <a:ext cx="4620270" cy="3798277"/>
          </a:xfrm>
          <a:prstGeom prst="rect">
            <a:avLst/>
          </a:prstGeom>
        </p:spPr>
      </p:pic>
    </p:spTree>
    <p:extLst>
      <p:ext uri="{BB962C8B-B14F-4D97-AF65-F5344CB8AC3E}">
        <p14:creationId xmlns:p14="http://schemas.microsoft.com/office/powerpoint/2010/main" val="3025811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3402-CCF3-4D93-A127-244202514897}"/>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36096448-128A-4857-8DA8-3DBA11357BB9}"/>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509F4EFE-AB11-4728-A062-E49829881E0E}"/>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4B70271-6360-4B4B-84A0-3E9DD67427F3}"/>
              </a:ext>
            </a:extLst>
          </p:cNvPr>
          <p:cNvSpPr>
            <a:spLocks noGrp="1"/>
          </p:cNvSpPr>
          <p:nvPr>
            <p:ph type="sldNum" sz="quarter" idx="12"/>
          </p:nvPr>
        </p:nvSpPr>
        <p:spPr/>
        <p:txBody>
          <a:bodyPr/>
          <a:lstStyle/>
          <a:p>
            <a:pPr>
              <a:defRPr/>
            </a:pPr>
            <a:fld id="{BDC2143B-610F-499C-A392-DFFBE135A7B2}" type="slidenum">
              <a:rPr lang="en-US" altLang="en-US" smtClean="0"/>
              <a:t>29</a:t>
            </a:fld>
            <a:endParaRPr lang="en-US" altLang="en-US"/>
          </a:p>
        </p:txBody>
      </p:sp>
      <p:pic>
        <p:nvPicPr>
          <p:cNvPr id="7" name="Content Placeholder 6">
            <a:extLst>
              <a:ext uri="{FF2B5EF4-FFF2-40B4-BE49-F238E27FC236}">
                <a16:creationId xmlns:a16="http://schemas.microsoft.com/office/drawing/2014/main" id="{53C50823-5EFE-4CCD-9755-027222923945}"/>
              </a:ext>
            </a:extLst>
          </p:cNvPr>
          <p:cNvPicPr>
            <a:picLocks noGrp="1" noChangeAspect="1"/>
          </p:cNvPicPr>
          <p:nvPr>
            <p:ph idx="1"/>
          </p:nvPr>
        </p:nvPicPr>
        <p:blipFill>
          <a:blip r:embed="rId2"/>
          <a:stretch>
            <a:fillRect/>
          </a:stretch>
        </p:blipFill>
        <p:spPr>
          <a:xfrm>
            <a:off x="1275270" y="2751992"/>
            <a:ext cx="3411030" cy="2382716"/>
          </a:xfrm>
          <a:prstGeom prst="rect">
            <a:avLst/>
          </a:prstGeom>
        </p:spPr>
      </p:pic>
      <p:pic>
        <p:nvPicPr>
          <p:cNvPr id="8" name="Picture 7">
            <a:extLst>
              <a:ext uri="{FF2B5EF4-FFF2-40B4-BE49-F238E27FC236}">
                <a16:creationId xmlns:a16="http://schemas.microsoft.com/office/drawing/2014/main" id="{B0F7FB37-CBA2-4DEC-99F2-64445297DA3B}"/>
              </a:ext>
            </a:extLst>
          </p:cNvPr>
          <p:cNvPicPr>
            <a:picLocks noChangeAspect="1"/>
          </p:cNvPicPr>
          <p:nvPr/>
        </p:nvPicPr>
        <p:blipFill>
          <a:blip r:embed="rId3"/>
          <a:stretch>
            <a:fillRect/>
          </a:stretch>
        </p:blipFill>
        <p:spPr>
          <a:xfrm>
            <a:off x="5601965" y="2751992"/>
            <a:ext cx="4620270" cy="2382716"/>
          </a:xfrm>
          <a:prstGeom prst="rect">
            <a:avLst/>
          </a:prstGeom>
        </p:spPr>
      </p:pic>
    </p:spTree>
    <p:extLst>
      <p:ext uri="{BB962C8B-B14F-4D97-AF65-F5344CB8AC3E}">
        <p14:creationId xmlns:p14="http://schemas.microsoft.com/office/powerpoint/2010/main" val="348901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objective is to create a mortgage loan approval system that leverages a stacking classifier to evaluate applicant’s financial data and credit scores.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It will streamline the loan distribution process, and include a recommendation system for personalized loan valuations with risk assessments.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system will enhance mortgage lending efficiency and accelerate approvals for lenders using quantitative techniques.</a:t>
            </a:r>
          </a:p>
          <a:p>
            <a:pPr marL="0" marR="0" lvl="0" indent="0" algn="just"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Final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417E-F88D-D148-5DDB-C12180E288DE}"/>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3A657D7B-1D94-DA91-DFDD-EFBBE6236EDE}"/>
              </a:ext>
            </a:extLst>
          </p:cNvPr>
          <p:cNvPicPr>
            <a:picLocks noGrp="1" noChangeAspect="1"/>
          </p:cNvPicPr>
          <p:nvPr>
            <p:ph idx="1"/>
          </p:nvPr>
        </p:nvPicPr>
        <p:blipFill>
          <a:blip r:embed="rId2"/>
          <a:stretch>
            <a:fillRect/>
          </a:stretch>
        </p:blipFill>
        <p:spPr>
          <a:xfrm>
            <a:off x="951723" y="1752600"/>
            <a:ext cx="10482510" cy="4267200"/>
          </a:xfrm>
        </p:spPr>
      </p:pic>
      <p:sp>
        <p:nvSpPr>
          <p:cNvPr id="4" name="Date Placeholder 3">
            <a:extLst>
              <a:ext uri="{FF2B5EF4-FFF2-40B4-BE49-F238E27FC236}">
                <a16:creationId xmlns:a16="http://schemas.microsoft.com/office/drawing/2014/main" id="{65AECFBB-E82F-0DB1-E2EC-0BC99E5AB31E}"/>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AE6D05B0-B01A-791E-AFC3-98C97508D0E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EF0C7E0-CB6B-C593-CAD3-0D7846BFD7B4}"/>
              </a:ext>
            </a:extLst>
          </p:cNvPr>
          <p:cNvSpPr>
            <a:spLocks noGrp="1"/>
          </p:cNvSpPr>
          <p:nvPr>
            <p:ph type="sldNum" sz="quarter" idx="12"/>
          </p:nvPr>
        </p:nvSpPr>
        <p:spPr/>
        <p:txBody>
          <a:bodyPr/>
          <a:lstStyle/>
          <a:p>
            <a:pPr>
              <a:defRPr/>
            </a:pPr>
            <a:fld id="{BDC2143B-610F-499C-A392-DFFBE135A7B2}" type="slidenum">
              <a:rPr lang="en-US" altLang="en-US" smtClean="0"/>
              <a:t>30</a:t>
            </a:fld>
            <a:endParaRPr lang="en-US" altLang="en-US"/>
          </a:p>
        </p:txBody>
      </p:sp>
    </p:spTree>
    <p:extLst>
      <p:ext uri="{BB962C8B-B14F-4D97-AF65-F5344CB8AC3E}">
        <p14:creationId xmlns:p14="http://schemas.microsoft.com/office/powerpoint/2010/main" val="3987934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257A-1A1A-D436-FF28-79AFDB2E6DC7}"/>
              </a:ext>
            </a:extLst>
          </p:cNvPr>
          <p:cNvSpPr>
            <a:spLocks noGrp="1"/>
          </p:cNvSpPr>
          <p:nvPr>
            <p:ph type="title"/>
          </p:nvPr>
        </p:nvSpPr>
        <p:spPr/>
        <p:txBody>
          <a:bodyPr/>
          <a:lstStyle/>
          <a:p>
            <a:endParaRPr lang="en-IN"/>
          </a:p>
        </p:txBody>
      </p:sp>
      <p:pic>
        <p:nvPicPr>
          <p:cNvPr id="10" name="Content Placeholder 9">
            <a:extLst>
              <a:ext uri="{FF2B5EF4-FFF2-40B4-BE49-F238E27FC236}">
                <a16:creationId xmlns:a16="http://schemas.microsoft.com/office/drawing/2014/main" id="{9A6B629F-8B66-8A88-CB8C-A9D9FC531C02}"/>
              </a:ext>
            </a:extLst>
          </p:cNvPr>
          <p:cNvPicPr>
            <a:picLocks noGrp="1" noChangeAspect="1"/>
          </p:cNvPicPr>
          <p:nvPr>
            <p:ph idx="1"/>
          </p:nvPr>
        </p:nvPicPr>
        <p:blipFill>
          <a:blip r:embed="rId2"/>
          <a:stretch>
            <a:fillRect/>
          </a:stretch>
        </p:blipFill>
        <p:spPr>
          <a:xfrm>
            <a:off x="812801" y="1752600"/>
            <a:ext cx="10621432" cy="4267200"/>
          </a:xfrm>
        </p:spPr>
      </p:pic>
      <p:sp>
        <p:nvSpPr>
          <p:cNvPr id="4" name="Date Placeholder 3">
            <a:extLst>
              <a:ext uri="{FF2B5EF4-FFF2-40B4-BE49-F238E27FC236}">
                <a16:creationId xmlns:a16="http://schemas.microsoft.com/office/drawing/2014/main" id="{19184156-4E1A-AB64-A5E4-204A92BDC33A}"/>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16412C71-8531-0515-673B-2ADC7BFCA23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56E64B1-6678-39B1-61FF-3F1E45289D54}"/>
              </a:ext>
            </a:extLst>
          </p:cNvPr>
          <p:cNvSpPr>
            <a:spLocks noGrp="1"/>
          </p:cNvSpPr>
          <p:nvPr>
            <p:ph type="sldNum" sz="quarter" idx="12"/>
          </p:nvPr>
        </p:nvSpPr>
        <p:spPr/>
        <p:txBody>
          <a:bodyPr/>
          <a:lstStyle/>
          <a:p>
            <a:pPr>
              <a:defRPr/>
            </a:pPr>
            <a:fld id="{BDC2143B-610F-499C-A392-DFFBE135A7B2}" type="slidenum">
              <a:rPr lang="en-US" altLang="en-US" smtClean="0"/>
              <a:t>31</a:t>
            </a:fld>
            <a:endParaRPr lang="en-US" altLang="en-US"/>
          </a:p>
        </p:txBody>
      </p:sp>
    </p:spTree>
    <p:extLst>
      <p:ext uri="{BB962C8B-B14F-4D97-AF65-F5344CB8AC3E}">
        <p14:creationId xmlns:p14="http://schemas.microsoft.com/office/powerpoint/2010/main" val="2150168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8625-B762-7933-D64A-7201E7F1D42D}"/>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20122F18-D2DA-D3C1-6B6E-1512B57A50C2}"/>
              </a:ext>
            </a:extLst>
          </p:cNvPr>
          <p:cNvPicPr>
            <a:picLocks noGrp="1" noChangeAspect="1"/>
          </p:cNvPicPr>
          <p:nvPr>
            <p:ph idx="1"/>
          </p:nvPr>
        </p:nvPicPr>
        <p:blipFill>
          <a:blip r:embed="rId2"/>
          <a:stretch>
            <a:fillRect/>
          </a:stretch>
        </p:blipFill>
        <p:spPr>
          <a:xfrm>
            <a:off x="812801" y="1752600"/>
            <a:ext cx="10621432" cy="4267200"/>
          </a:xfrm>
        </p:spPr>
      </p:pic>
      <p:sp>
        <p:nvSpPr>
          <p:cNvPr id="4" name="Date Placeholder 3">
            <a:extLst>
              <a:ext uri="{FF2B5EF4-FFF2-40B4-BE49-F238E27FC236}">
                <a16:creationId xmlns:a16="http://schemas.microsoft.com/office/drawing/2014/main" id="{6A80FC14-4609-0BB0-B5EE-85976CE2A219}"/>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723CB954-71F9-841D-B81C-38745C9F9F0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30C1B61-806D-74D0-59AB-C4555A01886F}"/>
              </a:ext>
            </a:extLst>
          </p:cNvPr>
          <p:cNvSpPr>
            <a:spLocks noGrp="1"/>
          </p:cNvSpPr>
          <p:nvPr>
            <p:ph type="sldNum" sz="quarter" idx="12"/>
          </p:nvPr>
        </p:nvSpPr>
        <p:spPr/>
        <p:txBody>
          <a:bodyPr/>
          <a:lstStyle/>
          <a:p>
            <a:pPr>
              <a:defRPr/>
            </a:pPr>
            <a:fld id="{BDC2143B-610F-499C-A392-DFFBE135A7B2}" type="slidenum">
              <a:rPr lang="en-US" altLang="en-US" smtClean="0"/>
              <a:t>32</a:t>
            </a:fld>
            <a:endParaRPr lang="en-US" altLang="en-US"/>
          </a:p>
        </p:txBody>
      </p:sp>
    </p:spTree>
    <p:extLst>
      <p:ext uri="{BB962C8B-B14F-4D97-AF65-F5344CB8AC3E}">
        <p14:creationId xmlns:p14="http://schemas.microsoft.com/office/powerpoint/2010/main" val="565277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ACE2-C525-D070-AFFC-A3ACB357884F}"/>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050E91A6-F130-6CBD-94A2-3B3459C9FDE3}"/>
              </a:ext>
            </a:extLst>
          </p:cNvPr>
          <p:cNvPicPr>
            <a:picLocks noGrp="1" noChangeAspect="1"/>
          </p:cNvPicPr>
          <p:nvPr>
            <p:ph idx="1"/>
          </p:nvPr>
        </p:nvPicPr>
        <p:blipFill>
          <a:blip r:embed="rId2"/>
          <a:stretch>
            <a:fillRect/>
          </a:stretch>
        </p:blipFill>
        <p:spPr>
          <a:xfrm>
            <a:off x="766233" y="1752600"/>
            <a:ext cx="10668000" cy="4267200"/>
          </a:xfrm>
        </p:spPr>
      </p:pic>
      <p:sp>
        <p:nvSpPr>
          <p:cNvPr id="4" name="Date Placeholder 3">
            <a:extLst>
              <a:ext uri="{FF2B5EF4-FFF2-40B4-BE49-F238E27FC236}">
                <a16:creationId xmlns:a16="http://schemas.microsoft.com/office/drawing/2014/main" id="{867DD8ED-B251-F58B-A3B6-665C68914208}"/>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D2231BDF-DCAE-7B6C-9A02-2959CE08326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B990170-16A9-B18F-1F77-4649F83AB6E1}"/>
              </a:ext>
            </a:extLst>
          </p:cNvPr>
          <p:cNvSpPr>
            <a:spLocks noGrp="1"/>
          </p:cNvSpPr>
          <p:nvPr>
            <p:ph type="sldNum" sz="quarter" idx="12"/>
          </p:nvPr>
        </p:nvSpPr>
        <p:spPr/>
        <p:txBody>
          <a:bodyPr/>
          <a:lstStyle/>
          <a:p>
            <a:pPr>
              <a:defRPr/>
            </a:pPr>
            <a:fld id="{BDC2143B-610F-499C-A392-DFFBE135A7B2}" type="slidenum">
              <a:rPr lang="en-US" altLang="en-US" smtClean="0"/>
              <a:t>33</a:t>
            </a:fld>
            <a:endParaRPr lang="en-US" altLang="en-US"/>
          </a:p>
        </p:txBody>
      </p:sp>
    </p:spTree>
    <p:extLst>
      <p:ext uri="{BB962C8B-B14F-4D97-AF65-F5344CB8AC3E}">
        <p14:creationId xmlns:p14="http://schemas.microsoft.com/office/powerpoint/2010/main" val="1142276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41ED-0122-4089-B5D1-BE2FC22A0E40}"/>
              </a:ext>
            </a:extLst>
          </p:cNvPr>
          <p:cNvSpPr>
            <a:spLocks noGrp="1"/>
          </p:cNvSpPr>
          <p:nvPr>
            <p:ph type="title"/>
          </p:nvPr>
        </p:nvSpPr>
        <p:spPr/>
        <p:txBody>
          <a:bodyPr/>
          <a:lstStyle/>
          <a:p>
            <a:r>
              <a:rPr lang="en-IN" b="1" dirty="0">
                <a:solidFill>
                  <a:srgbClr val="FF0000"/>
                </a:solidFill>
              </a:rPr>
              <a:t>Dashboard In </a:t>
            </a:r>
            <a:r>
              <a:rPr lang="en-IN" b="1" dirty="0" err="1">
                <a:solidFill>
                  <a:srgbClr val="FF0000"/>
                </a:solidFill>
              </a:rPr>
              <a:t>PowerBI</a:t>
            </a:r>
            <a:endParaRPr lang="en-IN" b="1" dirty="0">
              <a:solidFill>
                <a:srgbClr val="FF0000"/>
              </a:solidFill>
            </a:endParaRPr>
          </a:p>
        </p:txBody>
      </p:sp>
      <p:pic>
        <p:nvPicPr>
          <p:cNvPr id="8" name="Content Placeholder 7">
            <a:extLst>
              <a:ext uri="{FF2B5EF4-FFF2-40B4-BE49-F238E27FC236}">
                <a16:creationId xmlns:a16="http://schemas.microsoft.com/office/drawing/2014/main" id="{B11D5213-5EF6-491E-B8CB-AE298D81F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233" y="1854932"/>
            <a:ext cx="10668000" cy="4267200"/>
          </a:xfrm>
        </p:spPr>
      </p:pic>
      <p:sp>
        <p:nvSpPr>
          <p:cNvPr id="4" name="Date Placeholder 3">
            <a:extLst>
              <a:ext uri="{FF2B5EF4-FFF2-40B4-BE49-F238E27FC236}">
                <a16:creationId xmlns:a16="http://schemas.microsoft.com/office/drawing/2014/main" id="{A6D47859-5193-41D7-A976-9DD9A96C198F}"/>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9A8D7E0E-317F-4794-9F33-9A4FD3046A3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DBC18DBD-EB79-488E-ACAD-BD0E78316CD0}"/>
              </a:ext>
            </a:extLst>
          </p:cNvPr>
          <p:cNvSpPr>
            <a:spLocks noGrp="1"/>
          </p:cNvSpPr>
          <p:nvPr>
            <p:ph type="sldNum" sz="quarter" idx="12"/>
          </p:nvPr>
        </p:nvSpPr>
        <p:spPr/>
        <p:txBody>
          <a:bodyPr/>
          <a:lstStyle/>
          <a:p>
            <a:pPr>
              <a:defRPr/>
            </a:pPr>
            <a:fld id="{BDC2143B-610F-499C-A392-DFFBE135A7B2}" type="slidenum">
              <a:rPr lang="en-US" altLang="en-US" smtClean="0"/>
              <a:t>34</a:t>
            </a:fld>
            <a:endParaRPr lang="en-US" altLang="en-US"/>
          </a:p>
        </p:txBody>
      </p:sp>
    </p:spTree>
    <p:extLst>
      <p:ext uri="{BB962C8B-B14F-4D97-AF65-F5344CB8AC3E}">
        <p14:creationId xmlns:p14="http://schemas.microsoft.com/office/powerpoint/2010/main" val="340808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References</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Y. </a:t>
            </a:r>
            <a:r>
              <a:rPr lang="en-US" sz="2400" dirty="0" err="1">
                <a:latin typeface="Times New Roman" panose="02020603050405020304" pitchFamily="18" charset="0"/>
                <a:cs typeface="Times New Roman" panose="02020603050405020304" pitchFamily="18" charset="0"/>
              </a:rPr>
              <a:t>Diwate</a:t>
            </a:r>
            <a:r>
              <a:rPr lang="en-US" sz="2400" dirty="0">
                <a:latin typeface="Times New Roman" panose="02020603050405020304" pitchFamily="18" charset="0"/>
                <a:cs typeface="Times New Roman" panose="02020603050405020304" pitchFamily="18" charset="0"/>
              </a:rPr>
              <a:t>, P. Rana, and P. Chavan, "Loan Approval Prediction Using Machine Learning," International Research Journal of Engineering and Technology (IRJET), vol. 8, no. 5, pp. 1741-1745, May 2021.</a:t>
            </a:r>
          </a:p>
          <a:p>
            <a:r>
              <a:rPr lang="en-US" sz="2400" dirty="0">
                <a:latin typeface="Times New Roman" panose="02020603050405020304" pitchFamily="18" charset="0"/>
                <a:cs typeface="Times New Roman" panose="02020603050405020304" pitchFamily="18" charset="0"/>
              </a:rPr>
              <a:t>N. Uddin, M. K. Uddin Ahamed, M. A. Uddin, M. M. Islam, M. A. </a:t>
            </a:r>
            <a:r>
              <a:rPr lang="en-US" sz="2400" dirty="0" err="1">
                <a:latin typeface="Times New Roman" panose="02020603050405020304" pitchFamily="18" charset="0"/>
                <a:cs typeface="Times New Roman" panose="02020603050405020304" pitchFamily="18" charset="0"/>
              </a:rPr>
              <a:t>Talukder</a:t>
            </a:r>
            <a:r>
              <a:rPr lang="en-US" sz="2400" dirty="0">
                <a:latin typeface="Times New Roman" panose="02020603050405020304" pitchFamily="18" charset="0"/>
                <a:cs typeface="Times New Roman" panose="02020603050405020304" pitchFamily="18" charset="0"/>
              </a:rPr>
              <a:t>, and S. </a:t>
            </a:r>
            <a:r>
              <a:rPr lang="en-US" sz="2400" dirty="0" err="1">
                <a:latin typeface="Times New Roman" panose="02020603050405020304" pitchFamily="18" charset="0"/>
                <a:cs typeface="Times New Roman" panose="02020603050405020304" pitchFamily="18" charset="0"/>
              </a:rPr>
              <a:t>Aryal</a:t>
            </a:r>
            <a:r>
              <a:rPr lang="en-US" sz="2400" dirty="0">
                <a:latin typeface="Times New Roman" panose="02020603050405020304" pitchFamily="18" charset="0"/>
                <a:cs typeface="Times New Roman" panose="02020603050405020304" pitchFamily="18" charset="0"/>
              </a:rPr>
              <a:t>, "An Ensemble Machine Learning Based Bank Loan Approval Predictions System with a Smart Application," International Journal of Cognitive Computing in Engineering, vol. 4, pp. 327-339, Sep. 2023.</a:t>
            </a:r>
          </a:p>
          <a:p>
            <a:r>
              <a:rPr lang="en-US" sz="2400" dirty="0">
                <a:latin typeface="Times New Roman" panose="02020603050405020304" pitchFamily="18" charset="0"/>
                <a:cs typeface="Times New Roman" panose="02020603050405020304" pitchFamily="18" charset="0"/>
              </a:rPr>
              <a:t>Amruta S. </a:t>
            </a:r>
            <a:r>
              <a:rPr lang="en-US" sz="2400" dirty="0" err="1">
                <a:latin typeface="Times New Roman" panose="02020603050405020304" pitchFamily="18" charset="0"/>
                <a:cs typeface="Times New Roman" panose="02020603050405020304" pitchFamily="18" charset="0"/>
              </a:rPr>
              <a:t>Aphale</a:t>
            </a:r>
            <a:r>
              <a:rPr lang="en-US" sz="2400" dirty="0">
                <a:latin typeface="Times New Roman" panose="02020603050405020304" pitchFamily="18" charset="0"/>
                <a:cs typeface="Times New Roman" panose="02020603050405020304" pitchFamily="18" charset="0"/>
              </a:rPr>
              <a:t>, " Predict Loan Approval in </a:t>
            </a:r>
            <a:r>
              <a:rPr lang="en-US" sz="2400" dirty="0" err="1">
                <a:latin typeface="Times New Roman" panose="02020603050405020304" pitchFamily="18" charset="0"/>
                <a:cs typeface="Times New Roman" panose="02020603050405020304" pitchFamily="18" charset="0"/>
              </a:rPr>
              <a:t>Bankingm</a:t>
            </a:r>
            <a:r>
              <a:rPr lang="en-US" sz="2400" dirty="0">
                <a:latin typeface="Times New Roman" panose="02020603050405020304" pitchFamily="18" charset="0"/>
                <a:cs typeface="Times New Roman" panose="02020603050405020304" pitchFamily="18" charset="0"/>
              </a:rPr>
              <a:t> System Machine Learning Approach for Cooperative Banks Loan Approval ", International Journal of Engineering Research &amp; Technology, Vol. 9 Issue 8, August-2020.</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36</a:t>
            </a:fld>
            <a:endParaRPr lang="en-US" altLang="en-US" dirty="0"/>
          </a:p>
        </p:txBody>
      </p:sp>
      <p:sp>
        <p:nvSpPr>
          <p:cNvPr id="5" name="Date Placeholder 4"/>
          <p:cNvSpPr>
            <a:spLocks noGrp="1"/>
          </p:cNvSpPr>
          <p:nvPr>
            <p:ph type="dt" sz="half" idx="10"/>
          </p:nvPr>
        </p:nvSpPr>
        <p:spPr/>
        <p:txBody>
          <a:bodyPr/>
          <a:lstStyle/>
          <a:p>
            <a:pPr>
              <a:defRPr/>
            </a:pPr>
            <a:r>
              <a:rPr lang="en-US" dirty="0"/>
              <a:t>Final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In the field of mortgage lending, the traditional process is manual and time-consuming.</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existing system proposed a machine learning-based method to automate loan approvals but encountered issues with low accuracy and scalability.</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proposed system employs a stacking classifier, which integrates multiple machine learning models to analyze financial statement data and credit scores, minimizing human error.</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Future developments will focus on real-time information analysis and incorporating additional financial ratios into the model to further refine its predictivity.</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Final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304801"/>
            <a:ext cx="11436349" cy="1216025"/>
          </a:xfrm>
        </p:spPr>
        <p:txBody>
          <a:bodyPr/>
          <a:lstStyle/>
          <a:p>
            <a:r>
              <a:rPr lang="en-US" sz="3200" b="1" dirty="0">
                <a:solidFill>
                  <a:srgbClr val="FF0000"/>
                </a:solidFill>
              </a:rPr>
              <a:t>Introduction and Overview of the Project</a:t>
            </a: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In the mortgage lending industry, the loan approval process is often labor-intensive, involving thorough manual reviews of applicant’s financial data and credit histories.</a:t>
            </a:r>
          </a:p>
          <a:p>
            <a:pPr algn="just"/>
            <a:r>
              <a:rPr lang="en-US" sz="2400" dirty="0">
                <a:latin typeface="Times New Roman" panose="02020603050405020304" pitchFamily="18" charset="0"/>
                <a:cs typeface="Times New Roman" panose="02020603050405020304" pitchFamily="18" charset="0"/>
              </a:rPr>
              <a:t>Traditional methods can lead to prolonged processing times, higher operational costs, and inconsistent decision-making.</a:t>
            </a:r>
          </a:p>
          <a:p>
            <a:pPr algn="just"/>
            <a:r>
              <a:rPr lang="en-US" sz="2400" dirty="0">
                <a:latin typeface="Times New Roman" panose="02020603050405020304" pitchFamily="18" charset="0"/>
                <a:cs typeface="Times New Roman" panose="02020603050405020304" pitchFamily="18" charset="0"/>
              </a:rPr>
              <a:t>To overcome these challenges, we are developing a stacking classifier model.</a:t>
            </a:r>
          </a:p>
          <a:p>
            <a:pPr algn="just"/>
            <a:r>
              <a:rPr lang="en-US" sz="2400" dirty="0">
                <a:latin typeface="Times New Roman" panose="02020603050405020304" pitchFamily="18" charset="0"/>
                <a:cs typeface="Times New Roman" panose="02020603050405020304" pitchFamily="18" charset="0"/>
              </a:rPr>
              <a:t>The stacking classifier will integrate multiple machine learning models to analyze financial data and credit scores, aiming to reduce human intervention and errors.</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rPr>
              <a:t>Literature Survey</a:t>
            </a:r>
          </a:p>
        </p:txBody>
      </p:sp>
      <p:graphicFrame>
        <p:nvGraphicFramePr>
          <p:cNvPr id="8" name="Content Placeholder 7"/>
          <p:cNvGraphicFramePr>
            <a:graphicFrameLocks noGrp="1"/>
          </p:cNvGraphicFramePr>
          <p:nvPr>
            <p:ph idx="1"/>
            <p:custDataLst>
              <p:tags r:id="rId1"/>
            </p:custDataLst>
            <p:extLst>
              <p:ext uri="{D42A27DB-BD31-4B8C-83A1-F6EECF244321}">
                <p14:modId xmlns:p14="http://schemas.microsoft.com/office/powerpoint/2010/main" val="4091212477"/>
              </p:ext>
            </p:extLst>
          </p:nvPr>
        </p:nvGraphicFramePr>
        <p:xfrm>
          <a:off x="755650" y="1573823"/>
          <a:ext cx="10678583" cy="4846320"/>
        </p:xfrm>
        <a:graphic>
          <a:graphicData uri="http://schemas.openxmlformats.org/drawingml/2006/table">
            <a:tbl>
              <a:tblPr firstRow="1" bandRow="1">
                <a:tableStyleId>{EB9631B5-78F2-41C9-869B-9F39066F8104}</a:tableStyleId>
              </a:tblPr>
              <a:tblGrid>
                <a:gridCol w="888512">
                  <a:extLst>
                    <a:ext uri="{9D8B030D-6E8A-4147-A177-3AD203B41FA5}">
                      <a16:colId xmlns:a16="http://schemas.microsoft.com/office/drawing/2014/main" val="20000"/>
                    </a:ext>
                  </a:extLst>
                </a:gridCol>
                <a:gridCol w="1847337">
                  <a:extLst>
                    <a:ext uri="{9D8B030D-6E8A-4147-A177-3AD203B41FA5}">
                      <a16:colId xmlns:a16="http://schemas.microsoft.com/office/drawing/2014/main" val="20001"/>
                    </a:ext>
                  </a:extLst>
                </a:gridCol>
                <a:gridCol w="2522427">
                  <a:extLst>
                    <a:ext uri="{9D8B030D-6E8A-4147-A177-3AD203B41FA5}">
                      <a16:colId xmlns:a16="http://schemas.microsoft.com/office/drawing/2014/main" val="20002"/>
                    </a:ext>
                  </a:extLst>
                </a:gridCol>
                <a:gridCol w="2837730">
                  <a:extLst>
                    <a:ext uri="{9D8B030D-6E8A-4147-A177-3AD203B41FA5}">
                      <a16:colId xmlns:a16="http://schemas.microsoft.com/office/drawing/2014/main" val="20003"/>
                    </a:ext>
                  </a:extLst>
                </a:gridCol>
                <a:gridCol w="1038647">
                  <a:extLst>
                    <a:ext uri="{9D8B030D-6E8A-4147-A177-3AD203B41FA5}">
                      <a16:colId xmlns:a16="http://schemas.microsoft.com/office/drawing/2014/main" val="20004"/>
                    </a:ext>
                  </a:extLst>
                </a:gridCol>
                <a:gridCol w="1543930">
                  <a:extLst>
                    <a:ext uri="{9D8B030D-6E8A-4147-A177-3AD203B41FA5}">
                      <a16:colId xmlns:a16="http://schemas.microsoft.com/office/drawing/2014/main" val="20005"/>
                    </a:ext>
                  </a:extLst>
                </a:gridCol>
              </a:tblGrid>
              <a:tr h="634013">
                <a:tc>
                  <a:txBody>
                    <a:bodyPr/>
                    <a:lstStyle/>
                    <a:p>
                      <a:pPr>
                        <a:buNone/>
                      </a:pPr>
                      <a:r>
                        <a:rPr lang="en-IN" altLang="en-US" dirty="0"/>
                        <a:t>S. No </a:t>
                      </a:r>
                    </a:p>
                  </a:txBody>
                  <a:tcPr/>
                </a:tc>
                <a:tc>
                  <a:txBody>
                    <a:bodyPr/>
                    <a:lstStyle/>
                    <a:p>
                      <a:pPr>
                        <a:buNone/>
                      </a:pPr>
                      <a:r>
                        <a:rPr lang="en-IN" altLang="en-US" dirty="0"/>
                        <a:t>Author Name</a:t>
                      </a:r>
                    </a:p>
                  </a:txBody>
                  <a:tcPr/>
                </a:tc>
                <a:tc>
                  <a:txBody>
                    <a:bodyPr/>
                    <a:lstStyle/>
                    <a:p>
                      <a:pPr>
                        <a:buNone/>
                      </a:pPr>
                      <a:r>
                        <a:rPr lang="en-IN" altLang="en-US"/>
                        <a:t>Paper Title</a:t>
                      </a:r>
                    </a:p>
                  </a:txBody>
                  <a:tcPr/>
                </a:tc>
                <a:tc>
                  <a:txBody>
                    <a:bodyPr/>
                    <a:lstStyle/>
                    <a:p>
                      <a:pPr>
                        <a:buNone/>
                      </a:pPr>
                      <a:r>
                        <a:rPr lang="en-IN" altLang="en-US" dirty="0"/>
                        <a:t>Description</a:t>
                      </a:r>
                    </a:p>
                  </a:txBody>
                  <a:tcPr/>
                </a:tc>
                <a:tc>
                  <a:txBody>
                    <a:bodyPr/>
                    <a:lstStyle/>
                    <a:p>
                      <a:pPr>
                        <a:buNone/>
                      </a:pPr>
                      <a:r>
                        <a:rPr lang="en-IN" altLang="en-US" dirty="0"/>
                        <a:t>Journal</a:t>
                      </a:r>
                    </a:p>
                  </a:txBody>
                  <a:tcPr/>
                </a:tc>
                <a:tc>
                  <a:txBody>
                    <a:bodyPr/>
                    <a:lstStyle/>
                    <a:p>
                      <a:pPr>
                        <a:buNone/>
                      </a:pPr>
                      <a:r>
                        <a:rPr lang="en-IN" altLang="en-US"/>
                        <a:t>Volume/</a:t>
                      </a:r>
                    </a:p>
                    <a:p>
                      <a:pPr>
                        <a:buNone/>
                      </a:pPr>
                      <a:r>
                        <a:rPr lang="en-IN" altLang="en-US"/>
                        <a:t>Year</a:t>
                      </a:r>
                    </a:p>
                  </a:txBody>
                  <a:tcPr/>
                </a:tc>
                <a:extLst>
                  <a:ext uri="{0D108BD9-81ED-4DB2-BD59-A6C34878D82A}">
                    <a16:rowId xmlns:a16="http://schemas.microsoft.com/office/drawing/2014/main" val="10000"/>
                  </a:ext>
                </a:extLst>
              </a:tr>
              <a:tr h="1147260">
                <a:tc>
                  <a:txBody>
                    <a:bodyPr/>
                    <a:lstStyle/>
                    <a:p>
                      <a:pPr algn="ctr">
                        <a:buNone/>
                      </a:pPr>
                      <a:r>
                        <a:rPr lang="en-US" sz="1400" dirty="0">
                          <a:latin typeface="Times New Roman" panose="02020603050405020304" pitchFamily="18" charset="0"/>
                          <a:cs typeface="Times New Roman" panose="02020603050405020304" pitchFamily="18" charset="0"/>
                        </a:rPr>
                        <a:t>1</a:t>
                      </a:r>
                    </a:p>
                  </a:txBody>
                  <a:tcPr/>
                </a:tc>
                <a:tc>
                  <a:txBody>
                    <a:bodyPr/>
                    <a:lstStyle/>
                    <a:p>
                      <a:pPr algn="ctr">
                        <a:buNone/>
                      </a:pPr>
                      <a:r>
                        <a:rPr lang="en-US" sz="1400" dirty="0">
                          <a:latin typeface="Times New Roman" panose="02020603050405020304" pitchFamily="18" charset="0"/>
                          <a:cs typeface="Times New Roman" panose="02020603050405020304" pitchFamily="18" charset="0"/>
                        </a:rPr>
                        <a:t>Amruta S. </a:t>
                      </a:r>
                      <a:r>
                        <a:rPr lang="en-US" sz="1400" dirty="0" err="1">
                          <a:latin typeface="Times New Roman" panose="02020603050405020304" pitchFamily="18" charset="0"/>
                          <a:cs typeface="Times New Roman" panose="02020603050405020304" pitchFamily="18" charset="0"/>
                        </a:rPr>
                        <a:t>Aphale</a:t>
                      </a:r>
                      <a:endParaRPr lang="en-US" sz="1400" dirty="0">
                        <a:latin typeface="Times New Roman" panose="02020603050405020304" pitchFamily="18" charset="0"/>
                        <a:cs typeface="Times New Roman" panose="02020603050405020304" pitchFamily="18" charset="0"/>
                      </a:endParaRPr>
                    </a:p>
                  </a:txBody>
                  <a:tcPr/>
                </a:tc>
                <a:tc>
                  <a:txBody>
                    <a:bodyPr/>
                    <a:lstStyle/>
                    <a:p>
                      <a:pPr algn="l">
                        <a:buNone/>
                      </a:pPr>
                      <a:r>
                        <a:rPr lang="en-US" sz="1400" dirty="0">
                          <a:latin typeface="Times New Roman" panose="02020603050405020304" pitchFamily="18" charset="0"/>
                          <a:cs typeface="Times New Roman" panose="02020603050405020304" pitchFamily="18" charset="0"/>
                        </a:rPr>
                        <a:t>Predict Loan Approval in Banking System Machine Learning Approach for Cooperative Banks Loan Approval.</a:t>
                      </a:r>
                    </a:p>
                  </a:txBody>
                  <a:tcPr/>
                </a:tc>
                <a:tc>
                  <a:txBody>
                    <a:bodyPr/>
                    <a:lstStyle/>
                    <a:p>
                      <a:pPr algn="just">
                        <a:buNone/>
                      </a:pPr>
                      <a:r>
                        <a:rPr lang="en-US" sz="1400" dirty="0">
                          <a:latin typeface="Times New Roman" panose="02020603050405020304" pitchFamily="18" charset="0"/>
                          <a:cs typeface="Times New Roman" panose="02020603050405020304" pitchFamily="18" charset="0"/>
                        </a:rPr>
                        <a:t>In this paper, we examine credit worthiness of customers in order to formulate bank risk automated system.</a:t>
                      </a:r>
                    </a:p>
                  </a:txBody>
                  <a:tcPr/>
                </a:tc>
                <a:tc>
                  <a:txBody>
                    <a:bodyPr/>
                    <a:lstStyle/>
                    <a:p>
                      <a:pPr>
                        <a:buNone/>
                      </a:pPr>
                      <a:r>
                        <a:rPr lang="en-US" sz="1600" dirty="0">
                          <a:latin typeface="Times New Roman" panose="02020603050405020304" pitchFamily="18" charset="0"/>
                          <a:cs typeface="Times New Roman" panose="02020603050405020304" pitchFamily="18" charset="0"/>
                        </a:rPr>
                        <a:t>IJERT</a:t>
                      </a:r>
                    </a:p>
                  </a:txBody>
                  <a:tcPr/>
                </a:tc>
                <a:tc>
                  <a:txBody>
                    <a:bodyPr/>
                    <a:lstStyle/>
                    <a:p>
                      <a:pPr>
                        <a:buNone/>
                      </a:pPr>
                      <a:r>
                        <a:rPr lang="en-US" sz="1400" dirty="0">
                          <a:latin typeface="Times New Roman" panose="02020603050405020304" pitchFamily="18" charset="0"/>
                          <a:cs typeface="Times New Roman" panose="02020603050405020304" pitchFamily="18" charset="0"/>
                        </a:rPr>
                        <a:t>Vol.9 August-2020</a:t>
                      </a:r>
                    </a:p>
                  </a:txBody>
                  <a:tcPr/>
                </a:tc>
                <a:extLst>
                  <a:ext uri="{0D108BD9-81ED-4DB2-BD59-A6C34878D82A}">
                    <a16:rowId xmlns:a16="http://schemas.microsoft.com/office/drawing/2014/main" val="10001"/>
                  </a:ext>
                </a:extLst>
              </a:tr>
              <a:tr h="935923">
                <a:tc>
                  <a:txBody>
                    <a:bodyPr/>
                    <a:lstStyle/>
                    <a:p>
                      <a:pPr algn="ctr">
                        <a:buNone/>
                      </a:pPr>
                      <a:r>
                        <a:rPr lang="en-US" sz="1400" dirty="0">
                          <a:latin typeface="Times New Roman" panose="02020603050405020304" pitchFamily="18" charset="0"/>
                          <a:cs typeface="Times New Roman" panose="02020603050405020304" pitchFamily="18" charset="0"/>
                        </a:rPr>
                        <a:t>2</a:t>
                      </a:r>
                    </a:p>
                  </a:txBody>
                  <a:tcPr/>
                </a:tc>
                <a:tc>
                  <a:txBody>
                    <a:bodyPr/>
                    <a:lstStyle/>
                    <a:p>
                      <a:pPr algn="ctr">
                        <a:buNone/>
                      </a:pPr>
                      <a:r>
                        <a:rPr lang="en-US" sz="1400" dirty="0">
                          <a:latin typeface="Times New Roman" panose="02020603050405020304" pitchFamily="18" charset="0"/>
                          <a:cs typeface="Times New Roman" panose="02020603050405020304" pitchFamily="18" charset="0"/>
                        </a:rPr>
                        <a:t>Ashwini S. Kadam</a:t>
                      </a:r>
                    </a:p>
                  </a:txBody>
                  <a:tcPr/>
                </a:tc>
                <a:tc>
                  <a:txBody>
                    <a:bodyPr/>
                    <a:lstStyle/>
                    <a:p>
                      <a:pPr>
                        <a:buNone/>
                      </a:pPr>
                      <a:r>
                        <a:rPr lang="en-US" sz="1400" dirty="0">
                          <a:latin typeface="Times New Roman" panose="02020603050405020304" pitchFamily="18" charset="0"/>
                          <a:cs typeface="Times New Roman" panose="02020603050405020304" pitchFamily="18" charset="0"/>
                        </a:rPr>
                        <a:t>Prediction for Loan Approval using Machine Learning Algorithm.</a:t>
                      </a:r>
                    </a:p>
                  </a:txBody>
                  <a:tcPr/>
                </a:tc>
                <a:tc>
                  <a:txBody>
                    <a:bodyPr/>
                    <a:lstStyle/>
                    <a:p>
                      <a:pPr>
                        <a:buNone/>
                      </a:pPr>
                      <a:r>
                        <a:rPr lang="en-US" sz="1400" dirty="0">
                          <a:latin typeface="Times New Roman" panose="02020603050405020304" pitchFamily="18" charset="0"/>
                          <a:cs typeface="Times New Roman" panose="02020603050405020304" pitchFamily="18" charset="0"/>
                        </a:rPr>
                        <a:t>The objective is predicting the loan defaulters, the bank can reduce its Non-performing Assets with naïve bayes method.</a:t>
                      </a:r>
                    </a:p>
                  </a:txBody>
                  <a:tcPr/>
                </a:tc>
                <a:tc>
                  <a:txBody>
                    <a:bodyPr/>
                    <a:lstStyle/>
                    <a:p>
                      <a:pPr>
                        <a:buNone/>
                      </a:pPr>
                      <a:r>
                        <a:rPr lang="en-US" sz="1600" dirty="0">
                          <a:latin typeface="Times New Roman" panose="02020603050405020304" pitchFamily="18" charset="0"/>
                          <a:cs typeface="Times New Roman" panose="02020603050405020304" pitchFamily="18" charset="0"/>
                        </a:rPr>
                        <a:t>IJERT</a:t>
                      </a:r>
                      <a:endParaRPr lang="en-US" sz="1600" dirty="0"/>
                    </a:p>
                  </a:txBody>
                  <a:tcPr/>
                </a:tc>
                <a:tc>
                  <a:txBody>
                    <a:bodyPr/>
                    <a:lstStyle/>
                    <a:p>
                      <a:pPr>
                        <a:buNone/>
                      </a:pPr>
                      <a:r>
                        <a:rPr lang="en-US" sz="1400" dirty="0">
                          <a:latin typeface="Times New Roman" panose="02020603050405020304" pitchFamily="18" charset="0"/>
                          <a:cs typeface="Times New Roman" panose="02020603050405020304" pitchFamily="18" charset="0"/>
                        </a:rPr>
                        <a:t>Vol.8 April- 2021</a:t>
                      </a:r>
                    </a:p>
                  </a:txBody>
                  <a:tcPr/>
                </a:tc>
                <a:extLst>
                  <a:ext uri="{0D108BD9-81ED-4DB2-BD59-A6C34878D82A}">
                    <a16:rowId xmlns:a16="http://schemas.microsoft.com/office/drawing/2014/main" val="10002"/>
                  </a:ext>
                </a:extLst>
              </a:tr>
              <a:tr h="1147260">
                <a:tc>
                  <a:txBody>
                    <a:bodyPr/>
                    <a:lstStyle/>
                    <a:p>
                      <a:pPr algn="ctr">
                        <a:buNone/>
                      </a:pPr>
                      <a:r>
                        <a:rPr lang="en-US" sz="1400" dirty="0">
                          <a:latin typeface="Times New Roman" panose="02020603050405020304" pitchFamily="18" charset="0"/>
                          <a:cs typeface="Times New Roman" panose="02020603050405020304" pitchFamily="18" charset="0"/>
                        </a:rPr>
                        <a:t>3</a:t>
                      </a:r>
                    </a:p>
                  </a:txBody>
                  <a:tcPr/>
                </a:tc>
                <a:tc>
                  <a:txBody>
                    <a:bodyPr/>
                    <a:lstStyle/>
                    <a:p>
                      <a:pPr algn="ctr">
                        <a:buNone/>
                      </a:pP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Yash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Diwate</a:t>
                      </a:r>
                      <a:endParaRPr lang="en-US" sz="1400" b="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rPr>
                        <a:t>Loan Approval Prediction Using Machine Learning.</a:t>
                      </a:r>
                    </a:p>
                  </a:txBody>
                  <a:tcPr/>
                </a:tc>
                <a:tc>
                  <a:txBody>
                    <a:bodyPr/>
                    <a:lstStyle/>
                    <a:p>
                      <a:pPr algn="just">
                        <a:buNone/>
                      </a:pPr>
                      <a:r>
                        <a:rPr lang="en-US" sz="1400" dirty="0">
                          <a:latin typeface="Times New Roman" panose="02020603050405020304" pitchFamily="18" charset="0"/>
                          <a:cs typeface="Times New Roman" panose="02020603050405020304" pitchFamily="18" charset="0"/>
                        </a:rPr>
                        <a:t>The principle objective of this paper is to anticipate whether relegating the advance to specific individual will be protected or not using SVM algorithm.</a:t>
                      </a:r>
                    </a:p>
                  </a:txBody>
                  <a:tcPr/>
                </a:tc>
                <a:tc>
                  <a:txBody>
                    <a:bodyPr/>
                    <a:lstStyle/>
                    <a:p>
                      <a:pPr>
                        <a:buNone/>
                      </a:pPr>
                      <a:r>
                        <a:rPr lang="en-US" sz="1600" dirty="0">
                          <a:latin typeface="Times New Roman" panose="02020603050405020304" pitchFamily="18" charset="0"/>
                          <a:cs typeface="Times New Roman" panose="02020603050405020304" pitchFamily="18" charset="0"/>
                        </a:rPr>
                        <a:t>IRJET</a:t>
                      </a:r>
                    </a:p>
                  </a:txBody>
                  <a:tcPr/>
                </a:tc>
                <a:tc>
                  <a:txBody>
                    <a:bodyPr/>
                    <a:lstStyle/>
                    <a:p>
                      <a:pPr>
                        <a:buNone/>
                      </a:pPr>
                      <a:r>
                        <a:rPr lang="en-US" sz="1400" dirty="0">
                          <a:latin typeface="Times New Roman" panose="02020603050405020304" pitchFamily="18" charset="0"/>
                          <a:cs typeface="Times New Roman" panose="02020603050405020304" pitchFamily="18" charset="0"/>
                        </a:rPr>
                        <a:t>Vol.08- May 2021</a:t>
                      </a:r>
                    </a:p>
                  </a:txBody>
                  <a:tcPr/>
                </a:tc>
                <a:extLst>
                  <a:ext uri="{0D108BD9-81ED-4DB2-BD59-A6C34878D82A}">
                    <a16:rowId xmlns:a16="http://schemas.microsoft.com/office/drawing/2014/main" val="10003"/>
                  </a:ext>
                </a:extLst>
              </a:tr>
              <a:tr h="935923">
                <a:tc>
                  <a:txBody>
                    <a:bodyPr/>
                    <a:lstStyle/>
                    <a:p>
                      <a:pPr algn="ctr">
                        <a:buNone/>
                      </a:pPr>
                      <a:r>
                        <a:rPr lang="en-US" sz="1400" dirty="0">
                          <a:latin typeface="Times New Roman" panose="02020603050405020304" pitchFamily="18" charset="0"/>
                          <a:cs typeface="Times New Roman" panose="02020603050405020304" pitchFamily="18" charset="0"/>
                        </a:rPr>
                        <a:t>4</a:t>
                      </a:r>
                    </a:p>
                  </a:txBody>
                  <a:tcPr/>
                </a:tc>
                <a:tc>
                  <a:txBody>
                    <a:bodyPr/>
                    <a:lstStyle/>
                    <a:p>
                      <a:pPr algn="ctr">
                        <a:buNone/>
                      </a:pPr>
                      <a:r>
                        <a:rPr lang="en-US" sz="1400" dirty="0" err="1">
                          <a:latin typeface="Times New Roman" panose="02020603050405020304" pitchFamily="18" charset="0"/>
                          <a:cs typeface="Times New Roman" panose="02020603050405020304" pitchFamily="18" charset="0"/>
                        </a:rPr>
                        <a:t>Goliya</a:t>
                      </a:r>
                      <a:r>
                        <a:rPr lang="en-US" sz="1400" dirty="0">
                          <a:latin typeface="Times New Roman" panose="02020603050405020304" pitchFamily="18" charset="0"/>
                          <a:cs typeface="Times New Roman" panose="02020603050405020304" pitchFamily="18" charset="0"/>
                        </a:rPr>
                        <a:t> Bhavani</a:t>
                      </a:r>
                    </a:p>
                  </a:txBody>
                  <a:tcPr/>
                </a:tc>
                <a:tc>
                  <a:txBody>
                    <a:bodyPr/>
                    <a:lstStyle/>
                    <a:p>
                      <a:pPr>
                        <a:buNone/>
                      </a:pPr>
                      <a:r>
                        <a:rPr lang="en-US" sz="1400" dirty="0">
                          <a:latin typeface="Times New Roman" panose="02020603050405020304" pitchFamily="18" charset="0"/>
                          <a:cs typeface="Times New Roman" panose="02020603050405020304" pitchFamily="18" charset="0"/>
                        </a:rPr>
                        <a:t>Loan Approval Prediction Using Machine Learning</a:t>
                      </a:r>
                    </a:p>
                  </a:txBody>
                  <a:tcPr/>
                </a:tc>
                <a:tc>
                  <a:txBody>
                    <a:bodyPr/>
                    <a:lstStyle/>
                    <a:p>
                      <a:pPr>
                        <a:buNone/>
                      </a:pPr>
                      <a:r>
                        <a:rPr lang="en-US" sz="1400" dirty="0">
                          <a:latin typeface="Times New Roman" panose="02020603050405020304" pitchFamily="18" charset="0"/>
                          <a:cs typeface="Times New Roman" panose="02020603050405020304" pitchFamily="18" charset="0"/>
                        </a:rPr>
                        <a:t>The aim of this is quick, immediate and easy way to choose the better</a:t>
                      </a:r>
                    </a:p>
                    <a:p>
                      <a:pPr>
                        <a:buNone/>
                      </a:pPr>
                      <a:r>
                        <a:rPr lang="en-US" sz="1400" dirty="0">
                          <a:latin typeface="Times New Roman" panose="02020603050405020304" pitchFamily="18" charset="0"/>
                          <a:cs typeface="Times New Roman" panose="02020603050405020304" pitchFamily="18" charset="0"/>
                        </a:rPr>
                        <a:t>loan applicants using logistic regression.</a:t>
                      </a:r>
                    </a:p>
                  </a:txBody>
                  <a:tcPr/>
                </a:tc>
                <a:tc>
                  <a:txBody>
                    <a:bodyPr/>
                    <a:lstStyle/>
                    <a:p>
                      <a:pPr>
                        <a:buNone/>
                      </a:pPr>
                      <a:r>
                        <a:rPr lang="en-US" sz="1600" dirty="0">
                          <a:latin typeface="Times New Roman" panose="02020603050405020304" pitchFamily="18" charset="0"/>
                          <a:cs typeface="Times New Roman" panose="02020603050405020304" pitchFamily="18" charset="0"/>
                        </a:rPr>
                        <a:t>IIJRPR</a:t>
                      </a:r>
                    </a:p>
                  </a:txBody>
                  <a:tcPr/>
                </a:tc>
                <a:tc>
                  <a:txBody>
                    <a:bodyPr/>
                    <a:lstStyle/>
                    <a:p>
                      <a:pPr>
                        <a:buNone/>
                      </a:pPr>
                      <a:r>
                        <a:rPr lang="en-US" sz="1400" dirty="0">
                          <a:latin typeface="Times New Roman" panose="02020603050405020304" pitchFamily="18" charset="0"/>
                          <a:cs typeface="Times New Roman" panose="02020603050405020304" pitchFamily="18" charset="0"/>
                        </a:rPr>
                        <a:t>Vol.5- January 2024</a:t>
                      </a:r>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a:xfrm>
            <a:off x="755650" y="6420144"/>
            <a:ext cx="2641600" cy="476250"/>
          </a:xfrm>
        </p:spPr>
        <p:txBody>
          <a:bodyPr/>
          <a:lstStyle/>
          <a:p>
            <a:pPr>
              <a:defRPr/>
            </a:pPr>
            <a:r>
              <a:rPr lang="en-US" dirty="0"/>
              <a:t>Final Review</a:t>
            </a:r>
          </a:p>
        </p:txBody>
      </p:sp>
      <p:sp>
        <p:nvSpPr>
          <p:cNvPr id="5" name="Footer Placeholder 4"/>
          <p:cNvSpPr>
            <a:spLocks noGrp="1"/>
          </p:cNvSpPr>
          <p:nvPr>
            <p:ph type="ftr" sz="quarter" idx="11"/>
          </p:nvPr>
        </p:nvSpPr>
        <p:spPr>
          <a:xfrm>
            <a:off x="4164541" y="6431623"/>
            <a:ext cx="3860800"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Existing Sytem</a:t>
            </a:r>
          </a:p>
        </p:txBody>
      </p:sp>
      <p:sp>
        <p:nvSpPr>
          <p:cNvPr id="3" name="Content Placeholder 2"/>
          <p:cNvSpPr>
            <a:spLocks noGrp="1"/>
          </p:cNvSpPr>
          <p:nvPr>
            <p:ph idx="1"/>
          </p:nvPr>
        </p:nvSpPr>
        <p:spPr>
          <a:xfrm>
            <a:off x="766233" y="1749425"/>
            <a:ext cx="10668000" cy="4267200"/>
          </a:xfrm>
        </p:spPr>
        <p:txBody>
          <a:bodyPr/>
          <a:lstStyle/>
          <a:p>
            <a:pPr>
              <a:buClr>
                <a:srgbClr val="CC0000"/>
              </a:buClr>
              <a:defRPr/>
            </a:pPr>
            <a:r>
              <a:rPr lang="en-US" altLang="en-US" sz="2400" dirty="0">
                <a:solidFill>
                  <a:srgbClr val="000000"/>
                </a:solidFill>
                <a:latin typeface="Times New Roman" panose="02020603050405020304" pitchFamily="18" charset="0"/>
                <a:cs typeface="Times New Roman" panose="02020603050405020304" pitchFamily="18" charset="0"/>
              </a:rPr>
              <a:t>The existing systems have started integrating Machine Learning (ML) algorithms to automate and improve the accuracy of the loan approval process.</a:t>
            </a:r>
          </a:p>
          <a:p>
            <a:pPr>
              <a:buClr>
                <a:srgbClr val="CC0000"/>
              </a:buClr>
              <a:defRPr/>
            </a:pPr>
            <a:r>
              <a:rPr lang="en-US" sz="2400" dirty="0">
                <a:latin typeface="Times New Roman" panose="02020603050405020304" pitchFamily="18" charset="0"/>
                <a:cs typeface="Times New Roman" panose="02020603050405020304" pitchFamily="18" charset="0"/>
              </a:rPr>
              <a:t>The system involves rigorous data preprocessing steps, including cleaning the data, handling missing values, and feature extraction to improve model accuracy.</a:t>
            </a:r>
          </a:p>
          <a:p>
            <a:pPr>
              <a:buClr>
                <a:srgbClr val="CC0000"/>
              </a:buClr>
              <a:defRPr/>
            </a:pPr>
            <a:r>
              <a:rPr lang="en-IN" sz="2400" dirty="0">
                <a:latin typeface="Times New Roman" panose="02020603050405020304" pitchFamily="18" charset="0"/>
                <a:cs typeface="Times New Roman" panose="02020603050405020304" pitchFamily="18" charset="0"/>
              </a:rPr>
              <a:t>Uses </a:t>
            </a:r>
            <a:r>
              <a:rPr lang="en-US" sz="2400" dirty="0">
                <a:latin typeface="Times New Roman" panose="02020603050405020304" pitchFamily="18" charset="0"/>
                <a:cs typeface="Times New Roman" panose="02020603050405020304" pitchFamily="18" charset="0"/>
              </a:rPr>
              <a:t>algorithms such as Logistic Regression, Decision Trees, Random Forests, and Support Vector Machines Predict the likelihood of loan default based on historical data.</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Final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7</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Drawback of Existing System</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Limited Accuracy</a:t>
            </a:r>
          </a:p>
          <a:p>
            <a:r>
              <a:rPr lang="en-US" sz="2400" dirty="0">
                <a:latin typeface="Times New Roman" panose="02020603050405020304" pitchFamily="18" charset="0"/>
                <a:cs typeface="Times New Roman" panose="02020603050405020304" pitchFamily="18" charset="0"/>
              </a:rPr>
              <a:t>Inflexibility to Complex Data Structures.</a:t>
            </a:r>
          </a:p>
          <a:p>
            <a:r>
              <a:rPr lang="en-US" sz="2400" dirty="0">
                <a:latin typeface="Times New Roman" panose="02020603050405020304" pitchFamily="18" charset="0"/>
                <a:cs typeface="Times New Roman" panose="02020603050405020304" pitchFamily="18" charset="0"/>
              </a:rPr>
              <a:t>Difficulty in Generalization.</a:t>
            </a:r>
          </a:p>
          <a:p>
            <a:r>
              <a:rPr lang="en-US" sz="2400" dirty="0">
                <a:latin typeface="Times New Roman" panose="02020603050405020304" pitchFamily="18" charset="0"/>
                <a:cs typeface="Times New Roman" panose="02020603050405020304" pitchFamily="18" charset="0"/>
              </a:rPr>
              <a:t>Limited Use of Model Strengths.</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rPr>
              <a:t>Proposed System</a:t>
            </a:r>
          </a:p>
        </p:txBody>
      </p:sp>
      <p:sp>
        <p:nvSpPr>
          <p:cNvPr id="3" name="Content Placeholder 2"/>
          <p:cNvSpPr>
            <a:spLocks noGrp="1"/>
          </p:cNvSpPr>
          <p:nvPr>
            <p:ph idx="1"/>
          </p:nvPr>
        </p:nvSpPr>
        <p:spPr/>
        <p:txBody>
          <a:bodyPr/>
          <a:lstStyle/>
          <a:p>
            <a:r>
              <a:rPr lang="en-IN" altLang="en-US" sz="2400" b="1" i="1" dirty="0">
                <a:latin typeface="Times New Roman" panose="02020603050405020304" pitchFamily="18" charset="0"/>
                <a:cs typeface="Times New Roman" panose="02020603050405020304" pitchFamily="18" charset="0"/>
              </a:rPr>
              <a:t>Enhanced Prediction Accuracy:</a:t>
            </a:r>
          </a:p>
          <a:p>
            <a:pPr marL="0" indent="0">
              <a:buNone/>
            </a:pPr>
            <a:r>
              <a:rPr lang="en-US" altLang="en-US" sz="2400" dirty="0">
                <a:latin typeface="Times New Roman" panose="02020603050405020304" pitchFamily="18" charset="0"/>
                <a:cs typeface="Times New Roman" panose="02020603050405020304" pitchFamily="18" charset="0"/>
              </a:rPr>
              <a:t>By combining the predictions of multiple base models through a meta-model, stacking classifiers generally achieve higher accuracy.</a:t>
            </a:r>
            <a:endParaRPr lang="en-IN" altLang="en-US" sz="2400" dirty="0">
              <a:latin typeface="Times New Roman" panose="02020603050405020304" pitchFamily="18" charset="0"/>
              <a:cs typeface="Times New Roman" panose="02020603050405020304" pitchFamily="18" charset="0"/>
            </a:endParaRPr>
          </a:p>
          <a:p>
            <a:r>
              <a:rPr lang="en-IN" altLang="en-US" sz="2400" b="1" i="1" dirty="0">
                <a:latin typeface="Times New Roman" panose="02020603050405020304" pitchFamily="18" charset="0"/>
                <a:cs typeface="Times New Roman" panose="02020603050405020304" pitchFamily="18" charset="0"/>
              </a:rPr>
              <a:t>Better Generalization:</a:t>
            </a:r>
          </a:p>
          <a:p>
            <a:pPr marL="0" indent="0">
              <a:buNone/>
            </a:pPr>
            <a:r>
              <a:rPr lang="en-US" altLang="en-US" sz="2400" dirty="0">
                <a:latin typeface="Times New Roman" panose="02020603050405020304" pitchFamily="18" charset="0"/>
                <a:cs typeface="Times New Roman" panose="02020603050405020304" pitchFamily="18" charset="0"/>
              </a:rPr>
              <a:t>The stacking approach typically results in better generalization to new, unseen data.</a:t>
            </a:r>
            <a:endParaRPr lang="en-IN" altLang="en-US" sz="2400" dirty="0">
              <a:latin typeface="Times New Roman" panose="02020603050405020304" pitchFamily="18" charset="0"/>
              <a:cs typeface="Times New Roman" panose="02020603050405020304" pitchFamily="18" charset="0"/>
            </a:endParaRPr>
          </a:p>
          <a:p>
            <a:r>
              <a:rPr lang="en-IN" altLang="en-US" sz="2400" b="1" i="1" dirty="0">
                <a:latin typeface="Times New Roman" panose="02020603050405020304" pitchFamily="18" charset="0"/>
                <a:cs typeface="Times New Roman" panose="02020603050405020304" pitchFamily="18" charset="0"/>
              </a:rPr>
              <a:t>Increased Robustness:</a:t>
            </a:r>
          </a:p>
          <a:p>
            <a:pPr marL="0" indent="0">
              <a:buNone/>
            </a:pPr>
            <a:r>
              <a:rPr lang="en-US" altLang="en-US" sz="2400" dirty="0">
                <a:latin typeface="Times New Roman" panose="02020603050405020304" pitchFamily="18" charset="0"/>
                <a:cs typeface="Times New Roman" panose="02020603050405020304" pitchFamily="18" charset="0"/>
              </a:rPr>
              <a:t>By leveraging multiple base models, your proposed system can handle a wide range of data scenarios and anomalies.</a:t>
            </a:r>
            <a:endParaRPr lang="en-IN" altLang="en-US" sz="2400" dirty="0">
              <a:latin typeface="Times New Roman" panose="02020603050405020304" pitchFamily="18" charset="0"/>
              <a:cs typeface="Times New Roman" panose="02020603050405020304" pitchFamily="18" charset="0"/>
            </a:endParaRPr>
          </a:p>
          <a:p>
            <a:endParaRPr lang="en-IN" altLang="en-US" sz="2400" dirty="0">
              <a:latin typeface="Times New Roman" panose="02020603050405020304" pitchFamily="18" charset="0"/>
              <a:cs typeface="Times New Roman" panose="02020603050405020304" pitchFamily="18" charset="0"/>
            </a:endParaRPr>
          </a:p>
          <a:p>
            <a:endParaRPr lang="en-IN"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9</a:t>
            </a:fld>
            <a:endParaRPr lang="en-US"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701</TotalTime>
  <Words>2305</Words>
  <Application>Microsoft Office PowerPoint</Application>
  <PresentationFormat>Widescreen</PresentationFormat>
  <Paragraphs>255</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Introduction and Overview of the Project</vt:lpstr>
      <vt:lpstr>Literature Survey</vt:lpstr>
      <vt:lpstr>Existing Sytem</vt:lpstr>
      <vt:lpstr>Drawback of Existing System</vt:lpstr>
      <vt:lpstr>Proposed System</vt:lpstr>
      <vt:lpstr>System Architecture</vt:lpstr>
      <vt:lpstr>Methodology</vt:lpstr>
      <vt:lpstr>PowerPoint Presentation</vt:lpstr>
      <vt:lpstr>PowerPoint Presentation</vt:lpstr>
      <vt:lpstr>PowerPoint Presentation</vt:lpstr>
      <vt:lpstr>PowerPoint Presentation</vt:lpstr>
      <vt:lpstr>PowerPoint Presentation</vt:lpstr>
      <vt:lpstr>PowerPoint Presentation</vt:lpstr>
      <vt:lpstr>Algorithm</vt:lpstr>
      <vt:lpstr>PowerPoint Presentation</vt:lpstr>
      <vt:lpstr>PowerPoint Presentation</vt:lpstr>
      <vt:lpstr>PowerPoint Presentation</vt:lpstr>
      <vt:lpstr>List of modules</vt:lpstr>
      <vt:lpstr>Data collection And Pre-Processing</vt:lpstr>
      <vt:lpstr>Training and Testing Module</vt:lpstr>
      <vt:lpstr>Loan Valuation or Recommendation Module</vt:lpstr>
      <vt:lpstr>Risk Assessment Module</vt:lpstr>
      <vt:lpstr>Data Flow Diagram</vt:lpstr>
      <vt:lpstr>Output</vt:lpstr>
      <vt:lpstr>PowerPoint Presentation</vt:lpstr>
      <vt:lpstr>PowerPoint Presentation</vt:lpstr>
      <vt:lpstr>PowerPoint Presentation</vt:lpstr>
      <vt:lpstr>PowerPoint Presentation</vt:lpstr>
      <vt:lpstr>PowerPoint Presentation</vt:lpstr>
      <vt:lpstr>Dashboard In PowerBI</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HARISH R</cp:lastModifiedBy>
  <cp:revision>53</cp:revision>
  <dcterms:created xsi:type="dcterms:W3CDTF">2023-08-03T04:32:00Z</dcterms:created>
  <dcterms:modified xsi:type="dcterms:W3CDTF">2024-11-22T16:35:00Z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