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1.xml" ContentType="application/vnd.openxmlformats-officedocument.presentationml.notesSlide+xml"/>
  <Override PartName="/ppt/tags/tag1.xml" ContentType="application/vnd.openxmlformats-officedocument.presentationml.tags+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5"/>
  </p:notesMasterIdLst>
  <p:sldIdLst>
    <p:sldId id="256" r:id="rId2"/>
    <p:sldId id="257" r:id="rId3"/>
    <p:sldId id="369" r:id="rId4"/>
    <p:sldId id="370" r:id="rId5"/>
    <p:sldId id="388" r:id="rId6"/>
    <p:sldId id="368" r:id="rId7"/>
    <p:sldId id="373" r:id="rId8"/>
    <p:sldId id="389" r:id="rId9"/>
    <p:sldId id="390" r:id="rId10"/>
    <p:sldId id="391" r:id="rId11"/>
    <p:sldId id="392" r:id="rId12"/>
    <p:sldId id="393" r:id="rId13"/>
    <p:sldId id="403" r:id="rId14"/>
    <p:sldId id="394" r:id="rId15"/>
    <p:sldId id="395" r:id="rId16"/>
    <p:sldId id="396" r:id="rId17"/>
    <p:sldId id="397" r:id="rId18"/>
    <p:sldId id="398" r:id="rId19"/>
    <p:sldId id="399" r:id="rId20"/>
    <p:sldId id="400" r:id="rId21"/>
    <p:sldId id="401" r:id="rId22"/>
    <p:sldId id="402" r:id="rId23"/>
    <p:sldId id="404" r:id="rId24"/>
    <p:sldId id="405" r:id="rId25"/>
    <p:sldId id="407" r:id="rId26"/>
    <p:sldId id="408" r:id="rId27"/>
    <p:sldId id="409" r:id="rId28"/>
    <p:sldId id="410" r:id="rId29"/>
    <p:sldId id="411" r:id="rId30"/>
    <p:sldId id="412" r:id="rId31"/>
    <p:sldId id="413" r:id="rId32"/>
    <p:sldId id="414" r:id="rId33"/>
    <p:sldId id="37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09" d="100"/>
          <a:sy n="109" d="100"/>
        </p:scale>
        <p:origin x="672"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12-05-2025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1876154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A1C5D9F-5FDD-4E04-AD07-37773298FBF3}" type="slidenum">
              <a:rPr lang="en-IN" smtClean="0"/>
              <a:t>4</a:t>
            </a:fld>
            <a:endParaRPr lang="en-IN"/>
          </a:p>
        </p:txBody>
      </p:sp>
    </p:spTree>
    <p:extLst>
      <p:ext uri="{BB962C8B-B14F-4D97-AF65-F5344CB8AC3E}">
        <p14:creationId xmlns:p14="http://schemas.microsoft.com/office/powerpoint/2010/main" val="2477554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Artificial Intelligence and Data Science</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Zeroth Review</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Zeroth Review</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Zeroth Review</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Zeroth Review</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Artificial Intelligence and Data Science</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293299" y="2530618"/>
            <a:ext cx="12775721"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err="1">
                <a:solidFill>
                  <a:srgbClr val="7030A0"/>
                </a:solidFill>
                <a:latin typeface="Verdana" panose="020B0604030504040204" pitchFamily="34" charset="0"/>
                <a:ea typeface="+mn-ea"/>
                <a:cs typeface="+mn-cs"/>
              </a:rPr>
              <a:t>Medibot</a:t>
            </a:r>
            <a:r>
              <a:rPr lang="en-US" sz="3600" b="1" dirty="0">
                <a:solidFill>
                  <a:srgbClr val="7030A0"/>
                </a:solidFill>
                <a:latin typeface="Verdana" panose="020B0604030504040204" pitchFamily="34" charset="0"/>
                <a:ea typeface="+mn-ea"/>
                <a:cs typeface="+mn-cs"/>
              </a:rPr>
              <a:t>– A Localized AI Medical Chatbot.</a:t>
            </a:r>
            <a:endParaRPr lang="en-IN" sz="3600" b="1" dirty="0">
              <a:solidFill>
                <a:srgbClr val="7030A0"/>
              </a:solidFill>
              <a:latin typeface="Verdana" panose="020B0604030504040204" pitchFamily="34" charset="0"/>
              <a:ea typeface="+mn-ea"/>
              <a:cs typeface="+mn-cs"/>
            </a:endParaRPr>
          </a:p>
        </p:txBody>
      </p:sp>
      <p:sp>
        <p:nvSpPr>
          <p:cNvPr id="11" name="TextBox 1"/>
          <p:cNvSpPr txBox="1">
            <a:spLocks noChangeArrowheads="1"/>
          </p:cNvSpPr>
          <p:nvPr/>
        </p:nvSpPr>
        <p:spPr bwMode="auto">
          <a:xfrm>
            <a:off x="3650585" y="3839102"/>
            <a:ext cx="4632211"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FontTx/>
              <a:buNone/>
            </a:pPr>
            <a:r>
              <a:rPr lang="en-US" altLang="en-US" sz="2400" b="1" dirty="0">
                <a:solidFill>
                  <a:srgbClr val="FF0000"/>
                </a:solidFill>
              </a:rPr>
              <a:t>Done By</a:t>
            </a:r>
          </a:p>
          <a:p>
            <a:pPr algn="ctr">
              <a:spcBef>
                <a:spcPct val="0"/>
              </a:spcBef>
              <a:buClrTx/>
              <a:buFontTx/>
              <a:buNone/>
            </a:pPr>
            <a:r>
              <a:rPr lang="en-US" altLang="en-US" sz="2400" b="1" dirty="0">
                <a:solidFill>
                  <a:srgbClr val="FF0000"/>
                </a:solidFill>
              </a:rPr>
              <a:t>Arul Kumaran P</a:t>
            </a:r>
          </a:p>
          <a:p>
            <a:pPr algn="ctr">
              <a:spcBef>
                <a:spcPct val="0"/>
              </a:spcBef>
              <a:buClrTx/>
              <a:buFontTx/>
              <a:buNone/>
            </a:pPr>
            <a:r>
              <a:rPr lang="en-US" altLang="en-US" sz="2400" b="1" dirty="0">
                <a:solidFill>
                  <a:srgbClr val="FF0000"/>
                </a:solidFill>
              </a:rPr>
              <a:t>(221801004)</a:t>
            </a:r>
          </a:p>
          <a:p>
            <a:pPr algn="ctr">
              <a:spcBef>
                <a:spcPct val="0"/>
              </a:spcBef>
              <a:buClrTx/>
              <a:buFontTx/>
              <a:buNone/>
            </a:pPr>
            <a:r>
              <a:rPr lang="en-US" altLang="en-US" sz="2400" b="1" dirty="0">
                <a:solidFill>
                  <a:srgbClr val="FF0000"/>
                </a:solidFill>
              </a:rPr>
              <a:t>Harish Raghavendra R</a:t>
            </a:r>
          </a:p>
          <a:p>
            <a:pPr algn="ctr">
              <a:spcBef>
                <a:spcPct val="0"/>
              </a:spcBef>
              <a:buClrTx/>
              <a:buFontTx/>
              <a:buNone/>
            </a:pPr>
            <a:r>
              <a:rPr lang="en-US" altLang="en-US" sz="2400" b="1" dirty="0">
                <a:solidFill>
                  <a:srgbClr val="FF0000"/>
                </a:solidFill>
              </a:rPr>
              <a:t>(221801015)</a:t>
            </a:r>
          </a:p>
          <a:p>
            <a:pPr algn="ctr">
              <a:spcBef>
                <a:spcPct val="0"/>
              </a:spcBef>
              <a:buClrTx/>
              <a:buFontTx/>
              <a:buNone/>
            </a:pPr>
            <a:r>
              <a:rPr lang="en-US" altLang="en-US" sz="2400" b="1" dirty="0">
                <a:solidFill>
                  <a:srgbClr val="FF0000"/>
                </a:solidFill>
              </a:rPr>
              <a:t>Karthik A</a:t>
            </a:r>
          </a:p>
          <a:p>
            <a:pPr algn="ctr">
              <a:spcBef>
                <a:spcPct val="0"/>
              </a:spcBef>
              <a:buClrTx/>
              <a:buFontTx/>
              <a:buNone/>
            </a:pPr>
            <a:r>
              <a:rPr lang="en-US" altLang="en-US" sz="2400" b="1" dirty="0">
                <a:solidFill>
                  <a:srgbClr val="FF0000"/>
                </a:solidFill>
              </a:rPr>
              <a:t>(221801023)</a:t>
            </a:r>
            <a:endParaRPr lang="en-IN" altLang="en-US" sz="2400" b="1" dirty="0">
              <a:solidFill>
                <a:srgbClr val="FF0000"/>
              </a:solidFill>
            </a:endParaRP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Artificial Intelligence </a:t>
            </a:r>
            <a:r>
              <a:rPr lang="en-IN" sz="2800" b="1">
                <a:solidFill>
                  <a:srgbClr val="002060"/>
                </a:solidFill>
                <a:latin typeface="Verdana" panose="020B0604030504040204" pitchFamily="34" charset="0"/>
                <a:ea typeface="+mn-ea"/>
                <a:cs typeface="+mn-cs"/>
              </a:rPr>
              <a:t>and Data </a:t>
            </a:r>
            <a:r>
              <a:rPr lang="en-IN" sz="2800" b="1" dirty="0">
                <a:solidFill>
                  <a:srgbClr val="002060"/>
                </a:solidFill>
                <a:latin typeface="Verdana" panose="020B0604030504040204" pitchFamily="34" charset="0"/>
                <a:ea typeface="+mn-ea"/>
                <a:cs typeface="+mn-cs"/>
              </a:rPr>
              <a:t>Learning</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7EC6C-4DB1-41BB-9283-D1DB4EECD756}"/>
              </a:ext>
            </a:extLst>
          </p:cNvPr>
          <p:cNvSpPr>
            <a:spLocks noGrp="1"/>
          </p:cNvSpPr>
          <p:nvPr>
            <p:ph type="title"/>
          </p:nvPr>
        </p:nvSpPr>
        <p:spPr/>
        <p:txBody>
          <a:bodyPr/>
          <a:lstStyle/>
          <a:p>
            <a:r>
              <a:rPr lang="en-US" b="1" dirty="0">
                <a:solidFill>
                  <a:srgbClr val="FF0000"/>
                </a:solidFill>
              </a:rPr>
              <a:t>Methodology</a:t>
            </a:r>
            <a:endParaRPr lang="en-IN" b="1" dirty="0">
              <a:solidFill>
                <a:srgbClr val="FF0000"/>
              </a:solidFill>
            </a:endParaRPr>
          </a:p>
        </p:txBody>
      </p:sp>
      <p:sp>
        <p:nvSpPr>
          <p:cNvPr id="3" name="Content Placeholder 2">
            <a:extLst>
              <a:ext uri="{FF2B5EF4-FFF2-40B4-BE49-F238E27FC236}">
                <a16:creationId xmlns:a16="http://schemas.microsoft.com/office/drawing/2014/main" id="{72EE64B8-4288-4A5A-9181-500E8A1B38EE}"/>
              </a:ext>
            </a:extLst>
          </p:cNvPr>
          <p:cNvSpPr>
            <a:spLocks noGrp="1"/>
          </p:cNvSpPr>
          <p:nvPr>
            <p:ph idx="1"/>
          </p:nvPr>
        </p:nvSpPr>
        <p:spPr>
          <a:xfrm>
            <a:off x="711200" y="1582372"/>
            <a:ext cx="10668000" cy="4267200"/>
          </a:xfrm>
        </p:spPr>
        <p:txBody>
          <a:bodyPr/>
          <a:lstStyle/>
          <a:p>
            <a:pPr>
              <a:lnSpc>
                <a:spcPct val="150000"/>
              </a:lnSpc>
            </a:pPr>
            <a:r>
              <a:rPr lang="fr-FR" sz="2400" b="1" i="1" dirty="0">
                <a:latin typeface="Times New Roman" panose="02020603050405020304" pitchFamily="18" charset="0"/>
                <a:cs typeface="Times New Roman" panose="02020603050405020304" pitchFamily="18" charset="0"/>
              </a:rPr>
              <a:t>User Interaction via </a:t>
            </a:r>
            <a:r>
              <a:rPr lang="fr-FR" sz="2400" b="1" i="1" dirty="0" err="1">
                <a:latin typeface="Times New Roman" panose="02020603050405020304" pitchFamily="18" charset="0"/>
                <a:cs typeface="Times New Roman" panose="02020603050405020304" pitchFamily="18" charset="0"/>
              </a:rPr>
              <a:t>Chainlit</a:t>
            </a:r>
            <a:r>
              <a:rPr lang="fr-FR" sz="2400" b="1" i="1" dirty="0">
                <a:latin typeface="Times New Roman" panose="02020603050405020304" pitchFamily="18" charset="0"/>
                <a:cs typeface="Times New Roman" panose="02020603050405020304" pitchFamily="18" charset="0"/>
              </a:rPr>
              <a:t> UI:</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The user begins interaction through a simple, intuitive chat-based interface built using </a:t>
            </a:r>
            <a:r>
              <a:rPr lang="en-US" sz="2400" dirty="0" err="1">
                <a:latin typeface="Times New Roman" panose="02020603050405020304" pitchFamily="18" charset="0"/>
                <a:cs typeface="Times New Roman" panose="02020603050405020304" pitchFamily="18" charset="0"/>
              </a:rPr>
              <a:t>Chainlit</a:t>
            </a:r>
            <a:r>
              <a:rPr lang="en-US" sz="2400" dirty="0">
                <a:latin typeface="Times New Roman" panose="02020603050405020304" pitchFamily="18" charset="0"/>
                <a:cs typeface="Times New Roman" panose="02020603050405020304" pitchFamily="18" charset="0"/>
              </a:rPr>
              <a:t>. The interface accepts medical queries in natural language (e.g., symptoms, drug questions, treatment suggestions).</a:t>
            </a:r>
          </a:p>
          <a:p>
            <a:pPr algn="just">
              <a:lnSpc>
                <a:spcPct val="150000"/>
              </a:lnSpc>
            </a:pPr>
            <a:r>
              <a:rPr lang="en-IN" sz="2400" b="1" i="1" dirty="0">
                <a:latin typeface="Times New Roman" panose="02020603050405020304" pitchFamily="18" charset="0"/>
                <a:cs typeface="Times New Roman" panose="02020603050405020304" pitchFamily="18" charset="0"/>
              </a:rPr>
              <a:t>Query Processing:</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Once the query is submitted, it is passed to the Query Processor. The processor checks for previously answered questions and manages communication between user input and the AI backend.</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68C1523-CADB-49D0-8D9E-A9087B9C08F6}"/>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5E185BF4-35F9-461B-9B6D-18735106FE6D}"/>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EBE019FB-AC54-48E4-B48D-A74810B75638}"/>
              </a:ext>
            </a:extLst>
          </p:cNvPr>
          <p:cNvSpPr>
            <a:spLocks noGrp="1"/>
          </p:cNvSpPr>
          <p:nvPr>
            <p:ph type="sldNum" sz="quarter" idx="12"/>
          </p:nvPr>
        </p:nvSpPr>
        <p:spPr/>
        <p:txBody>
          <a:bodyPr/>
          <a:lstStyle/>
          <a:p>
            <a:pPr>
              <a:defRPr/>
            </a:pPr>
            <a:fld id="{BDC2143B-610F-499C-A392-DFFBE135A7B2}" type="slidenum">
              <a:rPr lang="en-US" altLang="en-US" smtClean="0"/>
              <a:t>10</a:t>
            </a:fld>
            <a:endParaRPr lang="en-US" altLang="en-US"/>
          </a:p>
        </p:txBody>
      </p:sp>
    </p:spTree>
    <p:extLst>
      <p:ext uri="{BB962C8B-B14F-4D97-AF65-F5344CB8AC3E}">
        <p14:creationId xmlns:p14="http://schemas.microsoft.com/office/powerpoint/2010/main" val="30071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BC485-7E19-4D61-A8E9-0E21C9F5FAE1}"/>
              </a:ext>
            </a:extLst>
          </p:cNvPr>
          <p:cNvSpPr>
            <a:spLocks noGrp="1"/>
          </p:cNvSpPr>
          <p:nvPr>
            <p:ph type="title"/>
          </p:nvPr>
        </p:nvSpPr>
        <p:spPr/>
        <p:txBody>
          <a:bodyPr/>
          <a:lstStyle/>
          <a:p>
            <a:r>
              <a:rPr lang="en-US" b="1" dirty="0">
                <a:solidFill>
                  <a:srgbClr val="FF0000"/>
                </a:solidFill>
              </a:rPr>
              <a:t>Methodology</a:t>
            </a:r>
            <a:endParaRPr lang="en-IN" b="1" dirty="0">
              <a:solidFill>
                <a:srgbClr val="FF0000"/>
              </a:solidFill>
            </a:endParaRPr>
          </a:p>
        </p:txBody>
      </p:sp>
      <p:sp>
        <p:nvSpPr>
          <p:cNvPr id="3" name="Content Placeholder 2">
            <a:extLst>
              <a:ext uri="{FF2B5EF4-FFF2-40B4-BE49-F238E27FC236}">
                <a16:creationId xmlns:a16="http://schemas.microsoft.com/office/drawing/2014/main" id="{785A23EF-E226-4A0B-9627-293EF29BE32F}"/>
              </a:ext>
            </a:extLst>
          </p:cNvPr>
          <p:cNvSpPr>
            <a:spLocks noGrp="1"/>
          </p:cNvSpPr>
          <p:nvPr>
            <p:ph idx="1"/>
          </p:nvPr>
        </p:nvSpPr>
        <p:spPr>
          <a:xfrm>
            <a:off x="711200" y="1520826"/>
            <a:ext cx="10668000" cy="4267200"/>
          </a:xfrm>
        </p:spPr>
        <p:txBody>
          <a:bodyPr/>
          <a:lstStyle/>
          <a:p>
            <a:pPr algn="just">
              <a:lnSpc>
                <a:spcPct val="150000"/>
              </a:lnSpc>
            </a:pPr>
            <a:r>
              <a:rPr lang="en-IN" sz="2400" b="1" i="1" dirty="0">
                <a:latin typeface="Times New Roman" panose="02020603050405020304" pitchFamily="18" charset="0"/>
                <a:cs typeface="Times New Roman" panose="02020603050405020304" pitchFamily="18" charset="0"/>
              </a:rPr>
              <a:t>Embedding and Vector Search:</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The system uses </a:t>
            </a:r>
            <a:r>
              <a:rPr lang="en-US" sz="2400" dirty="0" err="1">
                <a:latin typeface="Times New Roman" panose="02020603050405020304" pitchFamily="18" charset="0"/>
                <a:cs typeface="Times New Roman" panose="02020603050405020304" pitchFamily="18" charset="0"/>
              </a:rPr>
              <a:t>SentenceTransformers</a:t>
            </a:r>
            <a:r>
              <a:rPr lang="en-US" sz="2400" dirty="0">
                <a:latin typeface="Times New Roman" panose="02020603050405020304" pitchFamily="18" charset="0"/>
                <a:cs typeface="Times New Roman" panose="02020603050405020304" pitchFamily="18" charset="0"/>
              </a:rPr>
              <a:t> to convert the query into high-dimensional embeddings. These embeddings are compared with pre-stored vectors using a FAISS Vector Database to retrieve the most relevant medical document chunks.</a:t>
            </a:r>
          </a:p>
          <a:p>
            <a:pPr algn="just">
              <a:lnSpc>
                <a:spcPct val="150000"/>
              </a:lnSpc>
            </a:pPr>
            <a:r>
              <a:rPr lang="en-US" sz="2400"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Knowledge Base and Document Parsing:</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Documents such as </a:t>
            </a:r>
            <a:r>
              <a:rPr lang="en-US" sz="2400" b="1" dirty="0">
                <a:latin typeface="Times New Roman" panose="02020603050405020304" pitchFamily="18" charset="0"/>
                <a:cs typeface="Times New Roman" panose="02020603050405020304" pitchFamily="18" charset="0"/>
              </a:rPr>
              <a:t>PDFs, DOCX, and TXT files</a:t>
            </a:r>
            <a:r>
              <a:rPr lang="en-US" sz="2400" dirty="0">
                <a:latin typeface="Times New Roman" panose="02020603050405020304" pitchFamily="18" charset="0"/>
                <a:cs typeface="Times New Roman" panose="02020603050405020304" pitchFamily="18" charset="0"/>
              </a:rPr>
              <a:t> from trusted medical sources are stored under the /kb./ directory. These files are parsed using format-specific parsers and converted into vector embeddings to be stored in the FAISS DB. </a:t>
            </a: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109810F8-3553-43B7-812E-A669E1391691}"/>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8A0F08BE-A4F3-47C0-963A-FEC0C8EB9003}"/>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48E8D94E-A7F5-427A-8462-2FF0F805E086}"/>
              </a:ext>
            </a:extLst>
          </p:cNvPr>
          <p:cNvSpPr>
            <a:spLocks noGrp="1"/>
          </p:cNvSpPr>
          <p:nvPr>
            <p:ph type="sldNum" sz="quarter" idx="12"/>
          </p:nvPr>
        </p:nvSpPr>
        <p:spPr/>
        <p:txBody>
          <a:bodyPr/>
          <a:lstStyle/>
          <a:p>
            <a:pPr>
              <a:defRPr/>
            </a:pPr>
            <a:fld id="{BDC2143B-610F-499C-A392-DFFBE135A7B2}" type="slidenum">
              <a:rPr lang="en-US" altLang="en-US" smtClean="0"/>
              <a:t>11</a:t>
            </a:fld>
            <a:endParaRPr lang="en-US" altLang="en-US"/>
          </a:p>
        </p:txBody>
      </p:sp>
    </p:spTree>
    <p:extLst>
      <p:ext uri="{BB962C8B-B14F-4D97-AF65-F5344CB8AC3E}">
        <p14:creationId xmlns:p14="http://schemas.microsoft.com/office/powerpoint/2010/main" val="1444407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2048-32B8-4AFD-BB93-FF1B5375D8A7}"/>
              </a:ext>
            </a:extLst>
          </p:cNvPr>
          <p:cNvSpPr>
            <a:spLocks noGrp="1"/>
          </p:cNvSpPr>
          <p:nvPr>
            <p:ph type="title"/>
          </p:nvPr>
        </p:nvSpPr>
        <p:spPr/>
        <p:txBody>
          <a:bodyPr/>
          <a:lstStyle/>
          <a:p>
            <a:r>
              <a:rPr lang="en-US" b="1" dirty="0">
                <a:solidFill>
                  <a:srgbClr val="FF0000"/>
                </a:solidFill>
              </a:rPr>
              <a:t>Methodology</a:t>
            </a:r>
            <a:endParaRPr lang="en-IN" b="1" dirty="0">
              <a:solidFill>
                <a:srgbClr val="FF0000"/>
              </a:solidFill>
            </a:endParaRPr>
          </a:p>
        </p:txBody>
      </p:sp>
      <p:sp>
        <p:nvSpPr>
          <p:cNvPr id="3" name="Content Placeholder 2">
            <a:extLst>
              <a:ext uri="{FF2B5EF4-FFF2-40B4-BE49-F238E27FC236}">
                <a16:creationId xmlns:a16="http://schemas.microsoft.com/office/drawing/2014/main" id="{A61875BD-0B87-4A2F-8ED2-3CC5CADA2362}"/>
              </a:ext>
            </a:extLst>
          </p:cNvPr>
          <p:cNvSpPr>
            <a:spLocks noGrp="1"/>
          </p:cNvSpPr>
          <p:nvPr>
            <p:ph idx="1"/>
          </p:nvPr>
        </p:nvSpPr>
        <p:spPr/>
        <p:txBody>
          <a:bodyPr/>
          <a:lstStyle/>
          <a:p>
            <a:pPr algn="just"/>
            <a:r>
              <a:rPr lang="en-IN" sz="2400" b="1" i="1" dirty="0">
                <a:latin typeface="Times New Roman" panose="02020603050405020304" pitchFamily="18" charset="0"/>
                <a:cs typeface="Times New Roman" panose="02020603050405020304" pitchFamily="18" charset="0"/>
              </a:rPr>
              <a:t> Response Generation with LLaMA3:</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The model generates an accurate and relevant response using the context from the FAISS DB and query. The output is processed by the Answer Generator and sent back to the UI.</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6E50D16-87F6-4B20-9967-EB90C951FFC9}"/>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19DAB3B6-0FAA-4717-A5B6-ABE307AC3EA5}"/>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BD3F9319-9A67-444D-BCF9-DA8BC63DAC3B}"/>
              </a:ext>
            </a:extLst>
          </p:cNvPr>
          <p:cNvSpPr>
            <a:spLocks noGrp="1"/>
          </p:cNvSpPr>
          <p:nvPr>
            <p:ph type="sldNum" sz="quarter" idx="12"/>
          </p:nvPr>
        </p:nvSpPr>
        <p:spPr/>
        <p:txBody>
          <a:bodyPr/>
          <a:lstStyle/>
          <a:p>
            <a:pPr>
              <a:defRPr/>
            </a:pPr>
            <a:fld id="{BDC2143B-610F-499C-A392-DFFBE135A7B2}" type="slidenum">
              <a:rPr lang="en-US" altLang="en-US" smtClean="0"/>
              <a:t>12</a:t>
            </a:fld>
            <a:endParaRPr lang="en-US" altLang="en-US"/>
          </a:p>
        </p:txBody>
      </p:sp>
    </p:spTree>
    <p:extLst>
      <p:ext uri="{BB962C8B-B14F-4D97-AF65-F5344CB8AC3E}">
        <p14:creationId xmlns:p14="http://schemas.microsoft.com/office/powerpoint/2010/main" val="280051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EE2C9-8F66-4494-BAAD-5D6C64964443}"/>
              </a:ext>
            </a:extLst>
          </p:cNvPr>
          <p:cNvSpPr>
            <a:spLocks noGrp="1"/>
          </p:cNvSpPr>
          <p:nvPr>
            <p:ph type="title"/>
          </p:nvPr>
        </p:nvSpPr>
        <p:spPr/>
        <p:txBody>
          <a:bodyPr/>
          <a:lstStyle/>
          <a:p>
            <a:r>
              <a:rPr lang="en-US" b="1" dirty="0">
                <a:solidFill>
                  <a:srgbClr val="FF0000"/>
                </a:solidFill>
              </a:rPr>
              <a:t>FLOWCHART</a:t>
            </a:r>
            <a:endParaRPr lang="en-IN" b="1" dirty="0">
              <a:solidFill>
                <a:srgbClr val="FF0000"/>
              </a:solidFill>
            </a:endParaRPr>
          </a:p>
        </p:txBody>
      </p:sp>
      <p:sp>
        <p:nvSpPr>
          <p:cNvPr id="4" name="Date Placeholder 3">
            <a:extLst>
              <a:ext uri="{FF2B5EF4-FFF2-40B4-BE49-F238E27FC236}">
                <a16:creationId xmlns:a16="http://schemas.microsoft.com/office/drawing/2014/main" id="{BB8AB7D8-CC9D-47ED-873E-662C2835817D}"/>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BBE647D7-8EE1-4B0F-A63D-DB4570FF6106}"/>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9CCDAA17-7A10-41B1-A3EC-ED59F57D0911}"/>
              </a:ext>
            </a:extLst>
          </p:cNvPr>
          <p:cNvSpPr>
            <a:spLocks noGrp="1"/>
          </p:cNvSpPr>
          <p:nvPr>
            <p:ph type="sldNum" sz="quarter" idx="12"/>
          </p:nvPr>
        </p:nvSpPr>
        <p:spPr/>
        <p:txBody>
          <a:bodyPr/>
          <a:lstStyle/>
          <a:p>
            <a:pPr>
              <a:defRPr/>
            </a:pPr>
            <a:fld id="{BDC2143B-610F-499C-A392-DFFBE135A7B2}" type="slidenum">
              <a:rPr lang="en-US" altLang="en-US" smtClean="0"/>
              <a:t>13</a:t>
            </a:fld>
            <a:endParaRPr lang="en-US" altLang="en-US"/>
          </a:p>
        </p:txBody>
      </p:sp>
      <p:pic>
        <p:nvPicPr>
          <p:cNvPr id="7" name="Content Placeholder 6">
            <a:extLst>
              <a:ext uri="{FF2B5EF4-FFF2-40B4-BE49-F238E27FC236}">
                <a16:creationId xmlns:a16="http://schemas.microsoft.com/office/drawing/2014/main" id="{0E3DD57B-FB8F-4AEA-AA5A-B02CE3C7B0D1}"/>
              </a:ext>
            </a:extLst>
          </p:cNvPr>
          <p:cNvPicPr>
            <a:picLocks noGrp="1" noChangeAspect="1"/>
          </p:cNvPicPr>
          <p:nvPr>
            <p:ph idx="1"/>
          </p:nvPr>
        </p:nvPicPr>
        <p:blipFill>
          <a:blip r:embed="rId2"/>
          <a:stretch>
            <a:fillRect/>
          </a:stretch>
        </p:blipFill>
        <p:spPr>
          <a:xfrm>
            <a:off x="3552092" y="1682261"/>
            <a:ext cx="4202723" cy="4428392"/>
          </a:xfrm>
          <a:prstGeom prst="rect">
            <a:avLst/>
          </a:prstGeom>
        </p:spPr>
      </p:pic>
    </p:spTree>
    <p:extLst>
      <p:ext uri="{BB962C8B-B14F-4D97-AF65-F5344CB8AC3E}">
        <p14:creationId xmlns:p14="http://schemas.microsoft.com/office/powerpoint/2010/main" val="3955304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00F6E-3129-4853-BDBD-1D09AAA58A3C}"/>
              </a:ext>
            </a:extLst>
          </p:cNvPr>
          <p:cNvSpPr>
            <a:spLocks noGrp="1"/>
          </p:cNvSpPr>
          <p:nvPr>
            <p:ph type="title"/>
          </p:nvPr>
        </p:nvSpPr>
        <p:spPr/>
        <p:txBody>
          <a:bodyPr/>
          <a:lstStyle/>
          <a:p>
            <a:r>
              <a:rPr lang="en-US" b="1" dirty="0">
                <a:solidFill>
                  <a:srgbClr val="FF0000"/>
                </a:solidFill>
              </a:rPr>
              <a:t>List of Modules</a:t>
            </a:r>
            <a:endParaRPr lang="en-IN" b="1" dirty="0">
              <a:solidFill>
                <a:srgbClr val="FF0000"/>
              </a:solidFill>
            </a:endParaRPr>
          </a:p>
        </p:txBody>
      </p:sp>
      <p:sp>
        <p:nvSpPr>
          <p:cNvPr id="3" name="Content Placeholder 2">
            <a:extLst>
              <a:ext uri="{FF2B5EF4-FFF2-40B4-BE49-F238E27FC236}">
                <a16:creationId xmlns:a16="http://schemas.microsoft.com/office/drawing/2014/main" id="{023E8CC8-D924-455F-9B9C-CF27D830C7CD}"/>
              </a:ext>
            </a:extLst>
          </p:cNvPr>
          <p:cNvSpPr>
            <a:spLocks noGrp="1"/>
          </p:cNvSpPr>
          <p:nvPr>
            <p:ph idx="1"/>
          </p:nvPr>
        </p:nvSpPr>
        <p:spPr/>
        <p:txBody>
          <a:bodyPr/>
          <a:lstStyle/>
          <a:p>
            <a:pPr>
              <a:lnSpc>
                <a:spcPct val="150000"/>
              </a:lnSpc>
            </a:pPr>
            <a:r>
              <a:rPr lang="en-IN" sz="2400" dirty="0">
                <a:latin typeface="Times New Roman" panose="02020603050405020304" pitchFamily="18" charset="0"/>
                <a:cs typeface="Times New Roman" panose="02020603050405020304" pitchFamily="18" charset="0"/>
              </a:rPr>
              <a:t>User Interface Module.</a:t>
            </a:r>
          </a:p>
          <a:p>
            <a:pPr>
              <a:lnSpc>
                <a:spcPct val="150000"/>
              </a:lnSpc>
            </a:pPr>
            <a:r>
              <a:rPr lang="en-IN" sz="2400" dirty="0">
                <a:latin typeface="Times New Roman" panose="02020603050405020304" pitchFamily="18" charset="0"/>
                <a:cs typeface="Times New Roman" panose="02020603050405020304" pitchFamily="18" charset="0"/>
              </a:rPr>
              <a:t>Application Backend Module.</a:t>
            </a:r>
          </a:p>
          <a:p>
            <a:pPr>
              <a:lnSpc>
                <a:spcPct val="150000"/>
              </a:lnSpc>
            </a:pPr>
            <a:r>
              <a:rPr lang="en-IN" sz="2400" dirty="0">
                <a:latin typeface="Times New Roman" panose="02020603050405020304" pitchFamily="18" charset="0"/>
                <a:cs typeface="Times New Roman" panose="02020603050405020304" pitchFamily="18" charset="0"/>
              </a:rPr>
              <a:t>Embedding System Module.</a:t>
            </a:r>
          </a:p>
          <a:p>
            <a:pPr>
              <a:lnSpc>
                <a:spcPct val="150000"/>
              </a:lnSpc>
            </a:pPr>
            <a:r>
              <a:rPr lang="en-IN" sz="2400" dirty="0">
                <a:latin typeface="Times New Roman" panose="02020603050405020304" pitchFamily="18" charset="0"/>
                <a:cs typeface="Times New Roman" panose="02020603050405020304" pitchFamily="18" charset="0"/>
              </a:rPr>
              <a:t>Model Engine Module. </a:t>
            </a:r>
          </a:p>
          <a:p>
            <a:pPr>
              <a:lnSpc>
                <a:spcPct val="150000"/>
              </a:lnSpc>
            </a:pPr>
            <a:r>
              <a:rPr lang="en-IN" sz="2400" dirty="0">
                <a:latin typeface="Times New Roman" panose="02020603050405020304" pitchFamily="18" charset="0"/>
                <a:cs typeface="Times New Roman" panose="02020603050405020304" pitchFamily="18" charset="0"/>
              </a:rPr>
              <a:t>Database Module.</a:t>
            </a:r>
          </a:p>
          <a:p>
            <a:pPr>
              <a:lnSpc>
                <a:spcPct val="150000"/>
              </a:lnSpc>
            </a:pPr>
            <a:r>
              <a:rPr lang="en-IN" sz="2400" dirty="0">
                <a:latin typeface="Times New Roman" panose="02020603050405020304" pitchFamily="18" charset="0"/>
                <a:cs typeface="Times New Roman" panose="02020603050405020304" pitchFamily="18" charset="0"/>
              </a:rPr>
              <a:t>Knowledge Base Module.</a:t>
            </a:r>
          </a:p>
          <a:p>
            <a:pPr>
              <a:lnSpc>
                <a:spcPct val="150000"/>
              </a:lnSpc>
            </a:pPr>
            <a:r>
              <a:rPr lang="en-IN" sz="2400" dirty="0">
                <a:latin typeface="Times New Roman" panose="02020603050405020304" pitchFamily="18" charset="0"/>
                <a:cs typeface="Times New Roman" panose="02020603050405020304" pitchFamily="18" charset="0"/>
              </a:rPr>
              <a:t>Response Module.</a:t>
            </a: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BDF50B5-5076-4A7E-B9ED-A3F366BB90CD}"/>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18EF5372-28CF-4273-9B4C-DF74AB4F5FE3}"/>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D634CE7B-5717-4AA9-A08E-82FA6D415B3B}"/>
              </a:ext>
            </a:extLst>
          </p:cNvPr>
          <p:cNvSpPr>
            <a:spLocks noGrp="1"/>
          </p:cNvSpPr>
          <p:nvPr>
            <p:ph type="sldNum" sz="quarter" idx="12"/>
          </p:nvPr>
        </p:nvSpPr>
        <p:spPr/>
        <p:txBody>
          <a:bodyPr/>
          <a:lstStyle/>
          <a:p>
            <a:pPr>
              <a:defRPr/>
            </a:pPr>
            <a:fld id="{BDC2143B-610F-499C-A392-DFFBE135A7B2}" type="slidenum">
              <a:rPr lang="en-US" altLang="en-US" smtClean="0"/>
              <a:t>14</a:t>
            </a:fld>
            <a:endParaRPr lang="en-US" altLang="en-US"/>
          </a:p>
        </p:txBody>
      </p:sp>
    </p:spTree>
    <p:extLst>
      <p:ext uri="{BB962C8B-B14F-4D97-AF65-F5344CB8AC3E}">
        <p14:creationId xmlns:p14="http://schemas.microsoft.com/office/powerpoint/2010/main" val="2235158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9D65F-BB3B-4209-9802-64ABB063F3E8}"/>
              </a:ext>
            </a:extLst>
          </p:cNvPr>
          <p:cNvSpPr>
            <a:spLocks noGrp="1"/>
          </p:cNvSpPr>
          <p:nvPr>
            <p:ph type="title"/>
          </p:nvPr>
        </p:nvSpPr>
        <p:spPr/>
        <p:txBody>
          <a:bodyPr/>
          <a:lstStyle/>
          <a:p>
            <a:r>
              <a:rPr lang="en-US" b="1" dirty="0">
                <a:solidFill>
                  <a:srgbClr val="FF0000"/>
                </a:solidFill>
              </a:rPr>
              <a:t>User Interface Module</a:t>
            </a:r>
            <a:endParaRPr lang="en-IN" b="1" dirty="0">
              <a:solidFill>
                <a:srgbClr val="FF0000"/>
              </a:solidFill>
            </a:endParaRPr>
          </a:p>
        </p:txBody>
      </p:sp>
      <p:sp>
        <p:nvSpPr>
          <p:cNvPr id="3" name="Content Placeholder 2">
            <a:extLst>
              <a:ext uri="{FF2B5EF4-FFF2-40B4-BE49-F238E27FC236}">
                <a16:creationId xmlns:a16="http://schemas.microsoft.com/office/drawing/2014/main" id="{4C5D44BC-1A14-43F4-94A4-2485F5A4C87A}"/>
              </a:ext>
            </a:extLst>
          </p:cNvPr>
          <p:cNvSpPr>
            <a:spLocks noGrp="1"/>
          </p:cNvSpPr>
          <p:nvPr>
            <p:ph idx="1"/>
          </p:nvPr>
        </p:nvSpPr>
        <p:spPr/>
        <p:txBody>
          <a:bodyPr/>
          <a:lstStyle/>
          <a:p>
            <a:pPr>
              <a:lnSpc>
                <a:spcPct val="150000"/>
              </a:lnSpc>
            </a:pPr>
            <a:r>
              <a:rPr lang="en-IN" sz="2400" dirty="0">
                <a:latin typeface="Times New Roman" panose="02020603050405020304" pitchFamily="18" charset="0"/>
                <a:cs typeface="Times New Roman" panose="02020603050405020304" pitchFamily="18" charset="0"/>
              </a:rPr>
              <a:t>Built using </a:t>
            </a:r>
            <a:r>
              <a:rPr lang="en-IN" sz="2400" dirty="0" err="1">
                <a:latin typeface="Times New Roman" panose="02020603050405020304" pitchFamily="18" charset="0"/>
                <a:cs typeface="Times New Roman" panose="02020603050405020304" pitchFamily="18" charset="0"/>
              </a:rPr>
              <a:t>Chainlit</a:t>
            </a:r>
            <a:r>
              <a:rPr lang="en-IN" sz="2400" dirty="0">
                <a:latin typeface="Times New Roman" panose="02020603050405020304" pitchFamily="18" charset="0"/>
                <a:cs typeface="Times New Roman" panose="02020603050405020304" pitchFamily="18" charset="0"/>
              </a:rPr>
              <a:t> framework.</a:t>
            </a:r>
          </a:p>
          <a:p>
            <a:pPr>
              <a:lnSpc>
                <a:spcPct val="150000"/>
              </a:lnSpc>
            </a:pPr>
            <a:r>
              <a:rPr lang="en-US" sz="2400" dirty="0">
                <a:latin typeface="Times New Roman" panose="02020603050405020304" pitchFamily="18" charset="0"/>
                <a:cs typeface="Times New Roman" panose="02020603050405020304" pitchFamily="18" charset="0"/>
              </a:rPr>
              <a:t>Allows users to chat and send medical queries.</a:t>
            </a:r>
          </a:p>
          <a:p>
            <a:pPr>
              <a:lnSpc>
                <a:spcPct val="150000"/>
              </a:lnSpc>
            </a:pPr>
            <a:r>
              <a:rPr lang="en-IN" sz="2400" dirty="0">
                <a:latin typeface="Times New Roman" panose="02020603050405020304" pitchFamily="18" charset="0"/>
                <a:cs typeface="Times New Roman" panose="02020603050405020304" pitchFamily="18" charset="0"/>
              </a:rPr>
              <a:t>Displays the AI-generated responses.</a:t>
            </a:r>
          </a:p>
          <a:p>
            <a:pPr>
              <a:lnSpc>
                <a:spcPct val="150000"/>
              </a:lnSpc>
            </a:pPr>
            <a:r>
              <a:rPr lang="en-IN" sz="2400" dirty="0">
                <a:latin typeface="Times New Roman" panose="02020603050405020304" pitchFamily="18" charset="0"/>
                <a:cs typeface="Times New Roman" panose="02020603050405020304" pitchFamily="18" charset="0"/>
              </a:rPr>
              <a:t>Ensures smooth, intuitive interaction.</a:t>
            </a: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787A30B-ED30-42E9-AB4E-1481BFFA8703}"/>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CBD2A785-6420-4641-A699-51B1C652F387}"/>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F72A7177-A1E9-4F99-A88F-9A4DBC79AA5D}"/>
              </a:ext>
            </a:extLst>
          </p:cNvPr>
          <p:cNvSpPr>
            <a:spLocks noGrp="1"/>
          </p:cNvSpPr>
          <p:nvPr>
            <p:ph type="sldNum" sz="quarter" idx="12"/>
          </p:nvPr>
        </p:nvSpPr>
        <p:spPr/>
        <p:txBody>
          <a:bodyPr/>
          <a:lstStyle/>
          <a:p>
            <a:pPr>
              <a:defRPr/>
            </a:pPr>
            <a:fld id="{BDC2143B-610F-499C-A392-DFFBE135A7B2}" type="slidenum">
              <a:rPr lang="en-US" altLang="en-US" smtClean="0"/>
              <a:t>15</a:t>
            </a:fld>
            <a:endParaRPr lang="en-US" altLang="en-US"/>
          </a:p>
        </p:txBody>
      </p:sp>
    </p:spTree>
    <p:extLst>
      <p:ext uri="{BB962C8B-B14F-4D97-AF65-F5344CB8AC3E}">
        <p14:creationId xmlns:p14="http://schemas.microsoft.com/office/powerpoint/2010/main" val="896540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586C8-EDF8-4C4E-8B44-BD5CF4E86295}"/>
              </a:ext>
            </a:extLst>
          </p:cNvPr>
          <p:cNvSpPr>
            <a:spLocks noGrp="1"/>
          </p:cNvSpPr>
          <p:nvPr>
            <p:ph type="title"/>
          </p:nvPr>
        </p:nvSpPr>
        <p:spPr/>
        <p:txBody>
          <a:bodyPr/>
          <a:lstStyle/>
          <a:p>
            <a:r>
              <a:rPr lang="en-US" b="1" dirty="0">
                <a:solidFill>
                  <a:srgbClr val="FF0000"/>
                </a:solidFill>
              </a:rPr>
              <a:t>Application Backend Module</a:t>
            </a:r>
            <a:endParaRPr lang="en-IN" b="1" dirty="0">
              <a:solidFill>
                <a:srgbClr val="FF0000"/>
              </a:solidFill>
            </a:endParaRPr>
          </a:p>
        </p:txBody>
      </p:sp>
      <p:sp>
        <p:nvSpPr>
          <p:cNvPr id="3" name="Content Placeholder 2">
            <a:extLst>
              <a:ext uri="{FF2B5EF4-FFF2-40B4-BE49-F238E27FC236}">
                <a16:creationId xmlns:a16="http://schemas.microsoft.com/office/drawing/2014/main" id="{5E522138-84DC-44F8-BAE5-BC986555722C}"/>
              </a:ext>
            </a:extLst>
          </p:cNvPr>
          <p:cNvSpPr>
            <a:spLocks noGrp="1"/>
          </p:cNvSpPr>
          <p:nvPr>
            <p:ph idx="1"/>
          </p:nvPr>
        </p:nvSpPr>
        <p:spPr/>
        <p:txBody>
          <a:bodyPr/>
          <a:lstStyle/>
          <a:p>
            <a:pPr>
              <a:lnSpc>
                <a:spcPct val="150000"/>
              </a:lnSpc>
            </a:pPr>
            <a:r>
              <a:rPr lang="en-US" sz="2400" dirty="0">
                <a:latin typeface="Times New Roman" panose="02020603050405020304" pitchFamily="18" charset="0"/>
                <a:cs typeface="Times New Roman" panose="02020603050405020304" pitchFamily="18" charset="0"/>
              </a:rPr>
              <a:t>Controls the flow between UI, embedding, DB, and model.</a:t>
            </a:r>
          </a:p>
          <a:p>
            <a:pPr>
              <a:lnSpc>
                <a:spcPct val="150000"/>
              </a:lnSpc>
            </a:pPr>
            <a:r>
              <a:rPr lang="en-US" sz="2400" dirty="0">
                <a:latin typeface="Times New Roman" panose="02020603050405020304" pitchFamily="18" charset="0"/>
                <a:cs typeface="Times New Roman" panose="02020603050405020304" pitchFamily="18" charset="0"/>
              </a:rPr>
              <a:t>Manages query processing and response logic.</a:t>
            </a:r>
          </a:p>
          <a:p>
            <a:pPr>
              <a:lnSpc>
                <a:spcPct val="150000"/>
              </a:lnSpc>
            </a:pPr>
            <a:r>
              <a:rPr lang="en-US" sz="2400" dirty="0">
                <a:latin typeface="Times New Roman" panose="02020603050405020304" pitchFamily="18" charset="0"/>
                <a:cs typeface="Times New Roman" panose="02020603050405020304" pitchFamily="18" charset="0"/>
              </a:rPr>
              <a:t>Acts as the system coordinator for all modules.</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7166ADD-CDEC-4500-986A-6320F44ED761}"/>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53598766-8EA5-42B0-94E5-F34C8F72835C}"/>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E69024E4-5CD1-4061-B430-A1A8D36D7677}"/>
              </a:ext>
            </a:extLst>
          </p:cNvPr>
          <p:cNvSpPr>
            <a:spLocks noGrp="1"/>
          </p:cNvSpPr>
          <p:nvPr>
            <p:ph type="sldNum" sz="quarter" idx="12"/>
          </p:nvPr>
        </p:nvSpPr>
        <p:spPr/>
        <p:txBody>
          <a:bodyPr/>
          <a:lstStyle/>
          <a:p>
            <a:pPr>
              <a:defRPr/>
            </a:pPr>
            <a:fld id="{BDC2143B-610F-499C-A392-DFFBE135A7B2}" type="slidenum">
              <a:rPr lang="en-US" altLang="en-US" smtClean="0"/>
              <a:t>16</a:t>
            </a:fld>
            <a:endParaRPr lang="en-US" altLang="en-US"/>
          </a:p>
        </p:txBody>
      </p:sp>
    </p:spTree>
    <p:extLst>
      <p:ext uri="{BB962C8B-B14F-4D97-AF65-F5344CB8AC3E}">
        <p14:creationId xmlns:p14="http://schemas.microsoft.com/office/powerpoint/2010/main" val="2904177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20272-E6BC-41CC-AC84-31A3966A98B6}"/>
              </a:ext>
            </a:extLst>
          </p:cNvPr>
          <p:cNvSpPr>
            <a:spLocks noGrp="1"/>
          </p:cNvSpPr>
          <p:nvPr>
            <p:ph type="title"/>
          </p:nvPr>
        </p:nvSpPr>
        <p:spPr/>
        <p:txBody>
          <a:bodyPr/>
          <a:lstStyle/>
          <a:p>
            <a:r>
              <a:rPr lang="en-IN" b="1" dirty="0">
                <a:solidFill>
                  <a:srgbClr val="FF0000"/>
                </a:solidFill>
              </a:rPr>
              <a:t>Embedding System Module</a:t>
            </a:r>
          </a:p>
        </p:txBody>
      </p:sp>
      <p:sp>
        <p:nvSpPr>
          <p:cNvPr id="3" name="Content Placeholder 2">
            <a:extLst>
              <a:ext uri="{FF2B5EF4-FFF2-40B4-BE49-F238E27FC236}">
                <a16:creationId xmlns:a16="http://schemas.microsoft.com/office/drawing/2014/main" id="{C0996C31-1C47-492F-AC1D-3B57299B26B2}"/>
              </a:ext>
            </a:extLst>
          </p:cNvPr>
          <p:cNvSpPr>
            <a:spLocks noGrp="1"/>
          </p:cNvSpPr>
          <p:nvPr>
            <p:ph idx="1"/>
          </p:nvPr>
        </p:nvSpPr>
        <p:spPr/>
        <p:txBody>
          <a:bodyPr/>
          <a:lstStyle/>
          <a:p>
            <a:pPr>
              <a:lnSpc>
                <a:spcPct val="150000"/>
              </a:lnSpc>
            </a:pPr>
            <a:r>
              <a:rPr lang="en-US" sz="2400" dirty="0">
                <a:latin typeface="Times New Roman" panose="02020603050405020304" pitchFamily="18" charset="0"/>
                <a:cs typeface="Times New Roman" panose="02020603050405020304" pitchFamily="18" charset="0"/>
              </a:rPr>
              <a:t>Uses </a:t>
            </a:r>
            <a:r>
              <a:rPr lang="en-US" sz="2400" dirty="0" err="1">
                <a:latin typeface="Times New Roman" panose="02020603050405020304" pitchFamily="18" charset="0"/>
                <a:cs typeface="Times New Roman" panose="02020603050405020304" pitchFamily="18" charset="0"/>
              </a:rPr>
              <a:t>SentenceTransformers</a:t>
            </a:r>
            <a:r>
              <a:rPr lang="en-US" sz="2400" dirty="0">
                <a:latin typeface="Times New Roman" panose="02020603050405020304" pitchFamily="18" charset="0"/>
                <a:cs typeface="Times New Roman" panose="02020603050405020304" pitchFamily="18" charset="0"/>
              </a:rPr>
              <a:t> to generate embeddings.</a:t>
            </a:r>
          </a:p>
          <a:p>
            <a:pPr>
              <a:lnSpc>
                <a:spcPct val="150000"/>
              </a:lnSpc>
            </a:pPr>
            <a:r>
              <a:rPr lang="en-IN" sz="2400" dirty="0">
                <a:latin typeface="Times New Roman" panose="02020603050405020304" pitchFamily="18" charset="0"/>
                <a:cs typeface="Times New Roman" panose="02020603050405020304" pitchFamily="18" charset="0"/>
              </a:rPr>
              <a:t>Converts queries and documents to vector format.</a:t>
            </a:r>
          </a:p>
          <a:p>
            <a:pPr>
              <a:lnSpc>
                <a:spcPct val="150000"/>
              </a:lnSpc>
            </a:pPr>
            <a:r>
              <a:rPr lang="en-IN" sz="2400" dirty="0">
                <a:latin typeface="Times New Roman" panose="02020603050405020304" pitchFamily="18" charset="0"/>
                <a:cs typeface="Times New Roman" panose="02020603050405020304" pitchFamily="18" charset="0"/>
              </a:rPr>
              <a:t>Includes document parser for PDF, DOCX, and TXT files.</a:t>
            </a:r>
          </a:p>
          <a:p>
            <a:pPr>
              <a:lnSpc>
                <a:spcPct val="150000"/>
              </a:lnSpc>
            </a:pPr>
            <a:r>
              <a:rPr lang="en-US" sz="2400" dirty="0">
                <a:latin typeface="Times New Roman" panose="02020603050405020304" pitchFamily="18" charset="0"/>
                <a:cs typeface="Times New Roman" panose="02020603050405020304" pitchFamily="18" charset="0"/>
              </a:rPr>
              <a:t>Splits and processes content into smaller chunks.</a:t>
            </a: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675A2D8-65E1-48B3-AE41-C2C20A696457}"/>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173E47BD-4A06-48E5-84FE-A0DB0E56D88B}"/>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CB9EFCD8-5AC4-453A-8510-738E86BCFBC4}"/>
              </a:ext>
            </a:extLst>
          </p:cNvPr>
          <p:cNvSpPr>
            <a:spLocks noGrp="1"/>
          </p:cNvSpPr>
          <p:nvPr>
            <p:ph type="sldNum" sz="quarter" idx="12"/>
          </p:nvPr>
        </p:nvSpPr>
        <p:spPr/>
        <p:txBody>
          <a:bodyPr/>
          <a:lstStyle/>
          <a:p>
            <a:pPr>
              <a:defRPr/>
            </a:pPr>
            <a:fld id="{BDC2143B-610F-499C-A392-DFFBE135A7B2}" type="slidenum">
              <a:rPr lang="en-US" altLang="en-US" smtClean="0"/>
              <a:t>17</a:t>
            </a:fld>
            <a:endParaRPr lang="en-US" altLang="en-US"/>
          </a:p>
        </p:txBody>
      </p:sp>
    </p:spTree>
    <p:extLst>
      <p:ext uri="{BB962C8B-B14F-4D97-AF65-F5344CB8AC3E}">
        <p14:creationId xmlns:p14="http://schemas.microsoft.com/office/powerpoint/2010/main" val="3570228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ECF9C-6C82-4789-A0C3-A7779F888126}"/>
              </a:ext>
            </a:extLst>
          </p:cNvPr>
          <p:cNvSpPr>
            <a:spLocks noGrp="1"/>
          </p:cNvSpPr>
          <p:nvPr>
            <p:ph type="title"/>
          </p:nvPr>
        </p:nvSpPr>
        <p:spPr/>
        <p:txBody>
          <a:bodyPr/>
          <a:lstStyle/>
          <a:p>
            <a:r>
              <a:rPr lang="en-IN" b="1" dirty="0">
                <a:solidFill>
                  <a:srgbClr val="FF0000"/>
                </a:solidFill>
              </a:rPr>
              <a:t>Model Engine Module</a:t>
            </a:r>
          </a:p>
        </p:txBody>
      </p:sp>
      <p:sp>
        <p:nvSpPr>
          <p:cNvPr id="3" name="Content Placeholder 2">
            <a:extLst>
              <a:ext uri="{FF2B5EF4-FFF2-40B4-BE49-F238E27FC236}">
                <a16:creationId xmlns:a16="http://schemas.microsoft.com/office/drawing/2014/main" id="{C8B6E9A9-C5D9-48CA-AB91-E2C12AECCA15}"/>
              </a:ext>
            </a:extLst>
          </p:cNvPr>
          <p:cNvSpPr>
            <a:spLocks noGrp="1"/>
          </p:cNvSpPr>
          <p:nvPr>
            <p:ph idx="1"/>
          </p:nvPr>
        </p:nvSpPr>
        <p:spPr/>
        <p:txBody>
          <a:bodyPr/>
          <a:lstStyle/>
          <a:p>
            <a:pPr>
              <a:lnSpc>
                <a:spcPct val="150000"/>
              </a:lnSpc>
            </a:pPr>
            <a:r>
              <a:rPr lang="en-IN" sz="2400" dirty="0">
                <a:latin typeface="Times New Roman" panose="02020603050405020304" pitchFamily="18" charset="0"/>
                <a:cs typeface="Times New Roman" panose="02020603050405020304" pitchFamily="18" charset="0"/>
              </a:rPr>
              <a:t>Powered by LLaMA2/LLaMA3 via </a:t>
            </a:r>
            <a:r>
              <a:rPr lang="en-IN" sz="2400" dirty="0" err="1">
                <a:latin typeface="Times New Roman" panose="02020603050405020304" pitchFamily="18" charset="0"/>
                <a:cs typeface="Times New Roman" panose="02020603050405020304" pitchFamily="18" charset="0"/>
              </a:rPr>
              <a:t>CTransformers</a:t>
            </a:r>
            <a:r>
              <a:rPr lang="en-IN" sz="2400" dirty="0">
                <a:latin typeface="Times New Roman" panose="02020603050405020304" pitchFamily="18" charset="0"/>
                <a:cs typeface="Times New Roman" panose="02020603050405020304" pitchFamily="18" charset="0"/>
              </a:rPr>
              <a:t>.</a:t>
            </a:r>
          </a:p>
          <a:p>
            <a:pPr>
              <a:lnSpc>
                <a:spcPct val="150000"/>
              </a:lnSpc>
            </a:pPr>
            <a:r>
              <a:rPr lang="en-IN" sz="2400" dirty="0">
                <a:latin typeface="Times New Roman" panose="02020603050405020304" pitchFamily="18" charset="0"/>
                <a:cs typeface="Times New Roman" panose="02020603050405020304" pitchFamily="18" charset="0"/>
              </a:rPr>
              <a:t>Takes user query + relevant context.</a:t>
            </a:r>
          </a:p>
          <a:p>
            <a:pPr>
              <a:lnSpc>
                <a:spcPct val="150000"/>
              </a:lnSpc>
            </a:pPr>
            <a:r>
              <a:rPr lang="en-IN" sz="2400" dirty="0">
                <a:latin typeface="Times New Roman" panose="02020603050405020304" pitchFamily="18" charset="0"/>
                <a:cs typeface="Times New Roman" panose="02020603050405020304" pitchFamily="18" charset="0"/>
              </a:rPr>
              <a:t>Generates natural, accurate responses.</a:t>
            </a:r>
          </a:p>
          <a:p>
            <a:pPr>
              <a:lnSpc>
                <a:spcPct val="150000"/>
              </a:lnSpc>
            </a:pPr>
            <a:r>
              <a:rPr lang="en-US" sz="2400" dirty="0">
                <a:latin typeface="Times New Roman" panose="02020603050405020304" pitchFamily="18" charset="0"/>
                <a:cs typeface="Times New Roman" panose="02020603050405020304" pitchFamily="18" charset="0"/>
              </a:rPr>
              <a:t>Works locally to ensure privacy and fast access.</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6877228-A2A7-4635-B1E7-BA299EB2DEA9}"/>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416BD104-3BAC-414B-AA23-19D2570B7A1C}"/>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B685FFE9-1CD0-4F5C-BC3D-DB1EA00ACCF2}"/>
              </a:ext>
            </a:extLst>
          </p:cNvPr>
          <p:cNvSpPr>
            <a:spLocks noGrp="1"/>
          </p:cNvSpPr>
          <p:nvPr>
            <p:ph type="sldNum" sz="quarter" idx="12"/>
          </p:nvPr>
        </p:nvSpPr>
        <p:spPr/>
        <p:txBody>
          <a:bodyPr/>
          <a:lstStyle/>
          <a:p>
            <a:pPr>
              <a:defRPr/>
            </a:pPr>
            <a:fld id="{BDC2143B-610F-499C-A392-DFFBE135A7B2}" type="slidenum">
              <a:rPr lang="en-US" altLang="en-US" smtClean="0"/>
              <a:t>18</a:t>
            </a:fld>
            <a:endParaRPr lang="en-US" altLang="en-US"/>
          </a:p>
        </p:txBody>
      </p:sp>
    </p:spTree>
    <p:extLst>
      <p:ext uri="{BB962C8B-B14F-4D97-AF65-F5344CB8AC3E}">
        <p14:creationId xmlns:p14="http://schemas.microsoft.com/office/powerpoint/2010/main" val="2308185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78573-818E-4255-811C-ED996AC7868D}"/>
              </a:ext>
            </a:extLst>
          </p:cNvPr>
          <p:cNvSpPr>
            <a:spLocks noGrp="1"/>
          </p:cNvSpPr>
          <p:nvPr>
            <p:ph type="title"/>
          </p:nvPr>
        </p:nvSpPr>
        <p:spPr/>
        <p:txBody>
          <a:bodyPr/>
          <a:lstStyle/>
          <a:p>
            <a:r>
              <a:rPr lang="en-IN" b="1" dirty="0">
                <a:solidFill>
                  <a:srgbClr val="FF0000"/>
                </a:solidFill>
              </a:rPr>
              <a:t>Database Module</a:t>
            </a:r>
          </a:p>
        </p:txBody>
      </p:sp>
      <p:sp>
        <p:nvSpPr>
          <p:cNvPr id="3" name="Content Placeholder 2">
            <a:extLst>
              <a:ext uri="{FF2B5EF4-FFF2-40B4-BE49-F238E27FC236}">
                <a16:creationId xmlns:a16="http://schemas.microsoft.com/office/drawing/2014/main" id="{C69CD1D2-26CA-49E3-97A5-E9010CCC38F3}"/>
              </a:ext>
            </a:extLst>
          </p:cNvPr>
          <p:cNvSpPr>
            <a:spLocks noGrp="1"/>
          </p:cNvSpPr>
          <p:nvPr>
            <p:ph idx="1"/>
          </p:nvPr>
        </p:nvSpPr>
        <p:spPr/>
        <p:txBody>
          <a:bodyPr/>
          <a:lstStyle/>
          <a:p>
            <a:pPr>
              <a:lnSpc>
                <a:spcPct val="150000"/>
              </a:lnSpc>
            </a:pPr>
            <a:r>
              <a:rPr lang="en-IN" sz="2400" dirty="0">
                <a:latin typeface="Times New Roman" panose="02020603050405020304" pitchFamily="18" charset="0"/>
                <a:cs typeface="Times New Roman" panose="02020603050405020304" pitchFamily="18" charset="0"/>
              </a:rPr>
              <a:t>Utilizes FAISS for vector storage and search.</a:t>
            </a:r>
          </a:p>
          <a:p>
            <a:pPr>
              <a:lnSpc>
                <a:spcPct val="150000"/>
              </a:lnSpc>
            </a:pPr>
            <a:r>
              <a:rPr lang="en-IN" sz="2400" dirty="0">
                <a:latin typeface="Times New Roman" panose="02020603050405020304" pitchFamily="18" charset="0"/>
                <a:cs typeface="Times New Roman" panose="02020603050405020304" pitchFamily="18" charset="0"/>
              </a:rPr>
              <a:t>Stores document embeddings for semantic retrieval.</a:t>
            </a:r>
          </a:p>
          <a:p>
            <a:pPr>
              <a:lnSpc>
                <a:spcPct val="150000"/>
              </a:lnSpc>
            </a:pPr>
            <a:r>
              <a:rPr lang="en-IN" sz="2400" dirty="0">
                <a:latin typeface="Times New Roman" panose="02020603050405020304" pitchFamily="18" charset="0"/>
                <a:cs typeface="Times New Roman" panose="02020603050405020304" pitchFamily="18" charset="0"/>
              </a:rPr>
              <a:t>Linked with </a:t>
            </a:r>
            <a:r>
              <a:rPr lang="en-IN" sz="2400" dirty="0" err="1">
                <a:latin typeface="Times New Roman" panose="02020603050405020304" pitchFamily="18" charset="0"/>
                <a:cs typeface="Times New Roman" panose="02020603050405020304" pitchFamily="18" charset="0"/>
              </a:rPr>
              <a:t>index.faiss</a:t>
            </a:r>
            <a:r>
              <a:rPr lang="en-IN" sz="2400" dirty="0">
                <a:latin typeface="Times New Roman" panose="02020603050405020304" pitchFamily="18" charset="0"/>
                <a:cs typeface="Times New Roman" panose="02020603050405020304" pitchFamily="18" charset="0"/>
              </a:rPr>
              <a:t> and </a:t>
            </a:r>
            <a:r>
              <a:rPr lang="en-IN" sz="2400" dirty="0" err="1">
                <a:latin typeface="Times New Roman" panose="02020603050405020304" pitchFamily="18" charset="0"/>
                <a:cs typeface="Times New Roman" panose="02020603050405020304" pitchFamily="18" charset="0"/>
              </a:rPr>
              <a:t>docs.json</a:t>
            </a:r>
            <a:r>
              <a:rPr lang="en-IN" sz="2400" dirty="0">
                <a:latin typeface="Times New Roman" panose="02020603050405020304" pitchFamily="18" charset="0"/>
                <a:cs typeface="Times New Roman" panose="02020603050405020304" pitchFamily="18" charset="0"/>
              </a:rPr>
              <a:t> metadata.</a:t>
            </a:r>
          </a:p>
          <a:p>
            <a:pPr>
              <a:lnSpc>
                <a:spcPct val="150000"/>
              </a:lnSpc>
            </a:pPr>
            <a:r>
              <a:rPr lang="en-IN" sz="2400" dirty="0">
                <a:latin typeface="Times New Roman" panose="02020603050405020304" pitchFamily="18" charset="0"/>
                <a:cs typeface="Times New Roman" panose="02020603050405020304" pitchFamily="18" charset="0"/>
              </a:rPr>
              <a:t>Returns top matching results for each query.</a:t>
            </a:r>
          </a:p>
        </p:txBody>
      </p:sp>
      <p:sp>
        <p:nvSpPr>
          <p:cNvPr id="4" name="Date Placeholder 3">
            <a:extLst>
              <a:ext uri="{FF2B5EF4-FFF2-40B4-BE49-F238E27FC236}">
                <a16:creationId xmlns:a16="http://schemas.microsoft.com/office/drawing/2014/main" id="{5118232B-02A7-4B52-A638-EB07A0491AFE}"/>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012EB384-29A8-4705-BFB7-7DE41180C693}"/>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D152E73B-1357-4BA5-9181-4D154F691F0E}"/>
              </a:ext>
            </a:extLst>
          </p:cNvPr>
          <p:cNvSpPr>
            <a:spLocks noGrp="1"/>
          </p:cNvSpPr>
          <p:nvPr>
            <p:ph type="sldNum" sz="quarter" idx="12"/>
          </p:nvPr>
        </p:nvSpPr>
        <p:spPr/>
        <p:txBody>
          <a:bodyPr/>
          <a:lstStyle/>
          <a:p>
            <a:pPr>
              <a:defRPr/>
            </a:pPr>
            <a:fld id="{BDC2143B-610F-499C-A392-DFFBE135A7B2}" type="slidenum">
              <a:rPr lang="en-US" altLang="en-US" smtClean="0"/>
              <a:t>19</a:t>
            </a:fld>
            <a:endParaRPr lang="en-US" altLang="en-US"/>
          </a:p>
        </p:txBody>
      </p:sp>
    </p:spTree>
    <p:extLst>
      <p:ext uri="{BB962C8B-B14F-4D97-AF65-F5344CB8AC3E}">
        <p14:creationId xmlns:p14="http://schemas.microsoft.com/office/powerpoint/2010/main" val="2607076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p:cNvSpPr>
            <a:spLocks noGrp="1"/>
          </p:cNvSpPr>
          <p:nvPr>
            <p:ph idx="1"/>
          </p:nvPr>
        </p:nvSpPr>
        <p:spPr/>
        <p:txBody>
          <a:bodyPr/>
          <a:lstStyle/>
          <a:p>
            <a:pPr marL="469900" marR="0" lvl="0" indent="-469900" algn="just"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defRPr/>
            </a:pPr>
            <a:r>
              <a:rPr lang="en-US" altLang="en-US" sz="2400" dirty="0">
                <a:solidFill>
                  <a:srgbClr val="000000"/>
                </a:solidFill>
                <a:latin typeface="Times New Roman" panose="02020603050405020304" pitchFamily="18" charset="0"/>
                <a:cs typeface="Times New Roman" panose="02020603050405020304" pitchFamily="18" charset="0"/>
              </a:rPr>
              <a:t>Lack of instant and reliable access to medical information.</a:t>
            </a:r>
          </a:p>
          <a:p>
            <a:pPr marL="469900" marR="0" lvl="0" indent="-469900" algn="just"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Healthcare professionals need quick access to medical references.</a:t>
            </a:r>
          </a:p>
          <a:p>
            <a:pPr marL="469900" marR="0" lvl="0" indent="-469900" algn="just"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Difficulty in retrieving specific medical knowledge from large document repositories.</a:t>
            </a:r>
          </a:p>
          <a:p>
            <a:pPr marL="469900" marR="0" lvl="0" indent="-469900" algn="just"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defRPr/>
            </a:pPr>
            <a:r>
              <a:rPr lang="en-US" sz="2400" dirty="0">
                <a:latin typeface="Times New Roman" panose="02020603050405020304" pitchFamily="18" charset="0"/>
                <a:cs typeface="Times New Roman" panose="02020603050405020304" pitchFamily="18" charset="0"/>
              </a:rPr>
              <a:t>Bridge the gap between users and accurate medical knowledge.</a:t>
            </a:r>
          </a:p>
          <a:p>
            <a:pPr marL="469900" marR="0" lvl="0" indent="-469900" algn="just"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defRPr/>
            </a:pPr>
            <a:r>
              <a:rPr lang="en-US" sz="2400" dirty="0">
                <a:latin typeface="Times New Roman" panose="02020603050405020304" pitchFamily="18" charset="0"/>
                <a:cs typeface="Times New Roman" panose="02020603050405020304" pitchFamily="18" charset="0"/>
              </a:rPr>
              <a:t>Provide a conversational AI that delivers trusted medical insights.</a:t>
            </a:r>
          </a:p>
          <a:p>
            <a:pPr marL="469900" marR="0" lvl="0" indent="-469900" algn="just"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defRPr/>
            </a:pPr>
            <a:r>
              <a:rPr lang="en-US" sz="2400" dirty="0">
                <a:latin typeface="Times New Roman" panose="02020603050405020304" pitchFamily="18" charset="0"/>
                <a:cs typeface="Times New Roman" panose="02020603050405020304" pitchFamily="18" charset="0"/>
              </a:rPr>
              <a:t>Support medical education and research with a knowledge-driven AI assistant.</a:t>
            </a: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t>Final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2</a:t>
            </a:fld>
            <a:endParaRPr lang="en-IN"/>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2F308-1BE7-4F4F-8E8A-FEC60E3D455C}"/>
              </a:ext>
            </a:extLst>
          </p:cNvPr>
          <p:cNvSpPr>
            <a:spLocks noGrp="1"/>
          </p:cNvSpPr>
          <p:nvPr>
            <p:ph type="title"/>
          </p:nvPr>
        </p:nvSpPr>
        <p:spPr/>
        <p:txBody>
          <a:bodyPr/>
          <a:lstStyle/>
          <a:p>
            <a:r>
              <a:rPr lang="en-IN" b="1" dirty="0">
                <a:solidFill>
                  <a:srgbClr val="FF0000"/>
                </a:solidFill>
              </a:rPr>
              <a:t>Knowledge Base Module</a:t>
            </a:r>
          </a:p>
        </p:txBody>
      </p:sp>
      <p:sp>
        <p:nvSpPr>
          <p:cNvPr id="3" name="Content Placeholder 2">
            <a:extLst>
              <a:ext uri="{FF2B5EF4-FFF2-40B4-BE49-F238E27FC236}">
                <a16:creationId xmlns:a16="http://schemas.microsoft.com/office/drawing/2014/main" id="{19AB6E4B-D98A-4CED-8BDA-F3EE4E4BB500}"/>
              </a:ext>
            </a:extLst>
          </p:cNvPr>
          <p:cNvSpPr>
            <a:spLocks noGrp="1"/>
          </p:cNvSpPr>
          <p:nvPr>
            <p:ph idx="1"/>
          </p:nvPr>
        </p:nvSpPr>
        <p:spPr/>
        <p:txBody>
          <a:bodyPr/>
          <a:lstStyle/>
          <a:p>
            <a:pPr>
              <a:lnSpc>
                <a:spcPct val="150000"/>
              </a:lnSpc>
            </a:pPr>
            <a:r>
              <a:rPr lang="en-US" sz="2400" dirty="0">
                <a:latin typeface="Times New Roman" panose="02020603050405020304" pitchFamily="18" charset="0"/>
                <a:cs typeface="Times New Roman" panose="02020603050405020304" pitchFamily="18" charset="0"/>
              </a:rPr>
              <a:t>Contains medical documents in /kb/ directory.</a:t>
            </a:r>
          </a:p>
          <a:p>
            <a:pPr>
              <a:lnSpc>
                <a:spcPct val="150000"/>
              </a:lnSpc>
            </a:pPr>
            <a:r>
              <a:rPr lang="en-US" sz="2400" dirty="0">
                <a:latin typeface="Times New Roman" panose="02020603050405020304" pitchFamily="18" charset="0"/>
                <a:cs typeface="Times New Roman" panose="02020603050405020304" pitchFamily="18" charset="0"/>
              </a:rPr>
              <a:t>Supports PDF, DOCX, and TXT formats.</a:t>
            </a:r>
          </a:p>
          <a:p>
            <a:pPr>
              <a:lnSpc>
                <a:spcPct val="150000"/>
              </a:lnSpc>
            </a:pPr>
            <a:r>
              <a:rPr lang="en-US" sz="2400" dirty="0">
                <a:latin typeface="Times New Roman" panose="02020603050405020304" pitchFamily="18" charset="0"/>
                <a:cs typeface="Times New Roman" panose="02020603050405020304" pitchFamily="18" charset="0"/>
              </a:rPr>
              <a:t>Parsed and embedded for semantic search.</a:t>
            </a:r>
          </a:p>
          <a:p>
            <a:pPr>
              <a:lnSpc>
                <a:spcPct val="150000"/>
              </a:lnSpc>
            </a:pPr>
            <a:r>
              <a:rPr lang="en-US" sz="2400" dirty="0">
                <a:latin typeface="Times New Roman" panose="02020603050405020304" pitchFamily="18" charset="0"/>
                <a:cs typeface="Times New Roman" panose="02020603050405020304" pitchFamily="18" charset="0"/>
              </a:rPr>
              <a:t>Automatically updated when new files are added.</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D2F6386-2B39-4FA4-85D3-58F197FC35FA}"/>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43BDCCEF-2AFE-465D-8724-9E5E92925885}"/>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05CFD7CD-0B17-486A-BCFB-3FFA3B9C200E}"/>
              </a:ext>
            </a:extLst>
          </p:cNvPr>
          <p:cNvSpPr>
            <a:spLocks noGrp="1"/>
          </p:cNvSpPr>
          <p:nvPr>
            <p:ph type="sldNum" sz="quarter" idx="12"/>
          </p:nvPr>
        </p:nvSpPr>
        <p:spPr/>
        <p:txBody>
          <a:bodyPr/>
          <a:lstStyle/>
          <a:p>
            <a:pPr>
              <a:defRPr/>
            </a:pPr>
            <a:fld id="{BDC2143B-610F-499C-A392-DFFBE135A7B2}" type="slidenum">
              <a:rPr lang="en-US" altLang="en-US" smtClean="0"/>
              <a:t>20</a:t>
            </a:fld>
            <a:endParaRPr lang="en-US" altLang="en-US"/>
          </a:p>
        </p:txBody>
      </p:sp>
    </p:spTree>
    <p:extLst>
      <p:ext uri="{BB962C8B-B14F-4D97-AF65-F5344CB8AC3E}">
        <p14:creationId xmlns:p14="http://schemas.microsoft.com/office/powerpoint/2010/main" val="3951905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80EE7-7643-4688-9056-D7213B1BFF62}"/>
              </a:ext>
            </a:extLst>
          </p:cNvPr>
          <p:cNvSpPr>
            <a:spLocks noGrp="1"/>
          </p:cNvSpPr>
          <p:nvPr>
            <p:ph type="title"/>
          </p:nvPr>
        </p:nvSpPr>
        <p:spPr/>
        <p:txBody>
          <a:bodyPr/>
          <a:lstStyle/>
          <a:p>
            <a:r>
              <a:rPr lang="en-IN" b="1" dirty="0">
                <a:solidFill>
                  <a:srgbClr val="FF0000"/>
                </a:solidFill>
              </a:rPr>
              <a:t>Response Module</a:t>
            </a:r>
          </a:p>
        </p:txBody>
      </p:sp>
      <p:sp>
        <p:nvSpPr>
          <p:cNvPr id="3" name="Content Placeholder 2">
            <a:extLst>
              <a:ext uri="{FF2B5EF4-FFF2-40B4-BE49-F238E27FC236}">
                <a16:creationId xmlns:a16="http://schemas.microsoft.com/office/drawing/2014/main" id="{3E29F4E5-4220-4BBF-ADC1-F9A9304732E6}"/>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Formats the output from the language model.</a:t>
            </a:r>
          </a:p>
          <a:p>
            <a:r>
              <a:rPr lang="en-US" sz="2400" dirty="0">
                <a:latin typeface="Times New Roman" panose="02020603050405020304" pitchFamily="18" charset="0"/>
                <a:cs typeface="Times New Roman" panose="02020603050405020304" pitchFamily="18" charset="0"/>
              </a:rPr>
              <a:t>Ensures clarity, grammar, and relevance.</a:t>
            </a:r>
          </a:p>
          <a:p>
            <a:r>
              <a:rPr lang="en-US" sz="2400" dirty="0">
                <a:latin typeface="Times New Roman" panose="02020603050405020304" pitchFamily="18" charset="0"/>
                <a:cs typeface="Times New Roman" panose="02020603050405020304" pitchFamily="18" charset="0"/>
              </a:rPr>
              <a:t>Sends final response back to the </a:t>
            </a:r>
            <a:r>
              <a:rPr lang="en-US" sz="2400" dirty="0" err="1">
                <a:latin typeface="Times New Roman" panose="02020603050405020304" pitchFamily="18" charset="0"/>
                <a:cs typeface="Times New Roman" panose="02020603050405020304" pitchFamily="18" charset="0"/>
              </a:rPr>
              <a:t>Chainlit</a:t>
            </a:r>
            <a:r>
              <a:rPr lang="en-US" sz="2400" dirty="0">
                <a:latin typeface="Times New Roman" panose="02020603050405020304" pitchFamily="18" charset="0"/>
                <a:cs typeface="Times New Roman" panose="02020603050405020304" pitchFamily="18" charset="0"/>
              </a:rPr>
              <a:t> UI.</a:t>
            </a:r>
          </a:p>
          <a:p>
            <a:r>
              <a:rPr lang="en-US" sz="2400" dirty="0">
                <a:latin typeface="Times New Roman" panose="02020603050405020304" pitchFamily="18" charset="0"/>
                <a:cs typeface="Times New Roman" panose="02020603050405020304" pitchFamily="18" charset="0"/>
              </a:rPr>
              <a:t>Improves user satisfaction and trust.</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AAF0035-4B7C-4656-8F2C-118214187AFF}"/>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61401D61-B0CA-44A4-850E-8BD667624F36}"/>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250A61CC-1F53-488D-A640-8DBBFA09107D}"/>
              </a:ext>
            </a:extLst>
          </p:cNvPr>
          <p:cNvSpPr>
            <a:spLocks noGrp="1"/>
          </p:cNvSpPr>
          <p:nvPr>
            <p:ph type="sldNum" sz="quarter" idx="12"/>
          </p:nvPr>
        </p:nvSpPr>
        <p:spPr/>
        <p:txBody>
          <a:bodyPr/>
          <a:lstStyle/>
          <a:p>
            <a:pPr>
              <a:defRPr/>
            </a:pPr>
            <a:fld id="{BDC2143B-610F-499C-A392-DFFBE135A7B2}" type="slidenum">
              <a:rPr lang="en-US" altLang="en-US" smtClean="0"/>
              <a:t>21</a:t>
            </a:fld>
            <a:endParaRPr lang="en-US" altLang="en-US"/>
          </a:p>
        </p:txBody>
      </p:sp>
    </p:spTree>
    <p:extLst>
      <p:ext uri="{BB962C8B-B14F-4D97-AF65-F5344CB8AC3E}">
        <p14:creationId xmlns:p14="http://schemas.microsoft.com/office/powerpoint/2010/main" val="3068304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74D62-3678-4262-8D93-2D694E5CA6D1}"/>
              </a:ext>
            </a:extLst>
          </p:cNvPr>
          <p:cNvSpPr>
            <a:spLocks noGrp="1"/>
          </p:cNvSpPr>
          <p:nvPr>
            <p:ph type="title"/>
          </p:nvPr>
        </p:nvSpPr>
        <p:spPr/>
        <p:txBody>
          <a:bodyPr/>
          <a:lstStyle/>
          <a:p>
            <a:r>
              <a:rPr lang="en-US" b="1" dirty="0">
                <a:solidFill>
                  <a:srgbClr val="FF0000"/>
                </a:solidFill>
              </a:rPr>
              <a:t>ALGORITHM</a:t>
            </a:r>
            <a:endParaRPr lang="en-IN" b="1" dirty="0">
              <a:solidFill>
                <a:srgbClr val="FF0000"/>
              </a:solidFill>
            </a:endParaRPr>
          </a:p>
        </p:txBody>
      </p:sp>
      <p:sp>
        <p:nvSpPr>
          <p:cNvPr id="3" name="Content Placeholder 2">
            <a:extLst>
              <a:ext uri="{FF2B5EF4-FFF2-40B4-BE49-F238E27FC236}">
                <a16:creationId xmlns:a16="http://schemas.microsoft.com/office/drawing/2014/main" id="{AB3FCF01-F740-46E8-9C7D-848FAAFD2FC5}"/>
              </a:ext>
            </a:extLst>
          </p:cNvPr>
          <p:cNvSpPr>
            <a:spLocks noGrp="1"/>
          </p:cNvSpPr>
          <p:nvPr>
            <p:ph idx="1"/>
          </p:nvPr>
        </p:nvSpPr>
        <p:spPr>
          <a:xfrm>
            <a:off x="757767" y="1520826"/>
            <a:ext cx="10470010" cy="4185382"/>
          </a:xfrm>
        </p:spPr>
        <p:txBody>
          <a:bodyPr/>
          <a:lstStyle/>
          <a:p>
            <a:pPr marL="0" indent="0">
              <a:lnSpc>
                <a:spcPct val="150000"/>
              </a:lnSpc>
              <a:buNone/>
            </a:pPr>
            <a:r>
              <a:rPr lang="en-US" sz="2300" b="1" dirty="0">
                <a:latin typeface="Times New Roman" panose="02020603050405020304" pitchFamily="18" charset="0"/>
                <a:cs typeface="Times New Roman" panose="02020603050405020304" pitchFamily="18" charset="0"/>
              </a:rPr>
              <a:t>Step 1:</a:t>
            </a:r>
            <a:r>
              <a:rPr lang="en-US" sz="2300" dirty="0">
                <a:latin typeface="Times New Roman" panose="02020603050405020304" pitchFamily="18" charset="0"/>
                <a:cs typeface="Times New Roman" panose="02020603050405020304" pitchFamily="18" charset="0"/>
              </a:rPr>
              <a:t> Accept the user query through the </a:t>
            </a:r>
            <a:r>
              <a:rPr lang="en-US" sz="2300" dirty="0" err="1">
                <a:latin typeface="Times New Roman" panose="02020603050405020304" pitchFamily="18" charset="0"/>
                <a:cs typeface="Times New Roman" panose="02020603050405020304" pitchFamily="18" charset="0"/>
              </a:rPr>
              <a:t>Chainlit</a:t>
            </a:r>
            <a:r>
              <a:rPr lang="en-US" sz="2300" dirty="0">
                <a:latin typeface="Times New Roman" panose="02020603050405020304" pitchFamily="18" charset="0"/>
                <a:cs typeface="Times New Roman" panose="02020603050405020304" pitchFamily="18" charset="0"/>
              </a:rPr>
              <a:t> UI.</a:t>
            </a:r>
            <a:br>
              <a:rPr lang="en-US" sz="2300" dirty="0">
                <a:latin typeface="Times New Roman" panose="02020603050405020304" pitchFamily="18" charset="0"/>
                <a:cs typeface="Times New Roman" panose="02020603050405020304" pitchFamily="18" charset="0"/>
              </a:rPr>
            </a:br>
            <a:r>
              <a:rPr lang="en-US" sz="2300" b="1" dirty="0">
                <a:latin typeface="Times New Roman" panose="02020603050405020304" pitchFamily="18" charset="0"/>
                <a:cs typeface="Times New Roman" panose="02020603050405020304" pitchFamily="18" charset="0"/>
              </a:rPr>
              <a:t>Step 2:</a:t>
            </a:r>
            <a:r>
              <a:rPr lang="en-US" sz="2300" dirty="0">
                <a:latin typeface="Times New Roman" panose="02020603050405020304" pitchFamily="18" charset="0"/>
                <a:cs typeface="Times New Roman" panose="02020603050405020304" pitchFamily="18" charset="0"/>
              </a:rPr>
              <a:t> Preprocess the query (cleaning and formatting).</a:t>
            </a:r>
            <a:br>
              <a:rPr lang="en-US" sz="2300" dirty="0">
                <a:latin typeface="Times New Roman" panose="02020603050405020304" pitchFamily="18" charset="0"/>
                <a:cs typeface="Times New Roman" panose="02020603050405020304" pitchFamily="18" charset="0"/>
              </a:rPr>
            </a:br>
            <a:r>
              <a:rPr lang="en-US" sz="2300" b="1" dirty="0">
                <a:latin typeface="Times New Roman" panose="02020603050405020304" pitchFamily="18" charset="0"/>
                <a:cs typeface="Times New Roman" panose="02020603050405020304" pitchFamily="18" charset="0"/>
              </a:rPr>
              <a:t>Step 3:</a:t>
            </a:r>
            <a:r>
              <a:rPr lang="en-US" sz="2300" dirty="0">
                <a:latin typeface="Times New Roman" panose="02020603050405020304" pitchFamily="18" charset="0"/>
                <a:cs typeface="Times New Roman" panose="02020603050405020304" pitchFamily="18" charset="0"/>
              </a:rPr>
              <a:t> Generate embedding using </a:t>
            </a:r>
            <a:r>
              <a:rPr lang="en-US" sz="2300" dirty="0" err="1">
                <a:latin typeface="Times New Roman" panose="02020603050405020304" pitchFamily="18" charset="0"/>
                <a:cs typeface="Times New Roman" panose="02020603050405020304" pitchFamily="18" charset="0"/>
              </a:rPr>
              <a:t>SentenceTransformer</a:t>
            </a:r>
            <a:r>
              <a:rPr lang="en-US" sz="2300" dirty="0">
                <a:latin typeface="Times New Roman" panose="02020603050405020304" pitchFamily="18" charset="0"/>
                <a:cs typeface="Times New Roman" panose="02020603050405020304" pitchFamily="18" charset="0"/>
              </a:rPr>
              <a:t>.</a:t>
            </a:r>
            <a:br>
              <a:rPr lang="en-US" sz="2300" dirty="0">
                <a:latin typeface="Times New Roman" panose="02020603050405020304" pitchFamily="18" charset="0"/>
                <a:cs typeface="Times New Roman" panose="02020603050405020304" pitchFamily="18" charset="0"/>
              </a:rPr>
            </a:br>
            <a:r>
              <a:rPr lang="en-US" sz="2300" b="1" dirty="0">
                <a:latin typeface="Times New Roman" panose="02020603050405020304" pitchFamily="18" charset="0"/>
                <a:cs typeface="Times New Roman" panose="02020603050405020304" pitchFamily="18" charset="0"/>
              </a:rPr>
              <a:t>Step 4:</a:t>
            </a:r>
            <a:r>
              <a:rPr lang="en-US" sz="2300" dirty="0">
                <a:latin typeface="Times New Roman" panose="02020603050405020304" pitchFamily="18" charset="0"/>
                <a:cs typeface="Times New Roman" panose="02020603050405020304" pitchFamily="18" charset="0"/>
              </a:rPr>
              <a:t> Search the FAISS vector database using the embedding.</a:t>
            </a:r>
            <a:br>
              <a:rPr lang="en-US" sz="2300" dirty="0">
                <a:latin typeface="Times New Roman" panose="02020603050405020304" pitchFamily="18" charset="0"/>
                <a:cs typeface="Times New Roman" panose="02020603050405020304" pitchFamily="18" charset="0"/>
              </a:rPr>
            </a:br>
            <a:r>
              <a:rPr lang="en-US" sz="2300" b="1" dirty="0">
                <a:latin typeface="Times New Roman" panose="02020603050405020304" pitchFamily="18" charset="0"/>
                <a:cs typeface="Times New Roman" panose="02020603050405020304" pitchFamily="18" charset="0"/>
              </a:rPr>
              <a:t>Step 5:</a:t>
            </a:r>
            <a:r>
              <a:rPr lang="en-US" sz="2300" dirty="0">
                <a:latin typeface="Times New Roman" panose="02020603050405020304" pitchFamily="18" charset="0"/>
                <a:cs typeface="Times New Roman" panose="02020603050405020304" pitchFamily="18" charset="0"/>
              </a:rPr>
              <a:t> Retrieve top N most similar document chunks.</a:t>
            </a:r>
            <a:br>
              <a:rPr lang="en-US" sz="2300" dirty="0">
                <a:latin typeface="Times New Roman" panose="02020603050405020304" pitchFamily="18" charset="0"/>
                <a:cs typeface="Times New Roman" panose="02020603050405020304" pitchFamily="18" charset="0"/>
              </a:rPr>
            </a:br>
            <a:r>
              <a:rPr lang="en-US" sz="2300" b="1" dirty="0">
                <a:latin typeface="Times New Roman" panose="02020603050405020304" pitchFamily="18" charset="0"/>
                <a:cs typeface="Times New Roman" panose="02020603050405020304" pitchFamily="18" charset="0"/>
              </a:rPr>
              <a:t>Step 6:</a:t>
            </a:r>
            <a:r>
              <a:rPr lang="en-US" sz="2300" dirty="0">
                <a:latin typeface="Times New Roman" panose="02020603050405020304" pitchFamily="18" charset="0"/>
                <a:cs typeface="Times New Roman" panose="02020603050405020304" pitchFamily="18" charset="0"/>
              </a:rPr>
              <a:t> Combine query and retrieved context into a prompt.</a:t>
            </a:r>
            <a:br>
              <a:rPr lang="en-US" sz="2300" dirty="0">
                <a:latin typeface="Times New Roman" panose="02020603050405020304" pitchFamily="18" charset="0"/>
                <a:cs typeface="Times New Roman" panose="02020603050405020304" pitchFamily="18" charset="0"/>
              </a:rPr>
            </a:br>
            <a:r>
              <a:rPr lang="en-US" sz="2300" b="1" dirty="0">
                <a:latin typeface="Times New Roman" panose="02020603050405020304" pitchFamily="18" charset="0"/>
                <a:cs typeface="Times New Roman" panose="02020603050405020304" pitchFamily="18" charset="0"/>
              </a:rPr>
              <a:t>Step 7:</a:t>
            </a:r>
            <a:r>
              <a:rPr lang="en-US" sz="2300" dirty="0">
                <a:latin typeface="Times New Roman" panose="02020603050405020304" pitchFamily="18" charset="0"/>
                <a:cs typeface="Times New Roman" panose="02020603050405020304" pitchFamily="18" charset="0"/>
              </a:rPr>
              <a:t> Pass the prompt to LLaMA2 model via </a:t>
            </a:r>
            <a:r>
              <a:rPr lang="en-US" sz="2300" dirty="0" err="1">
                <a:latin typeface="Times New Roman" panose="02020603050405020304" pitchFamily="18" charset="0"/>
                <a:cs typeface="Times New Roman" panose="02020603050405020304" pitchFamily="18" charset="0"/>
              </a:rPr>
              <a:t>CTransformers</a:t>
            </a:r>
            <a:r>
              <a:rPr lang="en-US" sz="2300" dirty="0">
                <a:latin typeface="Times New Roman" panose="02020603050405020304" pitchFamily="18" charset="0"/>
                <a:cs typeface="Times New Roman" panose="02020603050405020304" pitchFamily="18" charset="0"/>
              </a:rPr>
              <a:t>.</a:t>
            </a:r>
            <a:br>
              <a:rPr lang="en-US" sz="2300" dirty="0">
                <a:latin typeface="Times New Roman" panose="02020603050405020304" pitchFamily="18" charset="0"/>
                <a:cs typeface="Times New Roman" panose="02020603050405020304" pitchFamily="18" charset="0"/>
              </a:rPr>
            </a:br>
            <a:r>
              <a:rPr lang="en-US" sz="2300" b="1" dirty="0">
                <a:latin typeface="Times New Roman" panose="02020603050405020304" pitchFamily="18" charset="0"/>
                <a:cs typeface="Times New Roman" panose="02020603050405020304" pitchFamily="18" charset="0"/>
              </a:rPr>
              <a:t>Step 8:</a:t>
            </a:r>
            <a:r>
              <a:rPr lang="en-US" sz="2300" dirty="0">
                <a:latin typeface="Times New Roman" panose="02020603050405020304" pitchFamily="18" charset="0"/>
                <a:cs typeface="Times New Roman" panose="02020603050405020304" pitchFamily="18" charset="0"/>
              </a:rPr>
              <a:t> Receive response from the LLM.</a:t>
            </a:r>
            <a:br>
              <a:rPr lang="en-US" sz="2300" dirty="0">
                <a:latin typeface="Times New Roman" panose="02020603050405020304" pitchFamily="18" charset="0"/>
                <a:cs typeface="Times New Roman" panose="02020603050405020304" pitchFamily="18" charset="0"/>
              </a:rPr>
            </a:br>
            <a:r>
              <a:rPr lang="en-US" sz="2300" b="1" dirty="0">
                <a:latin typeface="Times New Roman" panose="02020603050405020304" pitchFamily="18" charset="0"/>
                <a:cs typeface="Times New Roman" panose="02020603050405020304" pitchFamily="18" charset="0"/>
              </a:rPr>
              <a:t>Step 9:</a:t>
            </a:r>
            <a:r>
              <a:rPr lang="en-US" sz="2300" dirty="0">
                <a:latin typeface="Times New Roman" panose="02020603050405020304" pitchFamily="18" charset="0"/>
                <a:cs typeface="Times New Roman" panose="02020603050405020304" pitchFamily="18" charset="0"/>
              </a:rPr>
              <a:t> Format and return the response to the UI.</a:t>
            </a:r>
          </a:p>
          <a:p>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A6FACB7-C86B-4D0C-9798-490DA2A014B8}"/>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6EB55D10-38FD-417B-8C7E-3FD4EE947394}"/>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45860548-F80B-46BE-8B69-04BF719DC796}"/>
              </a:ext>
            </a:extLst>
          </p:cNvPr>
          <p:cNvSpPr>
            <a:spLocks noGrp="1"/>
          </p:cNvSpPr>
          <p:nvPr>
            <p:ph type="sldNum" sz="quarter" idx="12"/>
          </p:nvPr>
        </p:nvSpPr>
        <p:spPr/>
        <p:txBody>
          <a:bodyPr/>
          <a:lstStyle/>
          <a:p>
            <a:pPr>
              <a:defRPr/>
            </a:pPr>
            <a:fld id="{BDC2143B-610F-499C-A392-DFFBE135A7B2}" type="slidenum">
              <a:rPr lang="en-US" altLang="en-US" smtClean="0"/>
              <a:t>22</a:t>
            </a:fld>
            <a:endParaRPr lang="en-US" altLang="en-US"/>
          </a:p>
        </p:txBody>
      </p:sp>
    </p:spTree>
    <p:extLst>
      <p:ext uri="{BB962C8B-B14F-4D97-AF65-F5344CB8AC3E}">
        <p14:creationId xmlns:p14="http://schemas.microsoft.com/office/powerpoint/2010/main" val="3998964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D808E-DCDE-4CDB-BB3A-2E36F31DC953}"/>
              </a:ext>
            </a:extLst>
          </p:cNvPr>
          <p:cNvSpPr>
            <a:spLocks noGrp="1"/>
          </p:cNvSpPr>
          <p:nvPr>
            <p:ph type="title"/>
          </p:nvPr>
        </p:nvSpPr>
        <p:spPr/>
        <p:txBody>
          <a:bodyPr/>
          <a:lstStyle/>
          <a:p>
            <a:r>
              <a:rPr lang="en-US" b="1" dirty="0">
                <a:solidFill>
                  <a:srgbClr val="FF0000"/>
                </a:solidFill>
              </a:rPr>
              <a:t>DATA FLOW DIAGRAMS</a:t>
            </a:r>
            <a:endParaRPr lang="en-IN" b="1" dirty="0">
              <a:solidFill>
                <a:srgbClr val="FF0000"/>
              </a:solidFill>
            </a:endParaRPr>
          </a:p>
        </p:txBody>
      </p:sp>
      <p:pic>
        <p:nvPicPr>
          <p:cNvPr id="8" name="Content Placeholder 7">
            <a:extLst>
              <a:ext uri="{FF2B5EF4-FFF2-40B4-BE49-F238E27FC236}">
                <a16:creationId xmlns:a16="http://schemas.microsoft.com/office/drawing/2014/main" id="{44901F70-4E94-4333-A9B6-9842B3B96988}"/>
              </a:ext>
            </a:extLst>
          </p:cNvPr>
          <p:cNvPicPr>
            <a:picLocks noGrp="1" noChangeAspect="1"/>
          </p:cNvPicPr>
          <p:nvPr>
            <p:ph idx="1"/>
          </p:nvPr>
        </p:nvPicPr>
        <p:blipFill>
          <a:blip r:embed="rId2"/>
          <a:stretch>
            <a:fillRect/>
          </a:stretch>
        </p:blipFill>
        <p:spPr>
          <a:xfrm>
            <a:off x="902157" y="1749425"/>
            <a:ext cx="4132447" cy="4267200"/>
          </a:xfrm>
        </p:spPr>
      </p:pic>
      <p:sp>
        <p:nvSpPr>
          <p:cNvPr id="4" name="Date Placeholder 3">
            <a:extLst>
              <a:ext uri="{FF2B5EF4-FFF2-40B4-BE49-F238E27FC236}">
                <a16:creationId xmlns:a16="http://schemas.microsoft.com/office/drawing/2014/main" id="{1CACD210-914B-4358-A45F-47C183C67E25}"/>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F2585D98-3347-4AFD-A3F4-0821E5305D48}"/>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81096BB0-AE1B-4160-931C-A31E62929335}"/>
              </a:ext>
            </a:extLst>
          </p:cNvPr>
          <p:cNvSpPr>
            <a:spLocks noGrp="1"/>
          </p:cNvSpPr>
          <p:nvPr>
            <p:ph type="sldNum" sz="quarter" idx="12"/>
          </p:nvPr>
        </p:nvSpPr>
        <p:spPr/>
        <p:txBody>
          <a:bodyPr/>
          <a:lstStyle/>
          <a:p>
            <a:pPr>
              <a:defRPr/>
            </a:pPr>
            <a:fld id="{BDC2143B-610F-499C-A392-DFFBE135A7B2}" type="slidenum">
              <a:rPr lang="en-US" altLang="en-US" smtClean="0"/>
              <a:t>23</a:t>
            </a:fld>
            <a:endParaRPr lang="en-US" altLang="en-US"/>
          </a:p>
        </p:txBody>
      </p:sp>
      <p:pic>
        <p:nvPicPr>
          <p:cNvPr id="10" name="Picture 9">
            <a:extLst>
              <a:ext uri="{FF2B5EF4-FFF2-40B4-BE49-F238E27FC236}">
                <a16:creationId xmlns:a16="http://schemas.microsoft.com/office/drawing/2014/main" id="{19D39C90-E187-4D37-B426-FE9DC5BAE401}"/>
              </a:ext>
            </a:extLst>
          </p:cNvPr>
          <p:cNvPicPr>
            <a:picLocks noChangeAspect="1"/>
          </p:cNvPicPr>
          <p:nvPr/>
        </p:nvPicPr>
        <p:blipFill>
          <a:blip r:embed="rId3"/>
          <a:stretch>
            <a:fillRect/>
          </a:stretch>
        </p:blipFill>
        <p:spPr>
          <a:xfrm>
            <a:off x="5034604" y="1749425"/>
            <a:ext cx="6839905" cy="4267200"/>
          </a:xfrm>
          <a:prstGeom prst="rect">
            <a:avLst/>
          </a:prstGeom>
        </p:spPr>
      </p:pic>
    </p:spTree>
    <p:extLst>
      <p:ext uri="{BB962C8B-B14F-4D97-AF65-F5344CB8AC3E}">
        <p14:creationId xmlns:p14="http://schemas.microsoft.com/office/powerpoint/2010/main" val="96320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D808E-DCDE-4CDB-BB3A-2E36F31DC953}"/>
              </a:ext>
            </a:extLst>
          </p:cNvPr>
          <p:cNvSpPr>
            <a:spLocks noGrp="1"/>
          </p:cNvSpPr>
          <p:nvPr>
            <p:ph type="title"/>
          </p:nvPr>
        </p:nvSpPr>
        <p:spPr/>
        <p:txBody>
          <a:bodyPr/>
          <a:lstStyle/>
          <a:p>
            <a:r>
              <a:rPr lang="en-US" b="1" dirty="0">
                <a:solidFill>
                  <a:srgbClr val="FF0000"/>
                </a:solidFill>
              </a:rPr>
              <a:t>DATA FLOW DIAGRAMS</a:t>
            </a:r>
            <a:endParaRPr lang="en-IN" b="1" dirty="0">
              <a:solidFill>
                <a:srgbClr val="FF0000"/>
              </a:solidFill>
            </a:endParaRPr>
          </a:p>
        </p:txBody>
      </p:sp>
      <p:sp>
        <p:nvSpPr>
          <p:cNvPr id="4" name="Date Placeholder 3">
            <a:extLst>
              <a:ext uri="{FF2B5EF4-FFF2-40B4-BE49-F238E27FC236}">
                <a16:creationId xmlns:a16="http://schemas.microsoft.com/office/drawing/2014/main" id="{1CACD210-914B-4358-A45F-47C183C67E25}"/>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F2585D98-3347-4AFD-A3F4-0821E5305D48}"/>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81096BB0-AE1B-4160-931C-A31E62929335}"/>
              </a:ext>
            </a:extLst>
          </p:cNvPr>
          <p:cNvSpPr>
            <a:spLocks noGrp="1"/>
          </p:cNvSpPr>
          <p:nvPr>
            <p:ph type="sldNum" sz="quarter" idx="12"/>
          </p:nvPr>
        </p:nvSpPr>
        <p:spPr/>
        <p:txBody>
          <a:bodyPr/>
          <a:lstStyle/>
          <a:p>
            <a:pPr>
              <a:defRPr/>
            </a:pPr>
            <a:fld id="{BDC2143B-610F-499C-A392-DFFBE135A7B2}" type="slidenum">
              <a:rPr lang="en-US" altLang="en-US" smtClean="0"/>
              <a:t>24</a:t>
            </a:fld>
            <a:endParaRPr lang="en-US" altLang="en-US"/>
          </a:p>
        </p:txBody>
      </p:sp>
      <p:pic>
        <p:nvPicPr>
          <p:cNvPr id="11" name="Content Placeholder 10">
            <a:extLst>
              <a:ext uri="{FF2B5EF4-FFF2-40B4-BE49-F238E27FC236}">
                <a16:creationId xmlns:a16="http://schemas.microsoft.com/office/drawing/2014/main" id="{E33138C0-21F0-4254-A434-50CF7EEB2A04}"/>
              </a:ext>
            </a:extLst>
          </p:cNvPr>
          <p:cNvPicPr>
            <a:picLocks noGrp="1" noChangeAspect="1"/>
          </p:cNvPicPr>
          <p:nvPr>
            <p:ph idx="1"/>
          </p:nvPr>
        </p:nvPicPr>
        <p:blipFill>
          <a:blip r:embed="rId2"/>
          <a:stretch>
            <a:fillRect/>
          </a:stretch>
        </p:blipFill>
        <p:spPr>
          <a:xfrm>
            <a:off x="766233" y="1814146"/>
            <a:ext cx="5466736" cy="4267200"/>
          </a:xfrm>
        </p:spPr>
      </p:pic>
      <p:pic>
        <p:nvPicPr>
          <p:cNvPr id="13" name="Picture 12">
            <a:extLst>
              <a:ext uri="{FF2B5EF4-FFF2-40B4-BE49-F238E27FC236}">
                <a16:creationId xmlns:a16="http://schemas.microsoft.com/office/drawing/2014/main" id="{883E1B3F-5385-422E-B54D-2A52A27D703D}"/>
              </a:ext>
            </a:extLst>
          </p:cNvPr>
          <p:cNvPicPr>
            <a:picLocks noChangeAspect="1"/>
          </p:cNvPicPr>
          <p:nvPr/>
        </p:nvPicPr>
        <p:blipFill>
          <a:blip r:embed="rId3"/>
          <a:stretch>
            <a:fillRect/>
          </a:stretch>
        </p:blipFill>
        <p:spPr>
          <a:xfrm>
            <a:off x="6991651" y="1814146"/>
            <a:ext cx="3163652" cy="4267200"/>
          </a:xfrm>
          <a:prstGeom prst="rect">
            <a:avLst/>
          </a:prstGeom>
        </p:spPr>
      </p:pic>
    </p:spTree>
    <p:extLst>
      <p:ext uri="{BB962C8B-B14F-4D97-AF65-F5344CB8AC3E}">
        <p14:creationId xmlns:p14="http://schemas.microsoft.com/office/powerpoint/2010/main" val="3277051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D808E-DCDE-4CDB-BB3A-2E36F31DC953}"/>
              </a:ext>
            </a:extLst>
          </p:cNvPr>
          <p:cNvSpPr>
            <a:spLocks noGrp="1"/>
          </p:cNvSpPr>
          <p:nvPr>
            <p:ph type="title"/>
          </p:nvPr>
        </p:nvSpPr>
        <p:spPr/>
        <p:txBody>
          <a:bodyPr/>
          <a:lstStyle/>
          <a:p>
            <a:r>
              <a:rPr lang="en-US" b="1" dirty="0">
                <a:solidFill>
                  <a:srgbClr val="FF0000"/>
                </a:solidFill>
              </a:rPr>
              <a:t>DATA FLOW DIAGRAMS</a:t>
            </a:r>
            <a:endParaRPr lang="en-IN" b="1" dirty="0">
              <a:solidFill>
                <a:srgbClr val="FF0000"/>
              </a:solidFill>
            </a:endParaRPr>
          </a:p>
        </p:txBody>
      </p:sp>
      <p:sp>
        <p:nvSpPr>
          <p:cNvPr id="4" name="Date Placeholder 3">
            <a:extLst>
              <a:ext uri="{FF2B5EF4-FFF2-40B4-BE49-F238E27FC236}">
                <a16:creationId xmlns:a16="http://schemas.microsoft.com/office/drawing/2014/main" id="{1CACD210-914B-4358-A45F-47C183C67E25}"/>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F2585D98-3347-4AFD-A3F4-0821E5305D48}"/>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81096BB0-AE1B-4160-931C-A31E62929335}"/>
              </a:ext>
            </a:extLst>
          </p:cNvPr>
          <p:cNvSpPr>
            <a:spLocks noGrp="1"/>
          </p:cNvSpPr>
          <p:nvPr>
            <p:ph type="sldNum" sz="quarter" idx="12"/>
          </p:nvPr>
        </p:nvSpPr>
        <p:spPr/>
        <p:txBody>
          <a:bodyPr/>
          <a:lstStyle/>
          <a:p>
            <a:pPr>
              <a:defRPr/>
            </a:pPr>
            <a:fld id="{BDC2143B-610F-499C-A392-DFFBE135A7B2}" type="slidenum">
              <a:rPr lang="en-US" altLang="en-US" smtClean="0"/>
              <a:t>25</a:t>
            </a:fld>
            <a:endParaRPr lang="en-US" altLang="en-US"/>
          </a:p>
        </p:txBody>
      </p:sp>
      <p:pic>
        <p:nvPicPr>
          <p:cNvPr id="9" name="Content Placeholder 8">
            <a:extLst>
              <a:ext uri="{FF2B5EF4-FFF2-40B4-BE49-F238E27FC236}">
                <a16:creationId xmlns:a16="http://schemas.microsoft.com/office/drawing/2014/main" id="{E37877EB-2AD9-46B3-B7C4-3F3E6452C92E}"/>
              </a:ext>
            </a:extLst>
          </p:cNvPr>
          <p:cNvPicPr>
            <a:picLocks noGrp="1" noChangeAspect="1"/>
          </p:cNvPicPr>
          <p:nvPr>
            <p:ph idx="1"/>
          </p:nvPr>
        </p:nvPicPr>
        <p:blipFill>
          <a:blip r:embed="rId2"/>
          <a:stretch>
            <a:fillRect/>
          </a:stretch>
        </p:blipFill>
        <p:spPr>
          <a:xfrm>
            <a:off x="766233" y="1870384"/>
            <a:ext cx="5329767" cy="3580847"/>
          </a:xfrm>
        </p:spPr>
      </p:pic>
      <p:pic>
        <p:nvPicPr>
          <p:cNvPr id="12" name="Picture 11">
            <a:extLst>
              <a:ext uri="{FF2B5EF4-FFF2-40B4-BE49-F238E27FC236}">
                <a16:creationId xmlns:a16="http://schemas.microsoft.com/office/drawing/2014/main" id="{E81E1A2D-B38D-4E66-B6CC-299919197FFC}"/>
              </a:ext>
            </a:extLst>
          </p:cNvPr>
          <p:cNvPicPr>
            <a:picLocks noChangeAspect="1"/>
          </p:cNvPicPr>
          <p:nvPr/>
        </p:nvPicPr>
        <p:blipFill>
          <a:blip r:embed="rId3"/>
          <a:stretch>
            <a:fillRect/>
          </a:stretch>
        </p:blipFill>
        <p:spPr>
          <a:xfrm>
            <a:off x="6096000" y="1870384"/>
            <a:ext cx="5640593" cy="3580847"/>
          </a:xfrm>
          <a:prstGeom prst="rect">
            <a:avLst/>
          </a:prstGeom>
        </p:spPr>
      </p:pic>
    </p:spTree>
    <p:extLst>
      <p:ext uri="{BB962C8B-B14F-4D97-AF65-F5344CB8AC3E}">
        <p14:creationId xmlns:p14="http://schemas.microsoft.com/office/powerpoint/2010/main" val="114742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D808E-DCDE-4CDB-BB3A-2E36F31DC953}"/>
              </a:ext>
            </a:extLst>
          </p:cNvPr>
          <p:cNvSpPr>
            <a:spLocks noGrp="1"/>
          </p:cNvSpPr>
          <p:nvPr>
            <p:ph type="title"/>
          </p:nvPr>
        </p:nvSpPr>
        <p:spPr/>
        <p:txBody>
          <a:bodyPr/>
          <a:lstStyle/>
          <a:p>
            <a:r>
              <a:rPr lang="en-US" b="1" dirty="0">
                <a:solidFill>
                  <a:srgbClr val="FF0000"/>
                </a:solidFill>
              </a:rPr>
              <a:t>DATA FLOW DIAGRAMS</a:t>
            </a:r>
            <a:endParaRPr lang="en-IN" b="1" dirty="0">
              <a:solidFill>
                <a:srgbClr val="FF0000"/>
              </a:solidFill>
            </a:endParaRPr>
          </a:p>
        </p:txBody>
      </p:sp>
      <p:sp>
        <p:nvSpPr>
          <p:cNvPr id="4" name="Date Placeholder 3">
            <a:extLst>
              <a:ext uri="{FF2B5EF4-FFF2-40B4-BE49-F238E27FC236}">
                <a16:creationId xmlns:a16="http://schemas.microsoft.com/office/drawing/2014/main" id="{1CACD210-914B-4358-A45F-47C183C67E25}"/>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F2585D98-3347-4AFD-A3F4-0821E5305D48}"/>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81096BB0-AE1B-4160-931C-A31E62929335}"/>
              </a:ext>
            </a:extLst>
          </p:cNvPr>
          <p:cNvSpPr>
            <a:spLocks noGrp="1"/>
          </p:cNvSpPr>
          <p:nvPr>
            <p:ph type="sldNum" sz="quarter" idx="12"/>
          </p:nvPr>
        </p:nvSpPr>
        <p:spPr/>
        <p:txBody>
          <a:bodyPr/>
          <a:lstStyle/>
          <a:p>
            <a:pPr>
              <a:defRPr/>
            </a:pPr>
            <a:fld id="{BDC2143B-610F-499C-A392-DFFBE135A7B2}" type="slidenum">
              <a:rPr lang="en-US" altLang="en-US" smtClean="0"/>
              <a:t>26</a:t>
            </a:fld>
            <a:endParaRPr lang="en-US" altLang="en-US"/>
          </a:p>
        </p:txBody>
      </p:sp>
      <p:pic>
        <p:nvPicPr>
          <p:cNvPr id="8" name="Content Placeholder 7">
            <a:extLst>
              <a:ext uri="{FF2B5EF4-FFF2-40B4-BE49-F238E27FC236}">
                <a16:creationId xmlns:a16="http://schemas.microsoft.com/office/drawing/2014/main" id="{417A15BA-FE30-4C75-9671-BC939ECDF14D}"/>
              </a:ext>
            </a:extLst>
          </p:cNvPr>
          <p:cNvPicPr>
            <a:picLocks noGrp="1" noChangeAspect="1"/>
          </p:cNvPicPr>
          <p:nvPr>
            <p:ph idx="1"/>
          </p:nvPr>
        </p:nvPicPr>
        <p:blipFill>
          <a:blip r:embed="rId2"/>
          <a:stretch>
            <a:fillRect/>
          </a:stretch>
        </p:blipFill>
        <p:spPr>
          <a:xfrm>
            <a:off x="4165600" y="1858108"/>
            <a:ext cx="3606800" cy="4267200"/>
          </a:xfrm>
        </p:spPr>
      </p:pic>
    </p:spTree>
    <p:extLst>
      <p:ext uri="{BB962C8B-B14F-4D97-AF65-F5344CB8AC3E}">
        <p14:creationId xmlns:p14="http://schemas.microsoft.com/office/powerpoint/2010/main" val="2932116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EBB4F-8FBE-4CFA-A22C-A5123520A305}"/>
              </a:ext>
            </a:extLst>
          </p:cNvPr>
          <p:cNvSpPr>
            <a:spLocks noGrp="1"/>
          </p:cNvSpPr>
          <p:nvPr>
            <p:ph type="title"/>
          </p:nvPr>
        </p:nvSpPr>
        <p:spPr/>
        <p:txBody>
          <a:bodyPr/>
          <a:lstStyle/>
          <a:p>
            <a:r>
              <a:rPr lang="en-US" b="1" dirty="0">
                <a:solidFill>
                  <a:srgbClr val="FF0000"/>
                </a:solidFill>
              </a:rPr>
              <a:t>OUTPUT SAMPLES</a:t>
            </a:r>
            <a:endParaRPr lang="en-IN" b="1" dirty="0">
              <a:solidFill>
                <a:srgbClr val="FF0000"/>
              </a:solidFill>
            </a:endParaRPr>
          </a:p>
        </p:txBody>
      </p:sp>
      <p:pic>
        <p:nvPicPr>
          <p:cNvPr id="8" name="Content Placeholder 7">
            <a:extLst>
              <a:ext uri="{FF2B5EF4-FFF2-40B4-BE49-F238E27FC236}">
                <a16:creationId xmlns:a16="http://schemas.microsoft.com/office/drawing/2014/main" id="{D7D76376-CBFF-4A6F-AA0E-BF1B1C2768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9127" y="1749425"/>
            <a:ext cx="7973745" cy="4267200"/>
          </a:xfrm>
        </p:spPr>
      </p:pic>
      <p:sp>
        <p:nvSpPr>
          <p:cNvPr id="4" name="Date Placeholder 3">
            <a:extLst>
              <a:ext uri="{FF2B5EF4-FFF2-40B4-BE49-F238E27FC236}">
                <a16:creationId xmlns:a16="http://schemas.microsoft.com/office/drawing/2014/main" id="{1389C8AE-A6AF-4EA1-8158-6D6B656CE287}"/>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CD75B0DE-5BBA-4336-A8E7-E118A40A0CFC}"/>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7608FEA7-1E1F-4A1A-BEB6-AB72E975D1D6}"/>
              </a:ext>
            </a:extLst>
          </p:cNvPr>
          <p:cNvSpPr>
            <a:spLocks noGrp="1"/>
          </p:cNvSpPr>
          <p:nvPr>
            <p:ph type="sldNum" sz="quarter" idx="12"/>
          </p:nvPr>
        </p:nvSpPr>
        <p:spPr/>
        <p:txBody>
          <a:bodyPr/>
          <a:lstStyle/>
          <a:p>
            <a:pPr>
              <a:defRPr/>
            </a:pPr>
            <a:fld id="{BDC2143B-610F-499C-A392-DFFBE135A7B2}" type="slidenum">
              <a:rPr lang="en-US" altLang="en-US" smtClean="0"/>
              <a:t>27</a:t>
            </a:fld>
            <a:endParaRPr lang="en-US" altLang="en-US"/>
          </a:p>
        </p:txBody>
      </p:sp>
    </p:spTree>
    <p:extLst>
      <p:ext uri="{BB962C8B-B14F-4D97-AF65-F5344CB8AC3E}">
        <p14:creationId xmlns:p14="http://schemas.microsoft.com/office/powerpoint/2010/main" val="3364140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EBB4F-8FBE-4CFA-A22C-A5123520A305}"/>
              </a:ext>
            </a:extLst>
          </p:cNvPr>
          <p:cNvSpPr>
            <a:spLocks noGrp="1"/>
          </p:cNvSpPr>
          <p:nvPr>
            <p:ph type="title"/>
          </p:nvPr>
        </p:nvSpPr>
        <p:spPr/>
        <p:txBody>
          <a:bodyPr/>
          <a:lstStyle/>
          <a:p>
            <a:r>
              <a:rPr lang="en-US" b="1" dirty="0">
                <a:solidFill>
                  <a:srgbClr val="FF0000"/>
                </a:solidFill>
              </a:rPr>
              <a:t>OUTPUT SAMPLES</a:t>
            </a:r>
            <a:endParaRPr lang="en-IN" b="1" dirty="0">
              <a:solidFill>
                <a:srgbClr val="FF0000"/>
              </a:solidFill>
            </a:endParaRPr>
          </a:p>
        </p:txBody>
      </p:sp>
      <p:sp>
        <p:nvSpPr>
          <p:cNvPr id="4" name="Date Placeholder 3">
            <a:extLst>
              <a:ext uri="{FF2B5EF4-FFF2-40B4-BE49-F238E27FC236}">
                <a16:creationId xmlns:a16="http://schemas.microsoft.com/office/drawing/2014/main" id="{1389C8AE-A6AF-4EA1-8158-6D6B656CE287}"/>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CD75B0DE-5BBA-4336-A8E7-E118A40A0CFC}"/>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7608FEA7-1E1F-4A1A-BEB6-AB72E975D1D6}"/>
              </a:ext>
            </a:extLst>
          </p:cNvPr>
          <p:cNvSpPr>
            <a:spLocks noGrp="1"/>
          </p:cNvSpPr>
          <p:nvPr>
            <p:ph type="sldNum" sz="quarter" idx="12"/>
          </p:nvPr>
        </p:nvSpPr>
        <p:spPr/>
        <p:txBody>
          <a:bodyPr/>
          <a:lstStyle/>
          <a:p>
            <a:pPr>
              <a:defRPr/>
            </a:pPr>
            <a:fld id="{BDC2143B-610F-499C-A392-DFFBE135A7B2}" type="slidenum">
              <a:rPr lang="en-US" altLang="en-US" smtClean="0"/>
              <a:t>28</a:t>
            </a:fld>
            <a:endParaRPr lang="en-US" altLang="en-US"/>
          </a:p>
        </p:txBody>
      </p:sp>
      <p:pic>
        <p:nvPicPr>
          <p:cNvPr id="9" name="Content Placeholder 8">
            <a:extLst>
              <a:ext uri="{FF2B5EF4-FFF2-40B4-BE49-F238E27FC236}">
                <a16:creationId xmlns:a16="http://schemas.microsoft.com/office/drawing/2014/main" id="{2837F5F8-34A0-44FC-8B35-97C9D18FA3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2777" y="1752600"/>
            <a:ext cx="7973745" cy="4267200"/>
          </a:xfrm>
        </p:spPr>
      </p:pic>
    </p:spTree>
    <p:extLst>
      <p:ext uri="{BB962C8B-B14F-4D97-AF65-F5344CB8AC3E}">
        <p14:creationId xmlns:p14="http://schemas.microsoft.com/office/powerpoint/2010/main" val="948383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EBB4F-8FBE-4CFA-A22C-A5123520A305}"/>
              </a:ext>
            </a:extLst>
          </p:cNvPr>
          <p:cNvSpPr>
            <a:spLocks noGrp="1"/>
          </p:cNvSpPr>
          <p:nvPr>
            <p:ph type="title"/>
          </p:nvPr>
        </p:nvSpPr>
        <p:spPr/>
        <p:txBody>
          <a:bodyPr/>
          <a:lstStyle/>
          <a:p>
            <a:r>
              <a:rPr lang="en-US" b="1" dirty="0">
                <a:solidFill>
                  <a:srgbClr val="FF0000"/>
                </a:solidFill>
              </a:rPr>
              <a:t>OUTPUT SAMPLES</a:t>
            </a:r>
            <a:endParaRPr lang="en-IN" b="1" dirty="0">
              <a:solidFill>
                <a:srgbClr val="FF0000"/>
              </a:solidFill>
            </a:endParaRPr>
          </a:p>
        </p:txBody>
      </p:sp>
      <p:sp>
        <p:nvSpPr>
          <p:cNvPr id="4" name="Date Placeholder 3">
            <a:extLst>
              <a:ext uri="{FF2B5EF4-FFF2-40B4-BE49-F238E27FC236}">
                <a16:creationId xmlns:a16="http://schemas.microsoft.com/office/drawing/2014/main" id="{1389C8AE-A6AF-4EA1-8158-6D6B656CE287}"/>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CD75B0DE-5BBA-4336-A8E7-E118A40A0CFC}"/>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7608FEA7-1E1F-4A1A-BEB6-AB72E975D1D6}"/>
              </a:ext>
            </a:extLst>
          </p:cNvPr>
          <p:cNvSpPr>
            <a:spLocks noGrp="1"/>
          </p:cNvSpPr>
          <p:nvPr>
            <p:ph type="sldNum" sz="quarter" idx="12"/>
          </p:nvPr>
        </p:nvSpPr>
        <p:spPr/>
        <p:txBody>
          <a:bodyPr/>
          <a:lstStyle/>
          <a:p>
            <a:pPr>
              <a:defRPr/>
            </a:pPr>
            <a:fld id="{BDC2143B-610F-499C-A392-DFFBE135A7B2}" type="slidenum">
              <a:rPr lang="en-US" altLang="en-US" smtClean="0"/>
              <a:t>29</a:t>
            </a:fld>
            <a:endParaRPr lang="en-US" altLang="en-US"/>
          </a:p>
        </p:txBody>
      </p:sp>
      <p:pic>
        <p:nvPicPr>
          <p:cNvPr id="8" name="Content Placeholder 7">
            <a:extLst>
              <a:ext uri="{FF2B5EF4-FFF2-40B4-BE49-F238E27FC236}">
                <a16:creationId xmlns:a16="http://schemas.microsoft.com/office/drawing/2014/main" id="{A7EAB50D-8E66-45D0-8DE9-CD6E051857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1846" y="1752600"/>
            <a:ext cx="5915608" cy="4267200"/>
          </a:xfrm>
        </p:spPr>
      </p:pic>
    </p:spTree>
    <p:extLst>
      <p:ext uri="{BB962C8B-B14F-4D97-AF65-F5344CB8AC3E}">
        <p14:creationId xmlns:p14="http://schemas.microsoft.com/office/powerpoint/2010/main" val="2183723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p:cNvSpPr>
            <a:spLocks noGrp="1"/>
          </p:cNvSpPr>
          <p:nvPr>
            <p:ph idx="1"/>
          </p:nvPr>
        </p:nvSpPr>
        <p:spPr/>
        <p:txBody>
          <a:bodyPr/>
          <a:lstStyle/>
          <a:p>
            <a:pPr marL="469900" marR="0" lvl="0" indent="-469900" algn="just"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Develop an AI-powered chatbot for medical query resolution.</a:t>
            </a:r>
          </a:p>
          <a:p>
            <a:pPr marL="469900" marR="0" lvl="0" indent="-469900" algn="just"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Implement a retrieval-based QA system using FAISS and </a:t>
            </a:r>
            <a:r>
              <a:rPr kumimoji="0" lang="en-US" altLang="en-US" sz="2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LangChain</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p>
          <a:p>
            <a:pPr marL="469900" marR="0" lvl="0" indent="-469900" algn="just"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Enable efficient medical document processing through text chunking and embedding techniques.</a:t>
            </a:r>
          </a:p>
          <a:p>
            <a:pPr marL="469900" marR="0" lvl="0" indent="-469900" algn="just"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Provide a user-friendly interface using </a:t>
            </a:r>
            <a:r>
              <a:rPr kumimoji="0" lang="en-US" altLang="en-US" sz="2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Chainlit</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for seamless interaction.</a:t>
            </a:r>
          </a:p>
          <a:p>
            <a:pPr marL="469900" marR="0" lvl="0" indent="-469900" algn="just"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Enhance scalability and adaptability for future improvements, such as multilingual support and voice integration.</a:t>
            </a:r>
          </a:p>
          <a:p>
            <a:pPr marL="0" marR="0" lvl="0" indent="0" algn="just" defTabSz="914400" rtl="0" eaLnBrk="0" fontAlgn="base" latinLnBrk="0" hangingPunct="0">
              <a:lnSpc>
                <a:spcPct val="150000"/>
              </a:lnSpc>
              <a:spcBef>
                <a:spcPct val="20000"/>
              </a:spcBef>
              <a:spcAft>
                <a:spcPct val="0"/>
              </a:spcAft>
              <a:buClr>
                <a:srgbClr val="CC0000"/>
              </a:buClr>
              <a:buSzTx/>
              <a:buNone/>
              <a:defRPr/>
            </a:pP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p:cNvSpPr>
            <a:spLocks noGrp="1"/>
          </p:cNvSpPr>
          <p:nvPr>
            <p:ph type="dt" sz="half" idx="10"/>
          </p:nvPr>
        </p:nvSpPr>
        <p:spPr/>
        <p:txBody>
          <a:bodyPr/>
          <a:lstStyle/>
          <a:p>
            <a:r>
              <a:rPr lang="en-US" dirty="0"/>
              <a:t>Final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3</a:t>
            </a:fld>
            <a:endParaRPr lang="en-IN" dirty="0"/>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EBB4F-8FBE-4CFA-A22C-A5123520A305}"/>
              </a:ext>
            </a:extLst>
          </p:cNvPr>
          <p:cNvSpPr>
            <a:spLocks noGrp="1"/>
          </p:cNvSpPr>
          <p:nvPr>
            <p:ph type="title"/>
          </p:nvPr>
        </p:nvSpPr>
        <p:spPr/>
        <p:txBody>
          <a:bodyPr/>
          <a:lstStyle/>
          <a:p>
            <a:r>
              <a:rPr lang="en-US" b="1" dirty="0">
                <a:solidFill>
                  <a:srgbClr val="FF0000"/>
                </a:solidFill>
              </a:rPr>
              <a:t>OUTPUT SAMPLES</a:t>
            </a:r>
            <a:endParaRPr lang="en-IN" b="1" dirty="0">
              <a:solidFill>
                <a:srgbClr val="FF0000"/>
              </a:solidFill>
            </a:endParaRPr>
          </a:p>
        </p:txBody>
      </p:sp>
      <p:sp>
        <p:nvSpPr>
          <p:cNvPr id="4" name="Date Placeholder 3">
            <a:extLst>
              <a:ext uri="{FF2B5EF4-FFF2-40B4-BE49-F238E27FC236}">
                <a16:creationId xmlns:a16="http://schemas.microsoft.com/office/drawing/2014/main" id="{1389C8AE-A6AF-4EA1-8158-6D6B656CE287}"/>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CD75B0DE-5BBA-4336-A8E7-E118A40A0CFC}"/>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7608FEA7-1E1F-4A1A-BEB6-AB72E975D1D6}"/>
              </a:ext>
            </a:extLst>
          </p:cNvPr>
          <p:cNvSpPr>
            <a:spLocks noGrp="1"/>
          </p:cNvSpPr>
          <p:nvPr>
            <p:ph type="sldNum" sz="quarter" idx="12"/>
          </p:nvPr>
        </p:nvSpPr>
        <p:spPr/>
        <p:txBody>
          <a:bodyPr/>
          <a:lstStyle/>
          <a:p>
            <a:pPr>
              <a:defRPr/>
            </a:pPr>
            <a:fld id="{BDC2143B-610F-499C-A392-DFFBE135A7B2}" type="slidenum">
              <a:rPr lang="en-US" altLang="en-US" smtClean="0"/>
              <a:t>30</a:t>
            </a:fld>
            <a:endParaRPr lang="en-US" altLang="en-US"/>
          </a:p>
        </p:txBody>
      </p:sp>
      <p:pic>
        <p:nvPicPr>
          <p:cNvPr id="8" name="Content Placeholder 7">
            <a:extLst>
              <a:ext uri="{FF2B5EF4-FFF2-40B4-BE49-F238E27FC236}">
                <a16:creationId xmlns:a16="http://schemas.microsoft.com/office/drawing/2014/main" id="{A7EAB50D-8E66-45D0-8DE9-CD6E051857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1846" y="1752600"/>
            <a:ext cx="5915608" cy="4267200"/>
          </a:xfrm>
        </p:spPr>
      </p:pic>
    </p:spTree>
    <p:extLst>
      <p:ext uri="{BB962C8B-B14F-4D97-AF65-F5344CB8AC3E}">
        <p14:creationId xmlns:p14="http://schemas.microsoft.com/office/powerpoint/2010/main" val="20131432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EBB4F-8FBE-4CFA-A22C-A5123520A305}"/>
              </a:ext>
            </a:extLst>
          </p:cNvPr>
          <p:cNvSpPr>
            <a:spLocks noGrp="1"/>
          </p:cNvSpPr>
          <p:nvPr>
            <p:ph type="title"/>
          </p:nvPr>
        </p:nvSpPr>
        <p:spPr/>
        <p:txBody>
          <a:bodyPr/>
          <a:lstStyle/>
          <a:p>
            <a:r>
              <a:rPr lang="en-US" b="1" dirty="0">
                <a:solidFill>
                  <a:srgbClr val="FF0000"/>
                </a:solidFill>
              </a:rPr>
              <a:t>OUTPUT SAMPLES</a:t>
            </a:r>
            <a:endParaRPr lang="en-IN" b="1" dirty="0">
              <a:solidFill>
                <a:srgbClr val="FF0000"/>
              </a:solidFill>
            </a:endParaRPr>
          </a:p>
        </p:txBody>
      </p:sp>
      <p:sp>
        <p:nvSpPr>
          <p:cNvPr id="4" name="Date Placeholder 3">
            <a:extLst>
              <a:ext uri="{FF2B5EF4-FFF2-40B4-BE49-F238E27FC236}">
                <a16:creationId xmlns:a16="http://schemas.microsoft.com/office/drawing/2014/main" id="{1389C8AE-A6AF-4EA1-8158-6D6B656CE287}"/>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CD75B0DE-5BBA-4336-A8E7-E118A40A0CFC}"/>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7608FEA7-1E1F-4A1A-BEB6-AB72E975D1D6}"/>
              </a:ext>
            </a:extLst>
          </p:cNvPr>
          <p:cNvSpPr>
            <a:spLocks noGrp="1"/>
          </p:cNvSpPr>
          <p:nvPr>
            <p:ph type="sldNum" sz="quarter" idx="12"/>
          </p:nvPr>
        </p:nvSpPr>
        <p:spPr/>
        <p:txBody>
          <a:bodyPr/>
          <a:lstStyle/>
          <a:p>
            <a:pPr>
              <a:defRPr/>
            </a:pPr>
            <a:fld id="{BDC2143B-610F-499C-A392-DFFBE135A7B2}" type="slidenum">
              <a:rPr lang="en-US" altLang="en-US" smtClean="0"/>
              <a:t>31</a:t>
            </a:fld>
            <a:endParaRPr lang="en-US" altLang="en-US"/>
          </a:p>
        </p:txBody>
      </p:sp>
      <p:pic>
        <p:nvPicPr>
          <p:cNvPr id="9" name="Content Placeholder 8">
            <a:extLst>
              <a:ext uri="{FF2B5EF4-FFF2-40B4-BE49-F238E27FC236}">
                <a16:creationId xmlns:a16="http://schemas.microsoft.com/office/drawing/2014/main" id="{D113DB3C-DF43-4E6E-BDE8-4C66FCD648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3172" y="1752600"/>
            <a:ext cx="5272956" cy="4267200"/>
          </a:xfrm>
        </p:spPr>
      </p:pic>
    </p:spTree>
    <p:extLst>
      <p:ext uri="{BB962C8B-B14F-4D97-AF65-F5344CB8AC3E}">
        <p14:creationId xmlns:p14="http://schemas.microsoft.com/office/powerpoint/2010/main" val="23123294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EBB4F-8FBE-4CFA-A22C-A5123520A305}"/>
              </a:ext>
            </a:extLst>
          </p:cNvPr>
          <p:cNvSpPr>
            <a:spLocks noGrp="1"/>
          </p:cNvSpPr>
          <p:nvPr>
            <p:ph type="title"/>
          </p:nvPr>
        </p:nvSpPr>
        <p:spPr/>
        <p:txBody>
          <a:bodyPr/>
          <a:lstStyle/>
          <a:p>
            <a:r>
              <a:rPr lang="en-US" b="1" dirty="0">
                <a:solidFill>
                  <a:srgbClr val="FF0000"/>
                </a:solidFill>
              </a:rPr>
              <a:t>OUTPUT SAMPLES</a:t>
            </a:r>
            <a:endParaRPr lang="en-IN" b="1" dirty="0">
              <a:solidFill>
                <a:srgbClr val="FF0000"/>
              </a:solidFill>
            </a:endParaRPr>
          </a:p>
        </p:txBody>
      </p:sp>
      <p:sp>
        <p:nvSpPr>
          <p:cNvPr id="4" name="Date Placeholder 3">
            <a:extLst>
              <a:ext uri="{FF2B5EF4-FFF2-40B4-BE49-F238E27FC236}">
                <a16:creationId xmlns:a16="http://schemas.microsoft.com/office/drawing/2014/main" id="{1389C8AE-A6AF-4EA1-8158-6D6B656CE287}"/>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CD75B0DE-5BBA-4336-A8E7-E118A40A0CFC}"/>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7608FEA7-1E1F-4A1A-BEB6-AB72E975D1D6}"/>
              </a:ext>
            </a:extLst>
          </p:cNvPr>
          <p:cNvSpPr>
            <a:spLocks noGrp="1"/>
          </p:cNvSpPr>
          <p:nvPr>
            <p:ph type="sldNum" sz="quarter" idx="12"/>
          </p:nvPr>
        </p:nvSpPr>
        <p:spPr/>
        <p:txBody>
          <a:bodyPr/>
          <a:lstStyle/>
          <a:p>
            <a:pPr>
              <a:defRPr/>
            </a:pPr>
            <a:fld id="{BDC2143B-610F-499C-A392-DFFBE135A7B2}" type="slidenum">
              <a:rPr lang="en-US" altLang="en-US" smtClean="0"/>
              <a:t>32</a:t>
            </a:fld>
            <a:endParaRPr lang="en-US" altLang="en-US"/>
          </a:p>
        </p:txBody>
      </p:sp>
      <p:pic>
        <p:nvPicPr>
          <p:cNvPr id="8" name="Content Placeholder 7">
            <a:extLst>
              <a:ext uri="{FF2B5EF4-FFF2-40B4-BE49-F238E27FC236}">
                <a16:creationId xmlns:a16="http://schemas.microsoft.com/office/drawing/2014/main" id="{2DB46186-BD0D-4D38-891E-73FA53F044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4424" y="1752600"/>
            <a:ext cx="6270451" cy="4267200"/>
          </a:xfrm>
        </p:spPr>
      </p:pic>
    </p:spTree>
    <p:extLst>
      <p:ext uri="{BB962C8B-B14F-4D97-AF65-F5344CB8AC3E}">
        <p14:creationId xmlns:p14="http://schemas.microsoft.com/office/powerpoint/2010/main" val="2482602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p:cNvSpPr>
            <a:spLocks noGrp="1"/>
          </p:cNvSpPr>
          <p:nvPr>
            <p:ph type="ftr" sz="quarter" idx="11"/>
          </p:nvPr>
        </p:nvSpPr>
        <p:spPr/>
        <p:txBody>
          <a:bodyPr/>
          <a:lstStyle/>
          <a:p>
            <a:pPr>
              <a:defRPr/>
            </a:pPr>
            <a:r>
              <a:rPr lang="en-US"/>
              <a:t>Department of Artificial Intelligence and Data Science</a:t>
            </a:r>
          </a:p>
        </p:txBody>
      </p:sp>
      <p:sp>
        <p:nvSpPr>
          <p:cNvPr id="4" name="Slide Number Placeholder 3"/>
          <p:cNvSpPr>
            <a:spLocks noGrp="1"/>
          </p:cNvSpPr>
          <p:nvPr>
            <p:ph type="sldNum" sz="quarter" idx="12"/>
          </p:nvPr>
        </p:nvSpPr>
        <p:spPr/>
        <p:txBody>
          <a:bodyPr/>
          <a:lstStyle/>
          <a:p>
            <a:pPr>
              <a:defRPr/>
            </a:pPr>
            <a:fld id="{F583B680-F650-469F-A231-392F163461F6}" type="slidenum">
              <a:rPr lang="en-US" altLang="en-US" smtClean="0"/>
              <a:t>33</a:t>
            </a:fld>
            <a:endParaRPr lang="en-US" altLang="en-US" dirty="0"/>
          </a:p>
        </p:txBody>
      </p:sp>
      <p:sp>
        <p:nvSpPr>
          <p:cNvPr id="5" name="Date Placeholder 4"/>
          <p:cNvSpPr>
            <a:spLocks noGrp="1"/>
          </p:cNvSpPr>
          <p:nvPr>
            <p:ph type="dt" sz="half" idx="10"/>
          </p:nvPr>
        </p:nvSpPr>
        <p:spPr/>
        <p:txBody>
          <a:bodyPr/>
          <a:lstStyle/>
          <a:p>
            <a:pPr>
              <a:defRPr/>
            </a:pPr>
            <a:r>
              <a:rPr lang="en-US" dirty="0"/>
              <a:t>Final Review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a:xfrm>
            <a:off x="755651" y="1621766"/>
            <a:ext cx="10668000" cy="4398034"/>
          </a:xfrm>
        </p:spPr>
        <p:txBody>
          <a:bodyPr/>
          <a:lstStyle/>
          <a:p>
            <a:pPr marL="0" indent="0" algn="just">
              <a:buNone/>
            </a:pPr>
            <a:r>
              <a:rPr lang="en-US" sz="2400" dirty="0">
                <a:latin typeface="Times New Roman" panose="02020603050405020304" pitchFamily="18" charset="0"/>
                <a:cs typeface="Times New Roman" panose="02020603050405020304" pitchFamily="18" charset="0"/>
              </a:rPr>
              <a:t>Healthcare and medical information accessibility are critical challenges in today’s fast-paced world. Patients often struggle to find reliable health-related information, while medical professionals require quick access to accurate references. This project presents </a:t>
            </a:r>
            <a:r>
              <a:rPr lang="en-US" sz="2400" dirty="0" err="1">
                <a:latin typeface="Times New Roman" panose="02020603050405020304" pitchFamily="18" charset="0"/>
                <a:cs typeface="Times New Roman" panose="02020603050405020304" pitchFamily="18" charset="0"/>
              </a:rPr>
              <a:t>MediBot</a:t>
            </a:r>
            <a:r>
              <a:rPr lang="en-US" sz="2400" dirty="0">
                <a:latin typeface="Times New Roman" panose="02020603050405020304" pitchFamily="18" charset="0"/>
                <a:cs typeface="Times New Roman" panose="02020603050405020304" pitchFamily="18" charset="0"/>
              </a:rPr>
              <a:t>, an AI-driven chatbot that leverages retrieval-based question answering (QA) to provide precise and contextually relevant medical insights. </a:t>
            </a:r>
          </a:p>
          <a:p>
            <a:pPr marL="0" indent="0" algn="just">
              <a:buNone/>
            </a:pPr>
            <a:r>
              <a:rPr lang="en-US" sz="2400" dirty="0" err="1">
                <a:latin typeface="Times New Roman" panose="02020603050405020304" pitchFamily="18" charset="0"/>
                <a:cs typeface="Times New Roman" panose="02020603050405020304" pitchFamily="18" charset="0"/>
              </a:rPr>
              <a:t>MediBot</a:t>
            </a:r>
            <a:r>
              <a:rPr lang="en-US" sz="2400" dirty="0">
                <a:latin typeface="Times New Roman" panose="02020603050405020304" pitchFamily="18" charset="0"/>
                <a:cs typeface="Times New Roman" panose="02020603050405020304" pitchFamily="18" charset="0"/>
              </a:rPr>
              <a:t> processes medical documents using </a:t>
            </a:r>
            <a:r>
              <a:rPr lang="en-US" sz="2400" dirty="0" err="1">
                <a:latin typeface="Times New Roman" panose="02020603050405020304" pitchFamily="18" charset="0"/>
                <a:cs typeface="Times New Roman" panose="02020603050405020304" pitchFamily="18" charset="0"/>
              </a:rPr>
              <a:t>LangChain</a:t>
            </a:r>
            <a:r>
              <a:rPr lang="en-US" sz="2400" dirty="0">
                <a:latin typeface="Times New Roman" panose="02020603050405020304" pitchFamily="18" charset="0"/>
                <a:cs typeface="Times New Roman" panose="02020603050405020304" pitchFamily="18" charset="0"/>
              </a:rPr>
              <a:t>, embedding text data with Hugging Face Transformers, and storing it in a FAISS vector database for efficient retrieval. A fine-tuned </a:t>
            </a:r>
            <a:r>
              <a:rPr lang="en-US" sz="2400" dirty="0" err="1">
                <a:latin typeface="Times New Roman" panose="02020603050405020304" pitchFamily="18" charset="0"/>
                <a:cs typeface="Times New Roman" panose="02020603050405020304" pitchFamily="18" charset="0"/>
              </a:rPr>
              <a:t>LLaMA</a:t>
            </a:r>
            <a:r>
              <a:rPr lang="en-US" sz="2400" dirty="0">
                <a:latin typeface="Times New Roman" panose="02020603050405020304" pitchFamily="18" charset="0"/>
                <a:cs typeface="Times New Roman" panose="02020603050405020304" pitchFamily="18" charset="0"/>
              </a:rPr>
              <a:t> 2 model is used to generate responses based on retrieved content, ensuring high-quality answers. The chatbot is built with </a:t>
            </a:r>
            <a:r>
              <a:rPr lang="en-US" sz="2400" dirty="0" err="1">
                <a:latin typeface="Times New Roman" panose="02020603050405020304" pitchFamily="18" charset="0"/>
                <a:cs typeface="Times New Roman" panose="02020603050405020304" pitchFamily="18" charset="0"/>
              </a:rPr>
              <a:t>Chainlit</a:t>
            </a:r>
            <a:r>
              <a:rPr lang="en-US" sz="2400" dirty="0">
                <a:latin typeface="Times New Roman" panose="02020603050405020304" pitchFamily="18" charset="0"/>
                <a:cs typeface="Times New Roman" panose="02020603050405020304" pitchFamily="18" charset="0"/>
              </a:rPr>
              <a:t>, providing a seamless interactive experience. Future improvements include multilingual support, voice integration, and dynamic database updates to further refine its usability and accuracy.</a:t>
            </a: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t>Final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4</a:t>
            </a:fld>
            <a:endParaRPr lang="en-IN"/>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solidFill>
                  <a:srgbClr val="FF0000"/>
                </a:solidFill>
              </a:rPr>
              <a:t>Literature Survey</a:t>
            </a:r>
          </a:p>
        </p:txBody>
      </p:sp>
      <p:graphicFrame>
        <p:nvGraphicFramePr>
          <p:cNvPr id="8" name="Content Placeholder 7"/>
          <p:cNvGraphicFramePr>
            <a:graphicFrameLocks noGrp="1"/>
          </p:cNvGraphicFramePr>
          <p:nvPr>
            <p:ph idx="1"/>
            <p:custDataLst>
              <p:tags r:id="rId1"/>
            </p:custDataLst>
            <p:extLst>
              <p:ext uri="{D42A27DB-BD31-4B8C-83A1-F6EECF244321}">
                <p14:modId xmlns:p14="http://schemas.microsoft.com/office/powerpoint/2010/main" val="1220444357"/>
              </p:ext>
            </p:extLst>
          </p:nvPr>
        </p:nvGraphicFramePr>
        <p:xfrm>
          <a:off x="755650" y="1854565"/>
          <a:ext cx="10678583" cy="3635309"/>
        </p:xfrm>
        <a:graphic>
          <a:graphicData uri="http://schemas.openxmlformats.org/drawingml/2006/table">
            <a:tbl>
              <a:tblPr firstRow="1" bandRow="1">
                <a:tableStyleId>{EB9631B5-78F2-41C9-869B-9F39066F8104}</a:tableStyleId>
              </a:tblPr>
              <a:tblGrid>
                <a:gridCol w="888512">
                  <a:extLst>
                    <a:ext uri="{9D8B030D-6E8A-4147-A177-3AD203B41FA5}">
                      <a16:colId xmlns:a16="http://schemas.microsoft.com/office/drawing/2014/main" val="20000"/>
                    </a:ext>
                  </a:extLst>
                </a:gridCol>
                <a:gridCol w="1847337">
                  <a:extLst>
                    <a:ext uri="{9D8B030D-6E8A-4147-A177-3AD203B41FA5}">
                      <a16:colId xmlns:a16="http://schemas.microsoft.com/office/drawing/2014/main" val="20001"/>
                    </a:ext>
                  </a:extLst>
                </a:gridCol>
                <a:gridCol w="2522427">
                  <a:extLst>
                    <a:ext uri="{9D8B030D-6E8A-4147-A177-3AD203B41FA5}">
                      <a16:colId xmlns:a16="http://schemas.microsoft.com/office/drawing/2014/main" val="20002"/>
                    </a:ext>
                  </a:extLst>
                </a:gridCol>
                <a:gridCol w="2837730">
                  <a:extLst>
                    <a:ext uri="{9D8B030D-6E8A-4147-A177-3AD203B41FA5}">
                      <a16:colId xmlns:a16="http://schemas.microsoft.com/office/drawing/2014/main" val="20003"/>
                    </a:ext>
                  </a:extLst>
                </a:gridCol>
                <a:gridCol w="1038647">
                  <a:extLst>
                    <a:ext uri="{9D8B030D-6E8A-4147-A177-3AD203B41FA5}">
                      <a16:colId xmlns:a16="http://schemas.microsoft.com/office/drawing/2014/main" val="20004"/>
                    </a:ext>
                  </a:extLst>
                </a:gridCol>
                <a:gridCol w="1543930">
                  <a:extLst>
                    <a:ext uri="{9D8B030D-6E8A-4147-A177-3AD203B41FA5}">
                      <a16:colId xmlns:a16="http://schemas.microsoft.com/office/drawing/2014/main" val="20005"/>
                    </a:ext>
                  </a:extLst>
                </a:gridCol>
              </a:tblGrid>
              <a:tr h="593475">
                <a:tc>
                  <a:txBody>
                    <a:bodyPr/>
                    <a:lstStyle/>
                    <a:p>
                      <a:pPr>
                        <a:buNone/>
                      </a:pPr>
                      <a:r>
                        <a:rPr lang="en-IN" altLang="en-US" dirty="0"/>
                        <a:t>S. No </a:t>
                      </a:r>
                    </a:p>
                  </a:txBody>
                  <a:tcPr/>
                </a:tc>
                <a:tc>
                  <a:txBody>
                    <a:bodyPr/>
                    <a:lstStyle/>
                    <a:p>
                      <a:pPr>
                        <a:buNone/>
                      </a:pPr>
                      <a:r>
                        <a:rPr lang="en-IN" altLang="en-US" dirty="0"/>
                        <a:t>Author Name</a:t>
                      </a:r>
                    </a:p>
                  </a:txBody>
                  <a:tcPr/>
                </a:tc>
                <a:tc>
                  <a:txBody>
                    <a:bodyPr/>
                    <a:lstStyle/>
                    <a:p>
                      <a:pPr>
                        <a:buNone/>
                      </a:pPr>
                      <a:r>
                        <a:rPr lang="en-IN" altLang="en-US" dirty="0"/>
                        <a:t>Paper Title</a:t>
                      </a:r>
                    </a:p>
                  </a:txBody>
                  <a:tcPr/>
                </a:tc>
                <a:tc>
                  <a:txBody>
                    <a:bodyPr/>
                    <a:lstStyle/>
                    <a:p>
                      <a:pPr>
                        <a:buNone/>
                      </a:pPr>
                      <a:r>
                        <a:rPr lang="en-IN" altLang="en-US" dirty="0"/>
                        <a:t>Description</a:t>
                      </a:r>
                    </a:p>
                  </a:txBody>
                  <a:tcPr/>
                </a:tc>
                <a:tc>
                  <a:txBody>
                    <a:bodyPr/>
                    <a:lstStyle/>
                    <a:p>
                      <a:pPr>
                        <a:buNone/>
                      </a:pPr>
                      <a:r>
                        <a:rPr lang="en-IN" altLang="en-US" dirty="0"/>
                        <a:t>Journal</a:t>
                      </a:r>
                    </a:p>
                  </a:txBody>
                  <a:tcPr/>
                </a:tc>
                <a:tc>
                  <a:txBody>
                    <a:bodyPr/>
                    <a:lstStyle/>
                    <a:p>
                      <a:pPr>
                        <a:buNone/>
                      </a:pPr>
                      <a:r>
                        <a:rPr lang="en-IN" altLang="en-US"/>
                        <a:t>Volume/</a:t>
                      </a:r>
                    </a:p>
                    <a:p>
                      <a:pPr>
                        <a:buNone/>
                      </a:pPr>
                      <a:r>
                        <a:rPr lang="en-IN" altLang="en-US"/>
                        <a:t>Year</a:t>
                      </a:r>
                    </a:p>
                  </a:txBody>
                  <a:tcPr/>
                </a:tc>
                <a:extLst>
                  <a:ext uri="{0D108BD9-81ED-4DB2-BD59-A6C34878D82A}">
                    <a16:rowId xmlns:a16="http://schemas.microsoft.com/office/drawing/2014/main" val="10000"/>
                  </a:ext>
                </a:extLst>
              </a:tr>
              <a:tr h="1063726">
                <a:tc>
                  <a:txBody>
                    <a:bodyPr/>
                    <a:lstStyle/>
                    <a:p>
                      <a:pPr algn="ctr">
                        <a:buNone/>
                      </a:pPr>
                      <a:r>
                        <a:rPr lang="en-US" sz="1400" dirty="0">
                          <a:latin typeface="Times New Roman" panose="02020603050405020304" pitchFamily="18" charset="0"/>
                          <a:cs typeface="Times New Roman" panose="02020603050405020304" pitchFamily="18" charset="0"/>
                        </a:rPr>
                        <a:t>1</a:t>
                      </a:r>
                    </a:p>
                  </a:txBody>
                  <a:tcPr/>
                </a:tc>
                <a:tc>
                  <a:txBody>
                    <a:bodyPr/>
                    <a:lstStyle/>
                    <a:p>
                      <a:pPr algn="ctr">
                        <a:buNone/>
                      </a:pPr>
                      <a:r>
                        <a:rPr lang="en-US" sz="1400" dirty="0">
                          <a:latin typeface="Times New Roman" panose="02020603050405020304" pitchFamily="18" charset="0"/>
                          <a:cs typeface="Times New Roman" panose="02020603050405020304" pitchFamily="18" charset="0"/>
                        </a:rPr>
                        <a:t>Vaswani et al.</a:t>
                      </a:r>
                    </a:p>
                  </a:txBody>
                  <a:tcPr/>
                </a:tc>
                <a:tc>
                  <a:txBody>
                    <a:bodyPr/>
                    <a:lstStyle/>
                    <a:p>
                      <a:pPr algn="l">
                        <a:buNone/>
                      </a:pPr>
                      <a:r>
                        <a:rPr lang="en-US" sz="1400" dirty="0">
                          <a:latin typeface="Times New Roman" panose="02020603050405020304" pitchFamily="18" charset="0"/>
                          <a:cs typeface="Times New Roman" panose="02020603050405020304" pitchFamily="18" charset="0"/>
                        </a:rPr>
                        <a:t>Attention Is All You Need</a:t>
                      </a:r>
                    </a:p>
                  </a:txBody>
                  <a:tcPr/>
                </a:tc>
                <a:tc>
                  <a:txBody>
                    <a:bodyPr/>
                    <a:lstStyle/>
                    <a:p>
                      <a:pPr algn="just">
                        <a:buNone/>
                      </a:pPr>
                      <a:r>
                        <a:rPr lang="en-US" sz="1400" dirty="0">
                          <a:latin typeface="Times New Roman" panose="02020603050405020304" pitchFamily="18" charset="0"/>
                          <a:cs typeface="Times New Roman" panose="02020603050405020304" pitchFamily="18" charset="0"/>
                        </a:rPr>
                        <a:t>Introduces the Transformer model, the foundation of modern NLP architectures.</a:t>
                      </a:r>
                    </a:p>
                  </a:txBody>
                  <a:tcPr/>
                </a:tc>
                <a:tc>
                  <a:txBody>
                    <a:bodyPr/>
                    <a:lstStyle/>
                    <a:p>
                      <a:pPr>
                        <a:buNone/>
                      </a:pPr>
                      <a:r>
                        <a:rPr lang="en-US" sz="1600" dirty="0" err="1">
                          <a:latin typeface="Times New Roman" panose="02020603050405020304" pitchFamily="18" charset="0"/>
                          <a:cs typeface="Times New Roman" panose="02020603050405020304" pitchFamily="18" charset="0"/>
                        </a:rPr>
                        <a:t>NeurIPS</a:t>
                      </a:r>
                      <a:endParaRPr lang="en-US" sz="1600" dirty="0">
                        <a:latin typeface="Times New Roman" panose="02020603050405020304" pitchFamily="18" charset="0"/>
                        <a:cs typeface="Times New Roman" panose="02020603050405020304" pitchFamily="18" charset="0"/>
                      </a:endParaRPr>
                    </a:p>
                  </a:txBody>
                  <a:tcPr/>
                </a:tc>
                <a:tc>
                  <a:txBody>
                    <a:bodyPr/>
                    <a:lstStyle/>
                    <a:p>
                      <a:pPr>
                        <a:buNone/>
                      </a:pPr>
                      <a:r>
                        <a:rPr lang="en-US" sz="1400" dirty="0">
                          <a:latin typeface="Times New Roman" panose="02020603050405020304" pitchFamily="18" charset="0"/>
                          <a:cs typeface="Times New Roman" panose="02020603050405020304" pitchFamily="18" charset="0"/>
                        </a:rPr>
                        <a:t>2017</a:t>
                      </a:r>
                    </a:p>
                  </a:txBody>
                  <a:tcPr/>
                </a:tc>
                <a:extLst>
                  <a:ext uri="{0D108BD9-81ED-4DB2-BD59-A6C34878D82A}">
                    <a16:rowId xmlns:a16="http://schemas.microsoft.com/office/drawing/2014/main" val="10001"/>
                  </a:ext>
                </a:extLst>
              </a:tr>
              <a:tr h="867777">
                <a:tc>
                  <a:txBody>
                    <a:bodyPr/>
                    <a:lstStyle/>
                    <a:p>
                      <a:pPr algn="ctr">
                        <a:buNone/>
                      </a:pPr>
                      <a:r>
                        <a:rPr lang="en-US" sz="1400" dirty="0">
                          <a:latin typeface="Times New Roman" panose="02020603050405020304" pitchFamily="18" charset="0"/>
                          <a:cs typeface="Times New Roman" panose="02020603050405020304" pitchFamily="18" charset="0"/>
                        </a:rPr>
                        <a:t>2</a:t>
                      </a:r>
                    </a:p>
                  </a:txBody>
                  <a:tcPr/>
                </a:tc>
                <a:tc>
                  <a:txBody>
                    <a:bodyPr/>
                    <a:lstStyle/>
                    <a:p>
                      <a:pPr algn="ctr">
                        <a:buNone/>
                      </a:pPr>
                      <a:r>
                        <a:rPr lang="en-US" sz="1400" dirty="0">
                          <a:latin typeface="Times New Roman" panose="02020603050405020304" pitchFamily="18" charset="0"/>
                          <a:cs typeface="Times New Roman" panose="02020603050405020304" pitchFamily="18" charset="0"/>
                        </a:rPr>
                        <a:t>Devlin et al.</a:t>
                      </a:r>
                    </a:p>
                  </a:txBody>
                  <a:tcPr/>
                </a:tc>
                <a:tc>
                  <a:txBody>
                    <a:bodyPr/>
                    <a:lstStyle/>
                    <a:p>
                      <a:r>
                        <a:rPr lang="en-US" sz="1400" dirty="0">
                          <a:latin typeface="Times New Roman" panose="02020603050405020304" pitchFamily="18" charset="0"/>
                          <a:cs typeface="Times New Roman" panose="02020603050405020304" pitchFamily="18" charset="0"/>
                        </a:rPr>
                        <a:t>BERT: Pre-training of Deep Bidirectional Transformers for Language Understanding</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buNone/>
                      </a:pPr>
                      <a:r>
                        <a:rPr lang="en-US" sz="1400" dirty="0">
                          <a:latin typeface="Times New Roman" panose="02020603050405020304" pitchFamily="18" charset="0"/>
                          <a:cs typeface="Times New Roman" panose="02020603050405020304" pitchFamily="18" charset="0"/>
                        </a:rPr>
                        <a:t>Proposes BERT, a deep learning model for contextual NLP tasks.</a:t>
                      </a:r>
                    </a:p>
                  </a:txBody>
                  <a:tcPr/>
                </a:tc>
                <a:tc>
                  <a:txBody>
                    <a:bodyPr/>
                    <a:lstStyle/>
                    <a:p>
                      <a:pPr>
                        <a:buNone/>
                      </a:pPr>
                      <a:r>
                        <a:rPr lang="en-US" sz="1400" dirty="0">
                          <a:latin typeface="Times New Roman" panose="02020603050405020304" pitchFamily="18" charset="0"/>
                          <a:cs typeface="Times New Roman" panose="02020603050405020304" pitchFamily="18" charset="0"/>
                        </a:rPr>
                        <a:t>NAACL-HLT</a:t>
                      </a:r>
                    </a:p>
                  </a:txBody>
                  <a:tcPr/>
                </a:tc>
                <a:tc>
                  <a:txBody>
                    <a:bodyPr/>
                    <a:lstStyle/>
                    <a:p>
                      <a:pPr>
                        <a:buNone/>
                      </a:pPr>
                      <a:r>
                        <a:rPr lang="en-US" sz="1400" dirty="0">
                          <a:latin typeface="Times New Roman" panose="02020603050405020304" pitchFamily="18" charset="0"/>
                          <a:cs typeface="Times New Roman" panose="02020603050405020304" pitchFamily="18" charset="0"/>
                        </a:rPr>
                        <a:t>2018</a:t>
                      </a:r>
                    </a:p>
                  </a:txBody>
                  <a:tcPr/>
                </a:tc>
                <a:extLst>
                  <a:ext uri="{0D108BD9-81ED-4DB2-BD59-A6C34878D82A}">
                    <a16:rowId xmlns:a16="http://schemas.microsoft.com/office/drawing/2014/main" val="10002"/>
                  </a:ext>
                </a:extLst>
              </a:tr>
              <a:tr h="1063726">
                <a:tc>
                  <a:txBody>
                    <a:bodyPr/>
                    <a:lstStyle/>
                    <a:p>
                      <a:pPr algn="ctr">
                        <a:buNone/>
                      </a:pPr>
                      <a:r>
                        <a:rPr lang="en-US" sz="1400" dirty="0">
                          <a:latin typeface="Times New Roman" panose="02020603050405020304" pitchFamily="18" charset="0"/>
                          <a:cs typeface="Times New Roman" panose="02020603050405020304" pitchFamily="18" charset="0"/>
                        </a:rPr>
                        <a:t>3</a:t>
                      </a:r>
                    </a:p>
                  </a:txBody>
                  <a:tcPr/>
                </a:tc>
                <a:tc>
                  <a:txBody>
                    <a:bodyPr/>
                    <a:lstStyle/>
                    <a:p>
                      <a:pPr algn="ctr">
                        <a:buNone/>
                      </a:pP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Lewis et al.</a:t>
                      </a:r>
                      <a:endParaRPr lang="en-US" sz="1400" b="0" dirty="0">
                        <a:latin typeface="Times New Roman" panose="02020603050405020304" pitchFamily="18" charset="0"/>
                        <a:cs typeface="Times New Roman" panose="02020603050405020304" pitchFamily="18" charset="0"/>
                      </a:endParaRPr>
                    </a:p>
                  </a:txBody>
                  <a:tcPr/>
                </a:tc>
                <a:tc>
                  <a:txBody>
                    <a:bodyPr/>
                    <a:lstStyle/>
                    <a:p>
                      <a:pPr>
                        <a:buNone/>
                      </a:pPr>
                      <a:r>
                        <a:rPr lang="en-US" sz="1400" dirty="0">
                          <a:latin typeface="Times New Roman" panose="02020603050405020304" pitchFamily="18" charset="0"/>
                          <a:cs typeface="Times New Roman" panose="02020603050405020304" pitchFamily="18" charset="0"/>
                        </a:rPr>
                        <a:t>Retrieval-Augmented Generation for Knowledge-Intensive NLP Tasks</a:t>
                      </a:r>
                    </a:p>
                  </a:txBody>
                  <a:tcPr/>
                </a:tc>
                <a:tc>
                  <a:txBody>
                    <a:bodyPr/>
                    <a:lstStyle/>
                    <a:p>
                      <a:pPr algn="just">
                        <a:buNone/>
                      </a:pPr>
                      <a:r>
                        <a:rPr lang="en-US" sz="1400" dirty="0">
                          <a:latin typeface="Times New Roman" panose="02020603050405020304" pitchFamily="18" charset="0"/>
                          <a:cs typeface="Times New Roman" panose="02020603050405020304" pitchFamily="18" charset="0"/>
                        </a:rPr>
                        <a:t>Combines retrieval and generative models for improved answer generation.</a:t>
                      </a:r>
                    </a:p>
                  </a:txBody>
                  <a:tcPr/>
                </a:tc>
                <a:tc>
                  <a:txBody>
                    <a:bodyPr/>
                    <a:lstStyle/>
                    <a:p>
                      <a:pPr>
                        <a:buNone/>
                      </a:pPr>
                      <a:r>
                        <a:rPr lang="en-US" sz="1600" dirty="0" err="1">
                          <a:latin typeface="Times New Roman" panose="02020603050405020304" pitchFamily="18" charset="0"/>
                          <a:cs typeface="Times New Roman" panose="02020603050405020304" pitchFamily="18" charset="0"/>
                        </a:rPr>
                        <a:t>NeurIPS</a:t>
                      </a:r>
                      <a:endParaRPr lang="en-US" sz="1600" dirty="0">
                        <a:latin typeface="Times New Roman" panose="02020603050405020304" pitchFamily="18" charset="0"/>
                        <a:cs typeface="Times New Roman" panose="02020603050405020304" pitchFamily="18" charset="0"/>
                      </a:endParaRPr>
                    </a:p>
                  </a:txBody>
                  <a:tcPr/>
                </a:tc>
                <a:tc>
                  <a:txBody>
                    <a:bodyPr/>
                    <a:lstStyle/>
                    <a:p>
                      <a:pPr>
                        <a:buNone/>
                      </a:pPr>
                      <a:r>
                        <a:rPr lang="en-US" sz="1400" dirty="0">
                          <a:latin typeface="Times New Roman" panose="02020603050405020304" pitchFamily="18" charset="0"/>
                          <a:cs typeface="Times New Roman" panose="02020603050405020304" pitchFamily="18" charset="0"/>
                        </a:rPr>
                        <a:t>2020</a:t>
                      </a:r>
                    </a:p>
                  </a:txBody>
                  <a:tcPr/>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a:xfrm>
            <a:off x="755650" y="6420144"/>
            <a:ext cx="2641600" cy="476250"/>
          </a:xfrm>
        </p:spPr>
        <p:txBody>
          <a:bodyPr/>
          <a:lstStyle/>
          <a:p>
            <a:pPr>
              <a:defRPr/>
            </a:pPr>
            <a:r>
              <a:rPr lang="en-US" dirty="0"/>
              <a:t>Final Review</a:t>
            </a:r>
          </a:p>
        </p:txBody>
      </p:sp>
      <p:sp>
        <p:nvSpPr>
          <p:cNvPr id="5" name="Footer Placeholder 4"/>
          <p:cNvSpPr>
            <a:spLocks noGrp="1"/>
          </p:cNvSpPr>
          <p:nvPr>
            <p:ph type="ftr" sz="quarter" idx="11"/>
          </p:nvPr>
        </p:nvSpPr>
        <p:spPr>
          <a:xfrm>
            <a:off x="4164541" y="6431623"/>
            <a:ext cx="3860800" cy="476250"/>
          </a:xfrm>
        </p:spPr>
        <p:txBody>
          <a:bodyPr/>
          <a:lstStyle/>
          <a:p>
            <a:pPr>
              <a:defRPr/>
            </a:pPr>
            <a:r>
              <a:rPr lang="en-US" dirty="0"/>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Existing System</a:t>
            </a:r>
          </a:p>
        </p:txBody>
      </p:sp>
      <p:sp>
        <p:nvSpPr>
          <p:cNvPr id="3" name="Content Placeholder 2"/>
          <p:cNvSpPr>
            <a:spLocks noGrp="1"/>
          </p:cNvSpPr>
          <p:nvPr>
            <p:ph idx="1"/>
          </p:nvPr>
        </p:nvSpPr>
        <p:spPr>
          <a:xfrm>
            <a:off x="766233" y="1749425"/>
            <a:ext cx="10668000" cy="4267200"/>
          </a:xfrm>
        </p:spPr>
        <p:txBody>
          <a:bodyPr/>
          <a:lstStyle/>
          <a:p>
            <a:pPr algn="just">
              <a:lnSpc>
                <a:spcPct val="150000"/>
              </a:lnSpc>
              <a:buClr>
                <a:srgbClr val="CC0000"/>
              </a:buClr>
              <a:defRPr/>
            </a:pPr>
            <a:r>
              <a:rPr lang="en-US" altLang="en-US" sz="2400" dirty="0">
                <a:solidFill>
                  <a:srgbClr val="000000"/>
                </a:solidFill>
                <a:latin typeface="Times New Roman" panose="02020603050405020304" pitchFamily="18" charset="0"/>
                <a:cs typeface="Times New Roman" panose="02020603050405020304" pitchFamily="18" charset="0"/>
              </a:rPr>
              <a:t>Traditional search engines (Google, Bing) provide generic and sometimes misleading medical information.</a:t>
            </a:r>
          </a:p>
          <a:p>
            <a:pPr algn="just">
              <a:lnSpc>
                <a:spcPct val="150000"/>
              </a:lnSpc>
              <a:buClr>
                <a:srgbClr val="CC0000"/>
              </a:buClr>
              <a:defRPr/>
            </a:pPr>
            <a:r>
              <a:rPr lang="en-US" sz="2400" dirty="0">
                <a:latin typeface="Times New Roman" panose="02020603050405020304" pitchFamily="18" charset="0"/>
                <a:cs typeface="Times New Roman" panose="02020603050405020304" pitchFamily="18" charset="0"/>
              </a:rPr>
              <a:t>Manual retrieval from medical textbooks and research papers is time-consuming.</a:t>
            </a:r>
          </a:p>
          <a:p>
            <a:pPr algn="just">
              <a:lnSpc>
                <a:spcPct val="150000"/>
              </a:lnSpc>
              <a:buClr>
                <a:srgbClr val="CC0000"/>
              </a:buClr>
              <a:defRPr/>
            </a:pPr>
            <a:r>
              <a:rPr lang="en-US" sz="2400" dirty="0">
                <a:latin typeface="Times New Roman" panose="02020603050405020304" pitchFamily="18" charset="0"/>
                <a:cs typeface="Times New Roman" panose="02020603050405020304" pitchFamily="18" charset="0"/>
              </a:rPr>
              <a:t>Some AI-based medical assistants use general-purpose models that lack domain-specific accuracy.</a:t>
            </a:r>
          </a:p>
          <a:p>
            <a:pPr algn="just">
              <a:lnSpc>
                <a:spcPct val="150000"/>
              </a:lnSpc>
              <a:buClr>
                <a:srgbClr val="CC0000"/>
              </a:buClr>
              <a:defRPr/>
            </a:pPr>
            <a:r>
              <a:rPr lang="en-US" sz="2400" dirty="0">
                <a:latin typeface="Times New Roman" panose="02020603050405020304" pitchFamily="18" charset="0"/>
                <a:cs typeface="Times New Roman" panose="02020603050405020304" pitchFamily="18" charset="0"/>
              </a:rPr>
              <a:t>Medical chatbots exist but are limited to predefined rule-based responses.</a:t>
            </a:r>
          </a:p>
          <a:p>
            <a:pPr marL="0" indent="0">
              <a:buClr>
                <a:srgbClr val="CC0000"/>
              </a:buClr>
              <a:buNone/>
              <a:defRPr/>
            </a:pP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t>Final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6</a:t>
            </a:fld>
            <a:endParaRPr lang="en-IN"/>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Drawback of Existing System</a:t>
            </a:r>
          </a:p>
        </p:txBody>
      </p:sp>
      <p:sp>
        <p:nvSpPr>
          <p:cNvPr id="3" name="Content Placeholder 2"/>
          <p:cNvSpPr>
            <a:spLocks noGrp="1"/>
          </p:cNvSpPr>
          <p:nvPr>
            <p:ph idx="1"/>
          </p:nvPr>
        </p:nvSpPr>
        <p:spPr/>
        <p:txBody>
          <a:bodyPr/>
          <a:lstStyle/>
          <a:p>
            <a:pPr>
              <a:lnSpc>
                <a:spcPct val="150000"/>
              </a:lnSpc>
            </a:pPr>
            <a:r>
              <a:rPr lang="en-US" sz="2400" dirty="0">
                <a:latin typeface="Times New Roman" panose="02020603050405020304" pitchFamily="18" charset="0"/>
                <a:cs typeface="Times New Roman" panose="02020603050405020304" pitchFamily="18" charset="0"/>
              </a:rPr>
              <a:t>Lack of accuracy</a:t>
            </a:r>
          </a:p>
          <a:p>
            <a:pPr>
              <a:lnSpc>
                <a:spcPct val="150000"/>
              </a:lnSpc>
            </a:pPr>
            <a:r>
              <a:rPr lang="en-US" sz="2400" dirty="0">
                <a:latin typeface="Times New Roman" panose="02020603050405020304" pitchFamily="18" charset="0"/>
                <a:cs typeface="Times New Roman" panose="02020603050405020304" pitchFamily="18" charset="0"/>
              </a:rPr>
              <a:t>Limited knowledge base</a:t>
            </a:r>
          </a:p>
          <a:p>
            <a:pPr>
              <a:lnSpc>
                <a:spcPct val="150000"/>
              </a:lnSpc>
            </a:pPr>
            <a:r>
              <a:rPr lang="en-US" sz="2400" dirty="0">
                <a:latin typeface="Times New Roman" panose="02020603050405020304" pitchFamily="18" charset="0"/>
                <a:cs typeface="Times New Roman" panose="02020603050405020304" pitchFamily="18" charset="0"/>
              </a:rPr>
              <a:t>No efficient document retrieval </a:t>
            </a:r>
          </a:p>
          <a:p>
            <a:pPr>
              <a:lnSpc>
                <a:spcPct val="150000"/>
              </a:lnSpc>
            </a:pPr>
            <a:r>
              <a:rPr lang="en-US" sz="2400" dirty="0">
                <a:latin typeface="Times New Roman" panose="02020603050405020304" pitchFamily="18" charset="0"/>
                <a:cs typeface="Times New Roman" panose="02020603050405020304" pitchFamily="18" charset="0"/>
              </a:rPr>
              <a:t>Time-consuming</a:t>
            </a:r>
          </a:p>
          <a:p>
            <a:pPr>
              <a:lnSpc>
                <a:spcPct val="150000"/>
              </a:lnSpc>
            </a:pPr>
            <a:r>
              <a:rPr lang="en-US" sz="2400" dirty="0">
                <a:latin typeface="Times New Roman" panose="02020603050405020304" pitchFamily="18" charset="0"/>
                <a:cs typeface="Times New Roman" panose="02020603050405020304" pitchFamily="18" charset="0"/>
              </a:rPr>
              <a:t>Absence of personalized responses</a:t>
            </a:r>
          </a:p>
        </p:txBody>
      </p:sp>
      <p:sp>
        <p:nvSpPr>
          <p:cNvPr id="4" name="Date Placeholder 3"/>
          <p:cNvSpPr>
            <a:spLocks noGrp="1"/>
          </p:cNvSpPr>
          <p:nvPr>
            <p:ph type="dt" sz="half" idx="10"/>
          </p:nvPr>
        </p:nvSpPr>
        <p:spPr/>
        <p:txBody>
          <a:bodyPr/>
          <a:lstStyle/>
          <a:p>
            <a:pPr>
              <a:defRPr/>
            </a:pPr>
            <a:r>
              <a:rPr lang="en-US" dirty="0"/>
              <a:t>Final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solidFill>
                  <a:srgbClr val="FF0000"/>
                </a:solidFill>
              </a:rPr>
              <a:t>Proposed System</a:t>
            </a:r>
          </a:p>
        </p:txBody>
      </p:sp>
      <p:sp>
        <p:nvSpPr>
          <p:cNvPr id="3" name="Content Placeholder 2"/>
          <p:cNvSpPr>
            <a:spLocks noGrp="1"/>
          </p:cNvSpPr>
          <p:nvPr>
            <p:ph idx="1"/>
          </p:nvPr>
        </p:nvSpPr>
        <p:spPr/>
        <p:txBody>
          <a:bodyPr/>
          <a:lstStyle/>
          <a:p>
            <a:pPr algn="just"/>
            <a:r>
              <a:rPr lang="en-US" altLang="en-US" sz="2400" b="1" i="1" dirty="0">
                <a:latin typeface="Times New Roman" panose="02020603050405020304" pitchFamily="18" charset="0"/>
                <a:cs typeface="Times New Roman" panose="02020603050405020304" pitchFamily="18" charset="0"/>
              </a:rPr>
              <a:t>AI-Powered Medical Chatbot</a:t>
            </a:r>
            <a:r>
              <a:rPr lang="en-US" altLang="en-US" sz="2400" dirty="0">
                <a:latin typeface="Times New Roman" panose="02020603050405020304" pitchFamily="18" charset="0"/>
                <a:cs typeface="Times New Roman" panose="02020603050405020304" pitchFamily="18" charset="0"/>
              </a:rPr>
              <a:t> -</a:t>
            </a:r>
          </a:p>
          <a:p>
            <a:pPr marL="0" indent="0" algn="just">
              <a:buNone/>
            </a:pPr>
            <a:r>
              <a:rPr lang="en-US" altLang="en-US" sz="2400" dirty="0">
                <a:latin typeface="Times New Roman" panose="02020603050405020304" pitchFamily="18" charset="0"/>
                <a:cs typeface="Times New Roman" panose="02020603050405020304" pitchFamily="18" charset="0"/>
              </a:rPr>
              <a:t>Uses NLP and Retrieval-based QA to provide accurate and relevant medical information.</a:t>
            </a:r>
          </a:p>
          <a:p>
            <a:pPr algn="just"/>
            <a:r>
              <a:rPr lang="en-US" altLang="en-US" sz="2400" b="1" i="1" dirty="0">
                <a:latin typeface="Times New Roman" panose="02020603050405020304" pitchFamily="18" charset="0"/>
                <a:cs typeface="Times New Roman" panose="02020603050405020304" pitchFamily="18" charset="0"/>
              </a:rPr>
              <a:t>FAISS Vector Database -</a:t>
            </a:r>
            <a:endParaRPr lang="en-US" altLang="en-US" sz="2400" dirty="0">
              <a:latin typeface="Times New Roman" panose="02020603050405020304" pitchFamily="18" charset="0"/>
              <a:cs typeface="Times New Roman" panose="02020603050405020304" pitchFamily="18" charset="0"/>
            </a:endParaRPr>
          </a:p>
          <a:p>
            <a:pPr marL="0" indent="0" algn="just">
              <a:buNone/>
            </a:pPr>
            <a:r>
              <a:rPr lang="en-US" altLang="en-US" sz="2400" dirty="0">
                <a:latin typeface="Times New Roman" panose="02020603050405020304" pitchFamily="18" charset="0"/>
                <a:cs typeface="Times New Roman" panose="02020603050405020304" pitchFamily="18" charset="0"/>
              </a:rPr>
              <a:t>Enables fast and precise retrieval of medical knowledge from stored documents.</a:t>
            </a:r>
          </a:p>
          <a:p>
            <a:pPr algn="just"/>
            <a:r>
              <a:rPr lang="en-US" altLang="en-US" sz="2400" b="1" i="1" dirty="0">
                <a:latin typeface="Times New Roman" panose="02020603050405020304" pitchFamily="18" charset="0"/>
                <a:cs typeface="Times New Roman" panose="02020603050405020304" pitchFamily="18" charset="0"/>
              </a:rPr>
              <a:t>Transformer-Based Model (</a:t>
            </a:r>
            <a:r>
              <a:rPr lang="en-US" altLang="en-US" sz="2400" b="1" i="1" dirty="0" err="1">
                <a:latin typeface="Times New Roman" panose="02020603050405020304" pitchFamily="18" charset="0"/>
                <a:cs typeface="Times New Roman" panose="02020603050405020304" pitchFamily="18" charset="0"/>
              </a:rPr>
              <a:t>LLaMA</a:t>
            </a:r>
            <a:r>
              <a:rPr lang="en-US" altLang="en-US" sz="2400" b="1" i="1" dirty="0">
                <a:latin typeface="Times New Roman" panose="02020603050405020304" pitchFamily="18" charset="0"/>
                <a:cs typeface="Times New Roman" panose="02020603050405020304" pitchFamily="18" charset="0"/>
              </a:rPr>
              <a:t> 2) –</a:t>
            </a:r>
            <a:r>
              <a:rPr lang="en-US" altLang="en-US" sz="2400" dirty="0">
                <a:latin typeface="Times New Roman" panose="02020603050405020304" pitchFamily="18" charset="0"/>
                <a:cs typeface="Times New Roman" panose="02020603050405020304" pitchFamily="18" charset="0"/>
              </a:rPr>
              <a:t> </a:t>
            </a:r>
          </a:p>
          <a:p>
            <a:pPr marL="0" indent="0" algn="just">
              <a:buNone/>
            </a:pPr>
            <a:r>
              <a:rPr lang="en-US" altLang="en-US" sz="2400" dirty="0">
                <a:latin typeface="Times New Roman" panose="02020603050405020304" pitchFamily="18" charset="0"/>
                <a:cs typeface="Times New Roman" panose="02020603050405020304" pitchFamily="18" charset="0"/>
              </a:rPr>
              <a:t>Enhances response quality using a fine-tuned large language model.</a:t>
            </a:r>
          </a:p>
          <a:p>
            <a:pPr algn="just"/>
            <a:r>
              <a:rPr lang="en-US" altLang="en-US" sz="2400" b="1" i="1" dirty="0">
                <a:latin typeface="Times New Roman" panose="02020603050405020304" pitchFamily="18" charset="0"/>
                <a:cs typeface="Times New Roman" panose="02020603050405020304" pitchFamily="18" charset="0"/>
              </a:rPr>
              <a:t>Custom Prompt Engineering –</a:t>
            </a:r>
            <a:r>
              <a:rPr lang="en-US" altLang="en-US" sz="2400" dirty="0">
                <a:latin typeface="Times New Roman" panose="02020603050405020304" pitchFamily="18" charset="0"/>
                <a:cs typeface="Times New Roman" panose="02020603050405020304" pitchFamily="18" charset="0"/>
              </a:rPr>
              <a:t> </a:t>
            </a:r>
          </a:p>
          <a:p>
            <a:pPr marL="0" indent="0" algn="just">
              <a:buNone/>
            </a:pPr>
            <a:r>
              <a:rPr lang="en-US" altLang="en-US" sz="2400" dirty="0">
                <a:latin typeface="Times New Roman" panose="02020603050405020304" pitchFamily="18" charset="0"/>
                <a:cs typeface="Times New Roman" panose="02020603050405020304" pitchFamily="18" charset="0"/>
              </a:rPr>
              <a:t>Ensures responses are relevant, factual, and context-aware.</a:t>
            </a:r>
          </a:p>
          <a:p>
            <a:pPr marL="0" indent="0">
              <a:buNone/>
            </a:pPr>
            <a:endParaRPr lang="en-IN" alt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dirty="0"/>
              <a:t>Final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8</a:t>
            </a:fld>
            <a:endParaRPr lang="en-US" altLang="en-US"/>
          </a:p>
        </p:txBody>
      </p:sp>
      <p:sp>
        <p:nvSpPr>
          <p:cNvPr id="7" name="Rectangle 1">
            <a:extLst>
              <a:ext uri="{FF2B5EF4-FFF2-40B4-BE49-F238E27FC236}">
                <a16:creationId xmlns:a16="http://schemas.microsoft.com/office/drawing/2014/main" id="{08A93382-7B1B-5B04-8E5E-27583B7608C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AI-Powered Medical Chatbot</a:t>
            </a:r>
            <a:r>
              <a:rPr kumimoji="0" lang="en-US" altLang="en-US" sz="1800" b="0" i="0" u="none" strike="noStrike" cap="none" normalizeH="0" baseline="0">
                <a:ln>
                  <a:noFill/>
                </a:ln>
                <a:solidFill>
                  <a:schemeClr val="tx1"/>
                </a:solidFill>
                <a:effectLst/>
                <a:latin typeface="Arial" panose="020B0604020202020204" pitchFamily="34" charset="0"/>
              </a:rPr>
              <a:t> – Uses </a:t>
            </a:r>
            <a:r>
              <a:rPr kumimoji="0" lang="en-US" altLang="en-US" sz="1800" b="1" i="0" u="none" strike="noStrike" cap="none" normalizeH="0" baseline="0">
                <a:ln>
                  <a:noFill/>
                </a:ln>
                <a:solidFill>
                  <a:schemeClr val="tx1"/>
                </a:solidFill>
                <a:effectLst/>
                <a:latin typeface="Arial" panose="020B0604020202020204" pitchFamily="34" charset="0"/>
              </a:rPr>
              <a:t>NLP and Retrieval-based QA</a:t>
            </a:r>
            <a:r>
              <a:rPr kumimoji="0" lang="en-US" altLang="en-US" sz="1800" b="0" i="0" u="none" strike="noStrike" cap="none" normalizeH="0" baseline="0">
                <a:ln>
                  <a:noFill/>
                </a:ln>
                <a:solidFill>
                  <a:schemeClr val="tx1"/>
                </a:solidFill>
                <a:effectLst/>
                <a:latin typeface="Arial" panose="020B0604020202020204" pitchFamily="34" charset="0"/>
              </a:rPr>
              <a:t> to provide </a:t>
            </a:r>
            <a:r>
              <a:rPr kumimoji="0" lang="en-US" altLang="en-US" sz="1800" b="1" i="0" u="none" strike="noStrike" cap="none" normalizeH="0" baseline="0">
                <a:ln>
                  <a:noFill/>
                </a:ln>
                <a:solidFill>
                  <a:schemeClr val="tx1"/>
                </a:solidFill>
                <a:effectLst/>
                <a:latin typeface="Arial" panose="020B0604020202020204" pitchFamily="34" charset="0"/>
              </a:rPr>
              <a:t>accurate and relevant</a:t>
            </a:r>
            <a:r>
              <a:rPr kumimoji="0" lang="en-US" altLang="en-US" sz="1800" b="0" i="0" u="none" strike="noStrike" cap="none" normalizeH="0" baseline="0">
                <a:ln>
                  <a:noFill/>
                </a:ln>
                <a:solidFill>
                  <a:schemeClr val="tx1"/>
                </a:solidFill>
                <a:effectLst/>
                <a:latin typeface="Arial" panose="020B0604020202020204" pitchFamily="34" charset="0"/>
              </a:rPr>
              <a:t> medical information.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solidFill>
                  <a:srgbClr val="FF0000"/>
                </a:solidFill>
              </a:rPr>
              <a:t>System Architecture</a:t>
            </a:r>
          </a:p>
        </p:txBody>
      </p:sp>
      <p:sp>
        <p:nvSpPr>
          <p:cNvPr id="4" name="Date Placeholder 3"/>
          <p:cNvSpPr>
            <a:spLocks noGrp="1"/>
          </p:cNvSpPr>
          <p:nvPr>
            <p:ph type="dt" sz="half" idx="10"/>
          </p:nvPr>
        </p:nvSpPr>
        <p:spPr/>
        <p:txBody>
          <a:bodyPr/>
          <a:lstStyle/>
          <a:p>
            <a:pPr>
              <a:defRPr/>
            </a:pPr>
            <a:r>
              <a:rPr lang="en-US" dirty="0"/>
              <a:t>Final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9</a:t>
            </a:fld>
            <a:endParaRPr lang="en-US" altLang="en-US"/>
          </a:p>
        </p:txBody>
      </p:sp>
      <p:pic>
        <p:nvPicPr>
          <p:cNvPr id="2050" name="Picture 2" descr="PlantUML diagram">
            <a:extLst>
              <a:ext uri="{FF2B5EF4-FFF2-40B4-BE49-F238E27FC236}">
                <a16:creationId xmlns:a16="http://schemas.microsoft.com/office/drawing/2014/main" id="{0B961841-4930-36F2-30DF-49818E6A10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2801" y="1752600"/>
            <a:ext cx="4673599" cy="4267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lantUML diagram">
            <a:extLst>
              <a:ext uri="{FF2B5EF4-FFF2-40B4-BE49-F238E27FC236}">
                <a16:creationId xmlns:a16="http://schemas.microsoft.com/office/drawing/2014/main" id="{0C7E2011-2EC7-2C0F-E292-0820D3E60F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863456"/>
            <a:ext cx="6143625" cy="40391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46*337"/>
  <p:tag name="TABLE_ENDDRAG_RECT" val="59*138*846*337"/>
</p:tagLst>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801</TotalTime>
  <Words>1469</Words>
  <Application>Microsoft Office PowerPoint</Application>
  <PresentationFormat>Widescreen</PresentationFormat>
  <Paragraphs>241</Paragraphs>
  <Slides>33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Times New Roman</vt:lpstr>
      <vt:lpstr>Verdana</vt:lpstr>
      <vt:lpstr>Wingdings</vt:lpstr>
      <vt:lpstr>Profile</vt:lpstr>
      <vt:lpstr>PowerPoint Presentation</vt:lpstr>
      <vt:lpstr>Problem Statement and Motivation</vt:lpstr>
      <vt:lpstr>Objectives</vt:lpstr>
      <vt:lpstr>Abstract</vt:lpstr>
      <vt:lpstr>Literature Survey</vt:lpstr>
      <vt:lpstr>Existing System</vt:lpstr>
      <vt:lpstr>Drawback of Existing System</vt:lpstr>
      <vt:lpstr>Proposed System</vt:lpstr>
      <vt:lpstr>System Architecture</vt:lpstr>
      <vt:lpstr>Methodology</vt:lpstr>
      <vt:lpstr>Methodology</vt:lpstr>
      <vt:lpstr>Methodology</vt:lpstr>
      <vt:lpstr>FLOWCHART</vt:lpstr>
      <vt:lpstr>List of Modules</vt:lpstr>
      <vt:lpstr>User Interface Module</vt:lpstr>
      <vt:lpstr>Application Backend Module</vt:lpstr>
      <vt:lpstr>Embedding System Module</vt:lpstr>
      <vt:lpstr>Model Engine Module</vt:lpstr>
      <vt:lpstr>Database Module</vt:lpstr>
      <vt:lpstr>Knowledge Base Module</vt:lpstr>
      <vt:lpstr>Response Module</vt:lpstr>
      <vt:lpstr>ALGORITHM</vt:lpstr>
      <vt:lpstr>DATA FLOW DIAGRAMS</vt:lpstr>
      <vt:lpstr>DATA FLOW DIAGRAMS</vt:lpstr>
      <vt:lpstr>DATA FLOW DIAGRAMS</vt:lpstr>
      <vt:lpstr>DATA FLOW DIAGRAMS</vt:lpstr>
      <vt:lpstr>OUTPUT SAMPLES</vt:lpstr>
      <vt:lpstr>OUTPUT SAMPLES</vt:lpstr>
      <vt:lpstr>OUTPUT SAMPLES</vt:lpstr>
      <vt:lpstr>OUTPUT SAMPLES</vt:lpstr>
      <vt:lpstr>OUTPUT SAMPLES</vt:lpstr>
      <vt:lpstr>OUTPUT SAMPLES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HARISH R</cp:lastModifiedBy>
  <cp:revision>61</cp:revision>
  <dcterms:created xsi:type="dcterms:W3CDTF">2023-08-03T04:32:00Z</dcterms:created>
  <dcterms:modified xsi:type="dcterms:W3CDTF">2025-05-12T04:54:28Z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D84E037DBD5F4DA592CAAB3CA6345014_13</vt:lpwstr>
  </property>
  <property fmtid="{D5CDD505-2E9C-101B-9397-08002B2CF9AE}" pid="3" name="KSOProductBuildVer">
    <vt:lpwstr>1033-12.2.0.17119</vt:lpwstr>
  </property>
</Properties>
</file>