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F6C43-DC2C-4409-A9E4-3F5E312D10F6}" type="datetimeFigureOut">
              <a:rPr lang="en-US"/>
              <a:t>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F66A-ECF9-4916-9498-1E7D7B1BBC3D}" type="slidenum">
              <a:rPr lang="en-US"/>
              <a:t>‹#›</a:t>
            </a:fld>
            <a:endParaRPr lang="en-US"/>
          </a:p>
        </p:txBody>
      </p:sp>
    </p:spTree>
    <p:extLst>
      <p:ext uri="{BB962C8B-B14F-4D97-AF65-F5344CB8AC3E}">
        <p14:creationId xmlns:p14="http://schemas.microsoft.com/office/powerpoint/2010/main" val="126992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1</a:t>
            </a:fld>
            <a:endParaRPr lang="en-US"/>
          </a:p>
        </p:txBody>
      </p:sp>
    </p:spTree>
    <p:extLst>
      <p:ext uri="{BB962C8B-B14F-4D97-AF65-F5344CB8AC3E}">
        <p14:creationId xmlns:p14="http://schemas.microsoft.com/office/powerpoint/2010/main" val="39145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a:t>
            </a:fld>
            <a:endParaRPr lang="en-US"/>
          </a:p>
        </p:txBody>
      </p:sp>
    </p:spTree>
    <p:extLst>
      <p:ext uri="{BB962C8B-B14F-4D97-AF65-F5344CB8AC3E}">
        <p14:creationId xmlns:p14="http://schemas.microsoft.com/office/powerpoint/2010/main" val="416908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a:t>
            </a:fld>
            <a:endParaRPr lang="en-US"/>
          </a:p>
        </p:txBody>
      </p:sp>
    </p:spTree>
    <p:extLst>
      <p:ext uri="{BB962C8B-B14F-4D97-AF65-F5344CB8AC3E}">
        <p14:creationId xmlns:p14="http://schemas.microsoft.com/office/powerpoint/2010/main" val="98049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2</a:t>
            </a:fld>
            <a:endParaRPr lang="en-US"/>
          </a:p>
        </p:txBody>
      </p:sp>
    </p:spTree>
    <p:extLst>
      <p:ext uri="{BB962C8B-B14F-4D97-AF65-F5344CB8AC3E}">
        <p14:creationId xmlns:p14="http://schemas.microsoft.com/office/powerpoint/2010/main" val="96083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3</a:t>
            </a:fld>
            <a:endParaRPr lang="en-US"/>
          </a:p>
        </p:txBody>
      </p:sp>
    </p:spTree>
    <p:extLst>
      <p:ext uri="{BB962C8B-B14F-4D97-AF65-F5344CB8AC3E}">
        <p14:creationId xmlns:p14="http://schemas.microsoft.com/office/powerpoint/2010/main" val="12034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4</a:t>
            </a:fld>
            <a:endParaRPr lang="en-US"/>
          </a:p>
        </p:txBody>
      </p:sp>
    </p:spTree>
    <p:extLst>
      <p:ext uri="{BB962C8B-B14F-4D97-AF65-F5344CB8AC3E}">
        <p14:creationId xmlns:p14="http://schemas.microsoft.com/office/powerpoint/2010/main" val="74150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5</a:t>
            </a:fld>
            <a:endParaRPr lang="en-US"/>
          </a:p>
        </p:txBody>
      </p:sp>
    </p:spTree>
    <p:extLst>
      <p:ext uri="{BB962C8B-B14F-4D97-AF65-F5344CB8AC3E}">
        <p14:creationId xmlns:p14="http://schemas.microsoft.com/office/powerpoint/2010/main" val="198006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6</a:t>
            </a:fld>
            <a:endParaRPr lang="en-US"/>
          </a:p>
        </p:txBody>
      </p:sp>
    </p:spTree>
    <p:extLst>
      <p:ext uri="{BB962C8B-B14F-4D97-AF65-F5344CB8AC3E}">
        <p14:creationId xmlns:p14="http://schemas.microsoft.com/office/powerpoint/2010/main" val="49577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7</a:t>
            </a:fld>
            <a:endParaRPr lang="en-US"/>
          </a:p>
        </p:txBody>
      </p:sp>
    </p:spTree>
    <p:extLst>
      <p:ext uri="{BB962C8B-B14F-4D97-AF65-F5344CB8AC3E}">
        <p14:creationId xmlns:p14="http://schemas.microsoft.com/office/powerpoint/2010/main" val="2446302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8</a:t>
            </a:fld>
            <a:endParaRPr lang="en-US"/>
          </a:p>
        </p:txBody>
      </p:sp>
    </p:spTree>
    <p:extLst>
      <p:ext uri="{BB962C8B-B14F-4D97-AF65-F5344CB8AC3E}">
        <p14:creationId xmlns:p14="http://schemas.microsoft.com/office/powerpoint/2010/main" val="263953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A8F66A-ECF9-4916-9498-1E7D7B1BBC3D}" type="slidenum">
              <a:rPr lang="en-US"/>
              <a:t>‹#›</a:t>
            </a:fld>
            <a:endParaRPr lang="en-US"/>
          </a:p>
        </p:txBody>
      </p:sp>
    </p:spTree>
    <p:extLst>
      <p:ext uri="{BB962C8B-B14F-4D97-AF65-F5344CB8AC3E}">
        <p14:creationId xmlns:p14="http://schemas.microsoft.com/office/powerpoint/2010/main" val="118302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mmunication.howst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PROPOSED TECHNIQUE</a:t>
            </a:r>
          </a:p>
        </p:txBody>
      </p:sp>
      <p:sp>
        <p:nvSpPr>
          <p:cNvPr id="5" name="Content Placeholder 4"/>
          <p:cNvSpPr>
            <a:spLocks noGrp="1"/>
          </p:cNvSpPr>
          <p:nvPr>
            <p:ph idx="1"/>
          </p:nvPr>
        </p:nvSpPr>
        <p:spPr/>
        <p:txBody>
          <a:bodyPr vert="horz" lIns="91440" tIns="45720" rIns="91440" bIns="45720" rtlCol="0" anchor="t">
            <a:normAutofit lnSpcReduction="10000"/>
          </a:bodyPr>
          <a:lstStyle/>
          <a:p>
            <a:r>
              <a:rPr lang="EN-US" dirty="0">
                <a:solidFill>
                  <a:srgbClr val="000000"/>
                </a:solidFill>
                <a:latin typeface="Calibri"/>
              </a:rPr>
              <a:t>Entities in Proposed technique:</a:t>
            </a:r>
          </a:p>
          <a:p>
            <a:pPr marL="514350" indent="-514350">
              <a:buFont typeface="+mj-lt"/>
              <a:buAutoNum type="arabicPeriod"/>
            </a:pPr>
            <a:r>
              <a:rPr lang="EN-US" dirty="0">
                <a:solidFill>
                  <a:srgbClr val="000000"/>
                </a:solidFill>
                <a:latin typeface="Calibri"/>
              </a:rPr>
              <a:t>Cloud user</a:t>
            </a:r>
          </a:p>
          <a:p>
            <a:pPr marL="514350" indent="-514350">
              <a:buFont typeface="+mj-lt"/>
              <a:buAutoNum type="arabicPeriod"/>
            </a:pPr>
            <a:r>
              <a:rPr lang="EN-US" dirty="0">
                <a:solidFill>
                  <a:srgbClr val="000000"/>
                </a:solidFill>
                <a:latin typeface="Calibri"/>
              </a:rPr>
              <a:t>Cloud Storage server</a:t>
            </a:r>
          </a:p>
          <a:p>
            <a:pPr marL="514350" indent="-514350">
              <a:buFont typeface="+mj-lt"/>
              <a:buAutoNum type="arabicPeriod"/>
            </a:pPr>
            <a:r>
              <a:rPr lang="EN-US" dirty="0">
                <a:solidFill>
                  <a:srgbClr val="000000"/>
                </a:solidFill>
                <a:latin typeface="Calibri"/>
              </a:rPr>
              <a:t>Cloud manager</a:t>
            </a:r>
          </a:p>
          <a:p>
            <a:pPr marL="514350" indent="-514350">
              <a:buFont typeface="+mj-lt"/>
              <a:buAutoNum type="arabicPeriod"/>
            </a:pPr>
            <a:r>
              <a:rPr lang="EN-US" dirty="0">
                <a:solidFill>
                  <a:srgbClr val="000000"/>
                </a:solidFill>
                <a:latin typeface="Calibri"/>
              </a:rPr>
              <a:t>Key Splitter server</a:t>
            </a:r>
          </a:p>
          <a:p>
            <a:pPr marL="514350" indent="-514350">
              <a:buFont typeface="+mj-lt"/>
              <a:buAutoNum type="arabicPeriod"/>
            </a:pPr>
            <a:r>
              <a:rPr lang="EN-US" dirty="0">
                <a:solidFill>
                  <a:srgbClr val="000000"/>
                </a:solidFill>
                <a:latin typeface="Calibri"/>
              </a:rPr>
              <a:t>Shareholder server</a:t>
            </a:r>
          </a:p>
          <a:p>
            <a:pPr marL="514350" indent="-514350">
              <a:buFont typeface="+mj-lt"/>
              <a:buAutoNum type="arabicPeriod"/>
            </a:pPr>
            <a:r>
              <a:rPr lang="EN-US" dirty="0">
                <a:solidFill>
                  <a:srgbClr val="000000"/>
                </a:solidFill>
                <a:latin typeface="Calibri"/>
              </a:rPr>
              <a:t>Security server</a:t>
            </a:r>
          </a:p>
          <a:p>
            <a:pPr marL="514350" indent="-514350">
              <a:buFont typeface="+mj-lt"/>
              <a:buAutoNum type="arabicPeriod"/>
            </a:pPr>
            <a:r>
              <a:rPr lang="EN-US" dirty="0">
                <a:solidFill>
                  <a:srgbClr val="000000"/>
                </a:solidFill>
                <a:latin typeface="Calibri"/>
              </a:rPr>
              <a:t>Log editor</a:t>
            </a:r>
          </a:p>
          <a:p>
            <a:r>
              <a:rPr lang="EN-US" dirty="0">
                <a:solidFill>
                  <a:srgbClr val="000000"/>
                </a:solidFill>
                <a:latin typeface="Calibri"/>
              </a:rPr>
              <a:t>Homomorphic Encryption Algorithm is used to protect these entities.</a:t>
            </a:r>
          </a:p>
          <a:p>
            <a:pPr marL="514350" indent="-514350">
              <a:buFont typeface="+mj-lt"/>
              <a:buAutoNum type="arabicPeriod"/>
            </a:pPr>
            <a:endParaRPr lang="EN-US" dirty="0">
              <a:solidFill>
                <a:srgbClr val="000000"/>
              </a:solidFill>
              <a:latin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Future 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Times New Roman"/>
              </a:rPr>
              <a:t>In future, this work can be extended to use some other secret sharing schemes which are more efficient so that the performance of proposed system can be further improved. In addition to this, the proposed technique can be extended to work with asymmetric encryption algorithms.</a:t>
            </a:r>
          </a:p>
        </p:txBody>
      </p:sp>
    </p:spTree>
    <p:extLst>
      <p:ext uri="{BB962C8B-B14F-4D97-AF65-F5344CB8AC3E}">
        <p14:creationId xmlns:p14="http://schemas.microsoft.com/office/powerpoint/2010/main" val="294514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References</a:t>
            </a:r>
          </a:p>
        </p:txBody>
      </p:sp>
      <p:sp>
        <p:nvSpPr>
          <p:cNvPr id="3" name="Content Placeholder 2"/>
          <p:cNvSpPr>
            <a:spLocks noGrp="1"/>
          </p:cNvSpPr>
          <p:nvPr>
            <p:ph idx="1"/>
          </p:nvPr>
        </p:nvSpPr>
        <p:spPr>
          <a:xfrm>
            <a:off x="838200" y="1546797"/>
            <a:ext cx="10515600" cy="5462016"/>
          </a:xfrm>
        </p:spPr>
        <p:txBody>
          <a:bodyPr vert="horz" lIns="91440" tIns="45720" rIns="91440" bIns="45720" rtlCol="0" anchor="t">
            <a:normAutofit/>
          </a:bodyPr>
          <a:lstStyle/>
          <a:p>
            <a:pPr marL="514350" indent="-514350">
              <a:buFont typeface="+mj-lt"/>
              <a:buAutoNum type="arabicPeriod"/>
            </a:pPr>
            <a:r>
              <a:rPr lang="EN-US" dirty="0">
                <a:latin typeface="Times New Roman"/>
              </a:rPr>
              <a:t> Mell, Peter, and Timothy </a:t>
            </a:r>
            <a:r>
              <a:rPr lang="EN-US" dirty="0" err="1">
                <a:latin typeface="Times New Roman"/>
              </a:rPr>
              <a:t>Grance</a:t>
            </a:r>
            <a:r>
              <a:rPr lang="EN-US" dirty="0">
                <a:latin typeface="Times New Roman"/>
              </a:rPr>
              <a:t>. "The NIST definition of cloud computing (draft)." NIST special publication 800.145 (2011): 7.</a:t>
            </a:r>
          </a:p>
          <a:p>
            <a:pPr marL="514350" indent="-514350">
              <a:buFont typeface="+mj-lt"/>
              <a:buAutoNum type="arabicPeriod"/>
            </a:pPr>
            <a:r>
              <a:rPr lang="EN-US" dirty="0">
                <a:latin typeface="Times New Roman"/>
              </a:rPr>
              <a:t>"Cloud Computing Architecture" </a:t>
            </a:r>
            <a:r>
              <a:rPr lang="EN-US" dirty="0">
                <a:latin typeface="Times New Roman"/>
                <a:hlinkClick r:id="rId3"/>
              </a:rPr>
              <a:t>http://communication.howstu</a:t>
            </a:r>
            <a:r>
              <a:rPr lang="EN-US" dirty="0">
                <a:latin typeface="Times New Roman"/>
              </a:rPr>
              <a:t> works.com/cloud -computingl.html".</a:t>
            </a:r>
          </a:p>
          <a:p>
            <a:pPr marL="514350" indent="-514350">
              <a:buFont typeface="+mj-lt"/>
              <a:buAutoNum type="arabicPeriod"/>
            </a:pPr>
            <a:r>
              <a:rPr lang="EN-US" dirty="0" err="1">
                <a:latin typeface="Times New Roman"/>
              </a:rPr>
              <a:t>Brodkin</a:t>
            </a:r>
            <a:r>
              <a:rPr lang="EN-US" dirty="0">
                <a:latin typeface="Times New Roman"/>
              </a:rPr>
              <a:t>, Jon. "Gartner: Seven cloud-computing security risks." </a:t>
            </a:r>
            <a:r>
              <a:rPr lang="EN-US" dirty="0" err="1">
                <a:latin typeface="Times New Roman"/>
              </a:rPr>
              <a:t>Infoworld</a:t>
            </a:r>
            <a:r>
              <a:rPr lang="EN-US" dirty="0">
                <a:latin typeface="Times New Roman"/>
              </a:rPr>
              <a:t> (2008): 1-3</a:t>
            </a:r>
            <a:endParaRPr lang="EN-US" sz="1100" dirty="0">
              <a:latin typeface="Times New Roman"/>
            </a:endParaRPr>
          </a:p>
          <a:p>
            <a:pPr marL="514350" indent="-514350">
              <a:buFont typeface="+mj-lt"/>
              <a:buAutoNum type="arabicPeriod"/>
            </a:pPr>
            <a:r>
              <a:rPr lang="EN-US" dirty="0" err="1">
                <a:latin typeface="Times New Roman"/>
              </a:rPr>
              <a:t>Calheiros</a:t>
            </a:r>
            <a:r>
              <a:rPr lang="EN-US" dirty="0">
                <a:latin typeface="Times New Roman"/>
              </a:rPr>
              <a:t>, Rodrigo N., et al. "</a:t>
            </a:r>
            <a:r>
              <a:rPr lang="EN-US" dirty="0" err="1">
                <a:latin typeface="Times New Roman"/>
              </a:rPr>
              <a:t>Cloudsim</a:t>
            </a:r>
            <a:r>
              <a:rPr lang="EN-US" dirty="0">
                <a:latin typeface="Times New Roman"/>
              </a:rPr>
              <a:t>: A novel framework for modeling and simulation of cloud computing infrastructures and services." </a:t>
            </a:r>
            <a:r>
              <a:rPr lang="EN-US" dirty="0" err="1">
                <a:latin typeface="Times New Roman"/>
              </a:rPr>
              <a:t>arXiv</a:t>
            </a:r>
            <a:r>
              <a:rPr lang="EN-US" dirty="0">
                <a:latin typeface="Times New Roman"/>
              </a:rPr>
              <a:t> preprint arXiv:0903.2525 (2009).</a:t>
            </a:r>
          </a:p>
          <a:p>
            <a:pPr marL="514350" indent="-514350">
              <a:buFont typeface="+mj-lt"/>
              <a:buAutoNum type="arabicPeriod"/>
            </a:pPr>
            <a:r>
              <a:rPr lang="EN-US" dirty="0">
                <a:latin typeface="Times New Roman"/>
              </a:rPr>
              <a:t>Shamir, Adi. "How to share a secret." Communications of the ACM 22.11 (1979): 612-613.</a:t>
            </a:r>
          </a:p>
        </p:txBody>
      </p:sp>
    </p:spTree>
    <p:extLst>
      <p:ext uri="{BB962C8B-B14F-4D97-AF65-F5344CB8AC3E}">
        <p14:creationId xmlns:p14="http://schemas.microsoft.com/office/powerpoint/2010/main" val="322133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a:t>  </a:t>
            </a:r>
            <a:r>
              <a:rPr lang="EN-US" dirty="0"/>
              <a:t>Algorithm</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Calibri"/>
              </a:rPr>
              <a:t>Encryption method:</a:t>
            </a:r>
          </a:p>
          <a:p>
            <a:pPr marL="514350" indent="-514350">
              <a:buFont typeface="+mj-lt"/>
              <a:buAutoNum type="arabicPeriod"/>
            </a:pPr>
            <a:r>
              <a:rPr lang="EN-US" dirty="0"/>
              <a:t>Split the letter of modified plaintext.</a:t>
            </a:r>
          </a:p>
          <a:p>
            <a:pPr marL="514350" indent="-514350">
              <a:buFont typeface="+mj-lt"/>
              <a:buAutoNum type="arabicPeriod"/>
            </a:pPr>
            <a:r>
              <a:rPr lang="EN-US" dirty="0"/>
              <a:t>Assign the position(</a:t>
            </a:r>
            <a:r>
              <a:rPr lang="EN-US" dirty="0" err="1"/>
              <a:t>i</a:t>
            </a:r>
            <a:r>
              <a:rPr lang="EN-US" dirty="0"/>
              <a:t>) of the letter.</a:t>
            </a:r>
          </a:p>
          <a:p>
            <a:pPr marL="514350" indent="-514350">
              <a:buFont typeface="+mj-lt"/>
              <a:buAutoNum type="arabicPeriod"/>
            </a:pPr>
            <a:r>
              <a:rPr lang="EN-US" dirty="0"/>
              <a:t>Generate ASCII value of the plaintext.</a:t>
            </a:r>
          </a:p>
          <a:p>
            <a:pPr marL="514350" indent="-514350">
              <a:buFont typeface="+mj-lt"/>
              <a:buAutoNum type="arabicPeriod"/>
            </a:pPr>
            <a:r>
              <a:rPr lang="EN-US" dirty="0"/>
              <a:t>E=(P+K+I) P-plaintext, K-key, </a:t>
            </a:r>
            <a:r>
              <a:rPr lang="EN-US" dirty="0" err="1"/>
              <a:t>i</a:t>
            </a:r>
            <a:r>
              <a:rPr lang="EN-US" dirty="0"/>
              <a:t>-position.</a:t>
            </a:r>
          </a:p>
          <a:p>
            <a:pPr marL="514350" indent="-514350">
              <a:buFont typeface="+mj-lt"/>
              <a:buAutoNum type="arabicPeriod"/>
            </a:pPr>
            <a:r>
              <a:rPr lang="EN-US" dirty="0"/>
              <a:t>Generate ASCII character for E to get </a:t>
            </a:r>
            <a:r>
              <a:rPr lang="EN-US" dirty="0" err="1"/>
              <a:t>Ciphertext</a:t>
            </a:r>
            <a:r>
              <a:rPr lang="EN-US" dirty="0"/>
              <a:t>.</a:t>
            </a:r>
          </a:p>
          <a:p>
            <a:pPr marL="514350" indent="-514350">
              <a:buFont typeface="+mj-lt"/>
              <a:buAutoNum type="arabicPeriod"/>
            </a:pPr>
            <a:r>
              <a:rPr lang="EN-US" dirty="0"/>
              <a:t>Apply Homomorphic Encryption on </a:t>
            </a:r>
            <a:r>
              <a:rPr lang="EN-US" dirty="0" err="1"/>
              <a:t>Ciphertext</a:t>
            </a:r>
            <a:r>
              <a:rPr lang="EN-US" dirty="0"/>
              <a:t>.</a:t>
            </a:r>
          </a:p>
        </p:txBody>
      </p:sp>
    </p:spTree>
    <p:extLst>
      <p:ext uri="{BB962C8B-B14F-4D97-AF65-F5344CB8AC3E}">
        <p14:creationId xmlns:p14="http://schemas.microsoft.com/office/powerpoint/2010/main" val="53775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Algorithm</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Calibri"/>
              </a:rPr>
              <a:t>Decryption Method:</a:t>
            </a:r>
          </a:p>
          <a:p>
            <a:pPr marL="514350" indent="-514350">
              <a:buFont typeface="+mj-lt"/>
              <a:buAutoNum type="arabicPeriod"/>
            </a:pPr>
            <a:r>
              <a:rPr lang="EN-US" dirty="0">
                <a:solidFill>
                  <a:srgbClr val="000000"/>
                </a:solidFill>
                <a:latin typeface="Calibri"/>
              </a:rPr>
              <a:t>Generate the ASCII Value for the </a:t>
            </a:r>
            <a:r>
              <a:rPr lang="EN-US" dirty="0" err="1">
                <a:solidFill>
                  <a:srgbClr val="000000"/>
                </a:solidFill>
                <a:latin typeface="Calibri"/>
              </a:rPr>
              <a:t>Ciphertext</a:t>
            </a:r>
            <a:r>
              <a:rPr lang="EN-US" dirty="0">
                <a:solidFill>
                  <a:srgbClr val="000000"/>
                </a:solidFill>
                <a:latin typeface="Calibri"/>
              </a:rPr>
              <a:t>.</a:t>
            </a:r>
          </a:p>
          <a:p>
            <a:pPr marL="514350" indent="-514350">
              <a:buFont typeface="+mj-lt"/>
              <a:buAutoNum type="arabicPeriod"/>
            </a:pPr>
            <a:r>
              <a:rPr lang="EN-US" dirty="0">
                <a:solidFill>
                  <a:srgbClr val="000000"/>
                </a:solidFill>
                <a:latin typeface="Calibri"/>
              </a:rPr>
              <a:t>Same Encryption Key is used.</a:t>
            </a:r>
          </a:p>
          <a:p>
            <a:pPr marL="514350" indent="-514350">
              <a:buFont typeface="+mj-lt"/>
              <a:buAutoNum type="arabicPeriod"/>
            </a:pPr>
            <a:r>
              <a:rPr lang="EN-US" dirty="0">
                <a:solidFill>
                  <a:srgbClr val="000000"/>
                </a:solidFill>
                <a:latin typeface="Calibri"/>
              </a:rPr>
              <a:t>Assign the position(</a:t>
            </a:r>
            <a:r>
              <a:rPr lang="EN-US" dirty="0" err="1">
                <a:solidFill>
                  <a:srgbClr val="000000"/>
                </a:solidFill>
                <a:latin typeface="Calibri"/>
              </a:rPr>
              <a:t>i</a:t>
            </a:r>
            <a:r>
              <a:rPr lang="EN-US" dirty="0">
                <a:solidFill>
                  <a:srgbClr val="000000"/>
                </a:solidFill>
                <a:latin typeface="Calibri"/>
              </a:rPr>
              <a:t>) for the </a:t>
            </a:r>
            <a:r>
              <a:rPr lang="EN-US" dirty="0" err="1">
                <a:solidFill>
                  <a:srgbClr val="000000"/>
                </a:solidFill>
                <a:latin typeface="Calibri"/>
              </a:rPr>
              <a:t>Ciphertext</a:t>
            </a:r>
            <a:r>
              <a:rPr lang="EN-US" dirty="0">
                <a:solidFill>
                  <a:srgbClr val="000000"/>
                </a:solidFill>
                <a:latin typeface="Calibri"/>
              </a:rPr>
              <a:t>.</a:t>
            </a:r>
          </a:p>
          <a:p>
            <a:pPr marL="514350" indent="-514350">
              <a:buFont typeface="+mj-lt"/>
              <a:buAutoNum type="arabicPeriod"/>
            </a:pPr>
            <a:r>
              <a:rPr lang="EN-US" dirty="0">
                <a:solidFill>
                  <a:srgbClr val="000000"/>
                </a:solidFill>
                <a:latin typeface="Calibri"/>
              </a:rPr>
              <a:t>D=((P-K-</a:t>
            </a:r>
            <a:r>
              <a:rPr lang="EN-US" dirty="0" err="1">
                <a:solidFill>
                  <a:srgbClr val="000000"/>
                </a:solidFill>
                <a:latin typeface="Calibri"/>
              </a:rPr>
              <a:t>i</a:t>
            </a:r>
            <a:r>
              <a:rPr lang="EN-US" dirty="0">
                <a:solidFill>
                  <a:srgbClr val="000000"/>
                </a:solidFill>
                <a:latin typeface="Calibri"/>
              </a:rPr>
              <a:t>)+256) P-plaintext, K-Key, </a:t>
            </a:r>
            <a:r>
              <a:rPr lang="EN-US" dirty="0" err="1">
                <a:solidFill>
                  <a:srgbClr val="000000"/>
                </a:solidFill>
                <a:latin typeface="Calibri"/>
              </a:rPr>
              <a:t>i</a:t>
            </a:r>
            <a:r>
              <a:rPr lang="EN-US" dirty="0">
                <a:solidFill>
                  <a:srgbClr val="000000"/>
                </a:solidFill>
                <a:latin typeface="Calibri"/>
              </a:rPr>
              <a:t>-position.</a:t>
            </a:r>
          </a:p>
          <a:p>
            <a:pPr marL="514350" indent="-514350">
              <a:buFont typeface="+mj-lt"/>
              <a:buAutoNum type="arabicPeriod"/>
            </a:pPr>
            <a:r>
              <a:rPr lang="EN-US" dirty="0">
                <a:solidFill>
                  <a:srgbClr val="000000"/>
                </a:solidFill>
                <a:latin typeface="Calibri"/>
              </a:rPr>
              <a:t>Generate the ASCII character for D.</a:t>
            </a:r>
          </a:p>
          <a:p>
            <a:pPr marL="514350" indent="-514350">
              <a:buFont typeface="+mj-lt"/>
              <a:buAutoNum type="arabicPeriod"/>
            </a:pPr>
            <a:r>
              <a:rPr lang="EN-US" dirty="0">
                <a:solidFill>
                  <a:srgbClr val="000000"/>
                </a:solidFill>
                <a:latin typeface="Calibri"/>
              </a:rPr>
              <a:t>Decipher value to get the plaintext.</a:t>
            </a:r>
          </a:p>
        </p:txBody>
      </p:sp>
    </p:spTree>
    <p:extLst>
      <p:ext uri="{BB962C8B-B14F-4D97-AF65-F5344CB8AC3E}">
        <p14:creationId xmlns:p14="http://schemas.microsoft.com/office/powerpoint/2010/main" val="100697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Model</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Calibri"/>
              </a:rPr>
              <a:t>File Upload:</a:t>
            </a:r>
          </a:p>
          <a:p>
            <a:pPr marL="514350" indent="-514350">
              <a:buFont typeface="+mj-lt"/>
              <a:buAutoNum type="arabicPeriod"/>
            </a:pPr>
            <a:r>
              <a:rPr lang="EN-US" dirty="0"/>
              <a:t>User Request to Upload a file in the Cloud.</a:t>
            </a:r>
          </a:p>
          <a:p>
            <a:pPr marL="514350" indent="-514350">
              <a:buFont typeface="+mj-lt"/>
              <a:buAutoNum type="arabicPeriod"/>
            </a:pPr>
            <a:r>
              <a:rPr lang="EN-US" dirty="0"/>
              <a:t>Cloud Encrypt the file and sends the file to Cloud Storage.</a:t>
            </a:r>
          </a:p>
          <a:p>
            <a:pPr marL="514350" indent="-514350">
              <a:buFont typeface="+mj-lt"/>
              <a:buAutoNum type="arabicPeriod"/>
            </a:pPr>
            <a:r>
              <a:rPr lang="EN-US" dirty="0"/>
              <a:t>After that Key splitter splits the key.</a:t>
            </a:r>
          </a:p>
          <a:p>
            <a:pPr marL="514350" indent="-514350">
              <a:buFont typeface="+mj-lt"/>
              <a:buAutoNum type="arabicPeriod"/>
            </a:pPr>
            <a:r>
              <a:rPr lang="EN-US" dirty="0"/>
              <a:t>The secondary is sent to Key manager.</a:t>
            </a:r>
          </a:p>
          <a:p>
            <a:pPr marL="514350" indent="-514350">
              <a:buFont typeface="+mj-lt"/>
              <a:buAutoNum type="arabicPeriod"/>
            </a:pPr>
            <a:r>
              <a:rPr lang="EN-US" dirty="0"/>
              <a:t>And master Key is sent to User.</a:t>
            </a:r>
          </a:p>
          <a:p>
            <a:pPr marL="514350" indent="-514350">
              <a:buFont typeface="+mj-lt"/>
              <a:buAutoNum type="arabicPeriod"/>
            </a:pPr>
            <a:r>
              <a:rPr lang="EN-US" dirty="0"/>
              <a:t>Then Key manager shares the key among the Shareholders.</a:t>
            </a:r>
          </a:p>
          <a:p>
            <a:pPr marL="0" indent="0">
              <a:buNone/>
            </a:pPr>
            <a:endParaRPr lang="EN-US" dirty="0"/>
          </a:p>
        </p:txBody>
      </p:sp>
    </p:spTree>
    <p:extLst>
      <p:ext uri="{BB962C8B-B14F-4D97-AF65-F5344CB8AC3E}">
        <p14:creationId xmlns:p14="http://schemas.microsoft.com/office/powerpoint/2010/main" val="272916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453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Light"/>
              </a:rPr>
              <a:t>       Proposed Model</a:t>
            </a:r>
          </a:p>
        </p:txBody>
      </p:sp>
      <p:sp>
        <p:nvSpPr>
          <p:cNvPr id="3" name="Content Placeholder 2"/>
          <p:cNvSpPr>
            <a:spLocks noGrp="1"/>
          </p:cNvSpPr>
          <p:nvPr>
            <p:ph idx="1"/>
          </p:nvPr>
        </p:nvSpPr>
        <p:spPr/>
        <p:txBody>
          <a:bodyPr vert="horz" lIns="91440" tIns="45720" rIns="91440" bIns="45720" rtlCol="0" anchor="t">
            <a:normAutofit fontScale="92500"/>
          </a:bodyPr>
          <a:lstStyle/>
          <a:p>
            <a:pPr marL="0" indent="0">
              <a:buNone/>
            </a:pPr>
            <a:r>
              <a:rPr lang="EN-US" dirty="0"/>
              <a:t>File Download:</a:t>
            </a:r>
          </a:p>
          <a:p>
            <a:pPr marL="514350" indent="-514350">
              <a:buFont typeface="+mj-lt"/>
              <a:buAutoNum type="arabicPeriod"/>
            </a:pPr>
            <a:r>
              <a:rPr lang="EN-US" dirty="0"/>
              <a:t>Request to Security server for downloading file.</a:t>
            </a:r>
          </a:p>
          <a:p>
            <a:pPr marL="514350" indent="-514350">
              <a:buFont typeface="+mj-lt"/>
              <a:buAutoNum type="arabicPeriod"/>
            </a:pPr>
            <a:r>
              <a:rPr lang="EN-US" dirty="0"/>
              <a:t>Request to user to provide the master Key.</a:t>
            </a:r>
          </a:p>
          <a:p>
            <a:pPr marL="514350" indent="-514350">
              <a:buFont typeface="+mj-lt"/>
              <a:buAutoNum type="arabicPeriod"/>
            </a:pPr>
            <a:r>
              <a:rPr lang="EN-US" dirty="0"/>
              <a:t>Data server Storage sends the encrypted file to the security server.</a:t>
            </a:r>
          </a:p>
          <a:p>
            <a:pPr marL="514350" indent="-514350">
              <a:buFont typeface="+mj-lt"/>
              <a:buAutoNum type="arabicPeriod"/>
            </a:pPr>
            <a:r>
              <a:rPr lang="EN-US" dirty="0"/>
              <a:t>Security server inquiries the Secondary Key from the Key manager.</a:t>
            </a:r>
          </a:p>
          <a:p>
            <a:pPr marL="514350" indent="-514350">
              <a:buFont typeface="+mj-lt"/>
              <a:buAutoNum type="arabicPeriod"/>
            </a:pPr>
            <a:r>
              <a:rPr lang="EN-US" dirty="0"/>
              <a:t>Key manager request the share from different Shareholder.</a:t>
            </a:r>
          </a:p>
          <a:p>
            <a:pPr marL="514350" indent="-514350">
              <a:buFont typeface="+mj-lt"/>
              <a:buAutoNum type="arabicPeriod"/>
            </a:pPr>
            <a:r>
              <a:rPr lang="EN-US" dirty="0"/>
              <a:t>After shareholder sends the share to the key manager it combines it.</a:t>
            </a:r>
          </a:p>
          <a:p>
            <a:pPr marL="514350" indent="-514350">
              <a:buFont typeface="+mj-lt"/>
              <a:buAutoNum type="arabicPeriod"/>
            </a:pPr>
            <a:r>
              <a:rPr lang="EN-US" dirty="0"/>
              <a:t>Security server combines both the keys and decrypt the file and send file to the user.</a:t>
            </a:r>
          </a:p>
          <a:p>
            <a:pPr marL="514350" indent="-514350">
              <a:buFont typeface="+mj-lt"/>
              <a:buAutoNum type="arabicPeriod"/>
            </a:pPr>
            <a:endParaRPr lang="EN-US" dirty="0"/>
          </a:p>
        </p:txBody>
      </p:sp>
    </p:spTree>
    <p:extLst>
      <p:ext uri="{BB962C8B-B14F-4D97-AF65-F5344CB8AC3E}">
        <p14:creationId xmlns:p14="http://schemas.microsoft.com/office/powerpoint/2010/main" val="222494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image2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873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Advantages of Proposed system</a:t>
            </a: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dirty="0"/>
              <a:t>Existing  Technique are centralized in nature. We provide a distributed approach for Key management.</a:t>
            </a:r>
          </a:p>
          <a:p>
            <a:pPr marL="514350" indent="-514350">
              <a:buFont typeface="+mj-lt"/>
              <a:buAutoNum type="arabicPeriod"/>
            </a:pPr>
            <a:r>
              <a:rPr lang="EN-US" dirty="0"/>
              <a:t>Our technique provides fault tolerance to the byzantine attack, server colluding attacks and Data modification.</a:t>
            </a:r>
          </a:p>
          <a:p>
            <a:pPr marL="514350" indent="-514350">
              <a:buFont typeface="+mj-lt"/>
              <a:buAutoNum type="arabicPeriod"/>
            </a:pPr>
            <a:r>
              <a:rPr lang="EN-US" dirty="0"/>
              <a:t>Reliability of the system is increased by Voting technique to ensure that share does not get modified by the attackers.</a:t>
            </a:r>
          </a:p>
          <a:p>
            <a:pPr marL="514350" indent="-514350">
              <a:buFont typeface="+mj-lt"/>
              <a:buAutoNum type="arabicPeriod"/>
            </a:pPr>
            <a:r>
              <a:rPr lang="EN-US" dirty="0">
                <a:latin typeface="Times New Roman"/>
              </a:rPr>
              <a:t>After a pre-decided crypto time, the shares are renewed in order to ensure the security of user data if in case some of the shares get compromised.</a:t>
            </a:r>
          </a:p>
        </p:txBody>
      </p:sp>
    </p:spTree>
    <p:extLst>
      <p:ext uri="{BB962C8B-B14F-4D97-AF65-F5344CB8AC3E}">
        <p14:creationId xmlns:p14="http://schemas.microsoft.com/office/powerpoint/2010/main" val="324847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a:rPr>
              <a:t>CONCLUSION</a:t>
            </a:r>
          </a:p>
        </p:txBody>
      </p:sp>
      <p:sp>
        <p:nvSpPr>
          <p:cNvPr id="3" name="Content Placeholder 2"/>
          <p:cNvSpPr>
            <a:spLocks noGrp="1"/>
          </p:cNvSpPr>
          <p:nvPr>
            <p:ph idx="1"/>
          </p:nvPr>
        </p:nvSpPr>
        <p:spPr>
          <a:xfrm>
            <a:off x="838200" y="2038350"/>
            <a:ext cx="10515600" cy="4351338"/>
          </a:xfrm>
        </p:spPr>
        <p:txBody>
          <a:bodyPr vert="horz" lIns="91440" tIns="45720" rIns="91440" bIns="45720" rtlCol="0" anchor="t">
            <a:normAutofit/>
          </a:bodyPr>
          <a:lstStyle/>
          <a:p>
            <a:pPr marL="514350" indent="-514350">
              <a:buFont typeface="+mj-lt"/>
              <a:buAutoNum type="arabicPeriod"/>
            </a:pPr>
            <a:r>
              <a:rPr lang="EN-US" dirty="0"/>
              <a:t>Key management is the toughest part of managing in cryptosystems.</a:t>
            </a:r>
          </a:p>
          <a:p>
            <a:pPr marL="514350" indent="-514350">
              <a:buFont typeface="+mj-lt"/>
              <a:buAutoNum type="arabicPeriod"/>
            </a:pPr>
            <a:r>
              <a:rPr lang="EN-US" dirty="0">
                <a:latin typeface="Times New Roman"/>
              </a:rPr>
              <a:t>In the cloud, there is always a possibility of an insider attack or outsider attack.</a:t>
            </a:r>
          </a:p>
          <a:p>
            <a:pPr marL="514350" indent="-514350">
              <a:buFont typeface="+mj-lt"/>
              <a:buAutoNum type="arabicPeriod"/>
            </a:pPr>
            <a:r>
              <a:rPr lang="EN-US" dirty="0">
                <a:latin typeface="Times New Roman"/>
              </a:rPr>
              <a:t>Keys can be accessed or stolen by employees without the knowledge of end users.</a:t>
            </a:r>
          </a:p>
          <a:p>
            <a:pPr marL="514350" indent="-514350">
              <a:buFont typeface="+mj-lt"/>
              <a:buAutoNum type="arabicPeriod"/>
            </a:pPr>
            <a:r>
              <a:rPr lang="EN-US" dirty="0">
                <a:latin typeface="Times New Roman"/>
              </a:rPr>
              <a:t>Our proposed technique provides security to the data as well as Key.</a:t>
            </a:r>
          </a:p>
          <a:p>
            <a:pPr marL="514350" indent="-514350">
              <a:buFont typeface="+mj-lt"/>
              <a:buAutoNum type="arabicPeriod"/>
            </a:pPr>
            <a:r>
              <a:rPr lang="EN-US" dirty="0">
                <a:latin typeface="Times New Roman"/>
              </a:rPr>
              <a:t>This technique also provides better security against byzantine failure, server clouding, and data modification attacks.</a:t>
            </a:r>
          </a:p>
        </p:txBody>
      </p:sp>
    </p:spTree>
    <p:extLst>
      <p:ext uri="{BB962C8B-B14F-4D97-AF65-F5344CB8AC3E}">
        <p14:creationId xmlns:p14="http://schemas.microsoft.com/office/powerpoint/2010/main" val="2051105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PROPOSED TECHNIQUE</vt:lpstr>
      <vt:lpstr>                           Algorithm</vt:lpstr>
      <vt:lpstr>                            Algorithm</vt:lpstr>
      <vt:lpstr>                      Proposed   Model</vt:lpstr>
      <vt:lpstr>Image</vt:lpstr>
      <vt:lpstr>       Proposed Model</vt:lpstr>
      <vt:lpstr>     image2</vt:lpstr>
      <vt:lpstr>              Advantages of Proposed system</vt:lpstr>
      <vt:lpstr>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cp:revision>
  <dcterms:created xsi:type="dcterms:W3CDTF">2013-07-15T20:26:40Z</dcterms:created>
  <dcterms:modified xsi:type="dcterms:W3CDTF">2017-01-30T09:37:35Z</dcterms:modified>
</cp:coreProperties>
</file>