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Requrement &amp; feasibility check</c:v>
                </c:pt>
              </c:strCache>
            </c:strRef>
          </c:tx>
          <c:spPr>
            <a:solidFill>
              <a:schemeClr val="accent1"/>
            </a:solidFill>
            <a:ln>
              <a:noFill/>
            </a:ln>
            <a:effectLst/>
          </c:spPr>
          <c:invertIfNegative val="0"/>
          <c:cat>
            <c:strRef>
              <c:f>Sheet1!$A$2:$A$9</c:f>
              <c:strCache>
                <c:ptCount val="8"/>
                <c:pt idx="0">
                  <c:v>Week 1-2</c:v>
                </c:pt>
                <c:pt idx="1">
                  <c:v>Week 3-4</c:v>
                </c:pt>
                <c:pt idx="2">
                  <c:v>Week 4-5</c:v>
                </c:pt>
                <c:pt idx="3">
                  <c:v>Week 5-6</c:v>
                </c:pt>
                <c:pt idx="4">
                  <c:v>Week 7-8</c:v>
                </c:pt>
                <c:pt idx="5">
                  <c:v>Week 8-9</c:v>
                </c:pt>
                <c:pt idx="6">
                  <c:v>Week 9-10</c:v>
                </c:pt>
                <c:pt idx="7">
                  <c:v>Week 11-12</c:v>
                </c:pt>
              </c:strCache>
            </c:strRef>
          </c:cat>
          <c:val>
            <c:numRef>
              <c:f>Sheet1!$B$2:$B$9</c:f>
              <c:numCache>
                <c:formatCode>General</c:formatCode>
                <c:ptCount val="8"/>
                <c:pt idx="0">
                  <c:v>3</c:v>
                </c:pt>
                <c:pt idx="1">
                  <c:v>0.5</c:v>
                </c:pt>
                <c:pt idx="2">
                  <c:v>0.5</c:v>
                </c:pt>
                <c:pt idx="3">
                  <c:v>0.5</c:v>
                </c:pt>
                <c:pt idx="4">
                  <c:v>0.5</c:v>
                </c:pt>
                <c:pt idx="5">
                  <c:v>0.5</c:v>
                </c:pt>
              </c:numCache>
            </c:numRef>
          </c:val>
          <c:extLst>
            <c:ext xmlns:c16="http://schemas.microsoft.com/office/drawing/2014/chart" uri="{C3380CC4-5D6E-409C-BE32-E72D297353CC}">
              <c16:uniqueId val="{00000000-9631-4533-991B-021DAF2D87A2}"/>
            </c:ext>
          </c:extLst>
        </c:ser>
        <c:ser>
          <c:idx val="1"/>
          <c:order val="1"/>
          <c:tx>
            <c:strRef>
              <c:f>Sheet1!$C$1</c:f>
              <c:strCache>
                <c:ptCount val="1"/>
                <c:pt idx="0">
                  <c:v>Designing</c:v>
                </c:pt>
              </c:strCache>
            </c:strRef>
          </c:tx>
          <c:spPr>
            <a:solidFill>
              <a:schemeClr val="accent2"/>
            </a:solidFill>
            <a:ln>
              <a:noFill/>
            </a:ln>
            <a:effectLst/>
          </c:spPr>
          <c:invertIfNegative val="0"/>
          <c:cat>
            <c:strRef>
              <c:f>Sheet1!$A$2:$A$9</c:f>
              <c:strCache>
                <c:ptCount val="8"/>
                <c:pt idx="0">
                  <c:v>Week 1-2</c:v>
                </c:pt>
                <c:pt idx="1">
                  <c:v>Week 3-4</c:v>
                </c:pt>
                <c:pt idx="2">
                  <c:v>Week 4-5</c:v>
                </c:pt>
                <c:pt idx="3">
                  <c:v>Week 5-6</c:v>
                </c:pt>
                <c:pt idx="4">
                  <c:v>Week 7-8</c:v>
                </c:pt>
                <c:pt idx="5">
                  <c:v>Week 8-9</c:v>
                </c:pt>
                <c:pt idx="6">
                  <c:v>Week 9-10</c:v>
                </c:pt>
                <c:pt idx="7">
                  <c:v>Week 11-12</c:v>
                </c:pt>
              </c:strCache>
            </c:strRef>
          </c:cat>
          <c:val>
            <c:numRef>
              <c:f>Sheet1!$C$2:$C$9</c:f>
              <c:numCache>
                <c:formatCode>General</c:formatCode>
                <c:ptCount val="8"/>
                <c:pt idx="1">
                  <c:v>2.5</c:v>
                </c:pt>
                <c:pt idx="2">
                  <c:v>0.5</c:v>
                </c:pt>
                <c:pt idx="3">
                  <c:v>0.5</c:v>
                </c:pt>
                <c:pt idx="4">
                  <c:v>0.5</c:v>
                </c:pt>
                <c:pt idx="5">
                  <c:v>0.5</c:v>
                </c:pt>
              </c:numCache>
            </c:numRef>
          </c:val>
          <c:extLst>
            <c:ext xmlns:c16="http://schemas.microsoft.com/office/drawing/2014/chart" uri="{C3380CC4-5D6E-409C-BE32-E72D297353CC}">
              <c16:uniqueId val="{00000001-9631-4533-991B-021DAF2D87A2}"/>
            </c:ext>
          </c:extLst>
        </c:ser>
        <c:ser>
          <c:idx val="2"/>
          <c:order val="2"/>
          <c:tx>
            <c:strRef>
              <c:f>Sheet1!$D$1</c:f>
              <c:strCache>
                <c:ptCount val="1"/>
                <c:pt idx="0">
                  <c:v>Coading</c:v>
                </c:pt>
              </c:strCache>
            </c:strRef>
          </c:tx>
          <c:spPr>
            <a:solidFill>
              <a:schemeClr val="accent3"/>
            </a:solidFill>
            <a:ln>
              <a:noFill/>
            </a:ln>
            <a:effectLst/>
          </c:spPr>
          <c:invertIfNegative val="0"/>
          <c:cat>
            <c:strRef>
              <c:f>Sheet1!$A$2:$A$9</c:f>
              <c:strCache>
                <c:ptCount val="8"/>
                <c:pt idx="0">
                  <c:v>Week 1-2</c:v>
                </c:pt>
                <c:pt idx="1">
                  <c:v>Week 3-4</c:v>
                </c:pt>
                <c:pt idx="2">
                  <c:v>Week 4-5</c:v>
                </c:pt>
                <c:pt idx="3">
                  <c:v>Week 5-6</c:v>
                </c:pt>
                <c:pt idx="4">
                  <c:v>Week 7-8</c:v>
                </c:pt>
                <c:pt idx="5">
                  <c:v>Week 8-9</c:v>
                </c:pt>
                <c:pt idx="6">
                  <c:v>Week 9-10</c:v>
                </c:pt>
                <c:pt idx="7">
                  <c:v>Week 11-12</c:v>
                </c:pt>
              </c:strCache>
            </c:strRef>
          </c:cat>
          <c:val>
            <c:numRef>
              <c:f>Sheet1!$D$2:$D$9</c:f>
              <c:numCache>
                <c:formatCode>General</c:formatCode>
                <c:ptCount val="8"/>
                <c:pt idx="2">
                  <c:v>0.5</c:v>
                </c:pt>
                <c:pt idx="3">
                  <c:v>1</c:v>
                </c:pt>
                <c:pt idx="4">
                  <c:v>1.5</c:v>
                </c:pt>
                <c:pt idx="5">
                  <c:v>2</c:v>
                </c:pt>
                <c:pt idx="6">
                  <c:v>3</c:v>
                </c:pt>
              </c:numCache>
            </c:numRef>
          </c:val>
          <c:extLst>
            <c:ext xmlns:c16="http://schemas.microsoft.com/office/drawing/2014/chart" uri="{C3380CC4-5D6E-409C-BE32-E72D297353CC}">
              <c16:uniqueId val="{00000002-9631-4533-991B-021DAF2D87A2}"/>
            </c:ext>
          </c:extLst>
        </c:ser>
        <c:ser>
          <c:idx val="3"/>
          <c:order val="3"/>
          <c:tx>
            <c:strRef>
              <c:f>Sheet1!$E$1</c:f>
              <c:strCache>
                <c:ptCount val="1"/>
                <c:pt idx="0">
                  <c:v>Testing</c:v>
                </c:pt>
              </c:strCache>
            </c:strRef>
          </c:tx>
          <c:spPr>
            <a:solidFill>
              <a:schemeClr val="accent4"/>
            </a:solidFill>
            <a:ln>
              <a:noFill/>
            </a:ln>
            <a:effectLst/>
          </c:spPr>
          <c:invertIfNegative val="0"/>
          <c:cat>
            <c:strRef>
              <c:f>Sheet1!$A$2:$A$9</c:f>
              <c:strCache>
                <c:ptCount val="8"/>
                <c:pt idx="0">
                  <c:v>Week 1-2</c:v>
                </c:pt>
                <c:pt idx="1">
                  <c:v>Week 3-4</c:v>
                </c:pt>
                <c:pt idx="2">
                  <c:v>Week 4-5</c:v>
                </c:pt>
                <c:pt idx="3">
                  <c:v>Week 5-6</c:v>
                </c:pt>
                <c:pt idx="4">
                  <c:v>Week 7-8</c:v>
                </c:pt>
                <c:pt idx="5">
                  <c:v>Week 8-9</c:v>
                </c:pt>
                <c:pt idx="6">
                  <c:v>Week 9-10</c:v>
                </c:pt>
                <c:pt idx="7">
                  <c:v>Week 11-12</c:v>
                </c:pt>
              </c:strCache>
            </c:strRef>
          </c:cat>
          <c:val>
            <c:numRef>
              <c:f>Sheet1!$E$2:$E$9</c:f>
              <c:numCache>
                <c:formatCode>General</c:formatCode>
                <c:ptCount val="8"/>
                <c:pt idx="7">
                  <c:v>3</c:v>
                </c:pt>
              </c:numCache>
            </c:numRef>
          </c:val>
          <c:extLst>
            <c:ext xmlns:c16="http://schemas.microsoft.com/office/drawing/2014/chart" uri="{C3380CC4-5D6E-409C-BE32-E72D297353CC}">
              <c16:uniqueId val="{00000003-9631-4533-991B-021DAF2D87A2}"/>
            </c:ext>
          </c:extLst>
        </c:ser>
        <c:dLbls>
          <c:showLegendKey val="0"/>
          <c:showVal val="0"/>
          <c:showCatName val="0"/>
          <c:showSerName val="0"/>
          <c:showPercent val="0"/>
          <c:showBubbleSize val="0"/>
        </c:dLbls>
        <c:gapWidth val="150"/>
        <c:overlap val="100"/>
        <c:axId val="561599968"/>
        <c:axId val="561598304"/>
      </c:barChart>
      <c:catAx>
        <c:axId val="561599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598304"/>
        <c:crosses val="autoZero"/>
        <c:auto val="1"/>
        <c:lblAlgn val="ctr"/>
        <c:lblOffset val="100"/>
        <c:noMultiLvlLbl val="0"/>
      </c:catAx>
      <c:valAx>
        <c:axId val="561598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599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49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41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40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87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21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603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768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615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66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448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626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0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501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980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65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86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909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85234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E6EB-F9DF-52BA-6BDB-E3C048DCABD8}"/>
              </a:ext>
            </a:extLst>
          </p:cNvPr>
          <p:cNvSpPr>
            <a:spLocks noGrp="1"/>
          </p:cNvSpPr>
          <p:nvPr>
            <p:ph type="ctrTitle"/>
          </p:nvPr>
        </p:nvSpPr>
        <p:spPr>
          <a:xfrm>
            <a:off x="1715752" y="802434"/>
            <a:ext cx="8760496" cy="3629260"/>
          </a:xfrm>
        </p:spPr>
        <p:txBody>
          <a:bodyPr/>
          <a:lstStyle/>
          <a:p>
            <a:pPr marL="228600">
              <a:lnSpc>
                <a:spcPct val="107000"/>
              </a:lnSpc>
              <a:spcAft>
                <a:spcPts val="800"/>
              </a:spcAf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STUDY PORTAL</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02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D694-C492-C772-FD92-0FF25D0A0ECF}"/>
              </a:ext>
            </a:extLst>
          </p:cNvPr>
          <p:cNvSpPr>
            <a:spLocks noGrp="1"/>
          </p:cNvSpPr>
          <p:nvPr>
            <p:ph type="title"/>
          </p:nvPr>
        </p:nvSpPr>
        <p:spPr>
          <a:xfrm>
            <a:off x="1889451" y="1267547"/>
            <a:ext cx="4593260" cy="1027782"/>
          </a:xfrm>
        </p:spPr>
        <p:txBody>
          <a:bodyPr>
            <a:noAutofit/>
          </a:bodyPr>
          <a:lstStyle/>
          <a:p>
            <a:r>
              <a:rPr lang="en-US" sz="5300" dirty="0">
                <a:effectLst>
                  <a:outerShdw blurRad="38100" dist="38100" dir="2700000" algn="tl">
                    <a:srgbClr val="000000">
                      <a:alpha val="43137"/>
                    </a:srgbClr>
                  </a:outerShdw>
                </a:effectLst>
              </a:rPr>
              <a:t>Team Members</a:t>
            </a:r>
            <a:endParaRPr lang="en-IN" sz="5300"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26101BB9-51D9-9A98-87B1-EEDC2E1B8A9F}"/>
              </a:ext>
            </a:extLst>
          </p:cNvPr>
          <p:cNvSpPr/>
          <p:nvPr/>
        </p:nvSpPr>
        <p:spPr>
          <a:xfrm>
            <a:off x="6321300" y="2659424"/>
            <a:ext cx="3544625" cy="1027782"/>
          </a:xfrm>
          <a:prstGeom prst="rect">
            <a:avLst/>
          </a:prstGeom>
          <a:noFill/>
        </p:spPr>
        <p:txBody>
          <a:bodyPr wrap="none" lIns="91440" tIns="45720" rIns="91440" bIns="45720">
            <a:spAutoFit/>
          </a:bodyPr>
          <a:lstStyle/>
          <a:p>
            <a:pPr marL="285750" indent="-285750">
              <a:lnSpc>
                <a:spcPct val="115000"/>
              </a:lnSpc>
              <a:buFont typeface="Arial" panose="020B0604020202020204" pitchFamily="34" charset="0"/>
              <a:buChar char="•"/>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Harish           -  2100290140066</a:t>
            </a:r>
            <a:endParaRPr lang="en-IN"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Nikunj Tyagi -  2100290140097</a:t>
            </a:r>
            <a:endParaRPr lang="en-IN"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Rohit Sharma - 2100290140113</a:t>
            </a:r>
            <a:endParaRPr lang="en-IN"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21A2E9E-50D7-1102-62AA-0F6787B216DD}"/>
              </a:ext>
            </a:extLst>
          </p:cNvPr>
          <p:cNvSpPr/>
          <p:nvPr/>
        </p:nvSpPr>
        <p:spPr>
          <a:xfrm>
            <a:off x="2108023" y="3947049"/>
            <a:ext cx="5363391" cy="923330"/>
          </a:xfrm>
          <a:prstGeom prst="rect">
            <a:avLst/>
          </a:prstGeom>
          <a:noFill/>
        </p:spPr>
        <p:txBody>
          <a:bodyPr wrap="none" lIns="91440" tIns="45720" rIns="91440" bIns="45720">
            <a:spAutoFit/>
          </a:bodyPr>
          <a:lstStyle/>
          <a:p>
            <a:pPr algn="ctr"/>
            <a:r>
              <a:rPr lang="en-US" sz="5400" cap="none" spc="0" dirty="0">
                <a:ln w="0"/>
                <a:solidFill>
                  <a:schemeClr val="tx1"/>
                </a:solidFill>
                <a:effectLst>
                  <a:outerShdw blurRad="38100" dist="38100" dir="2700000" algn="tl">
                    <a:srgbClr val="000000">
                      <a:alpha val="43137"/>
                    </a:srgbClr>
                  </a:outerShdw>
                </a:effectLst>
              </a:rPr>
              <a:t>Project Supervisor-</a:t>
            </a:r>
          </a:p>
        </p:txBody>
      </p:sp>
      <p:sp>
        <p:nvSpPr>
          <p:cNvPr id="8" name="Rectangle 7">
            <a:extLst>
              <a:ext uri="{FF2B5EF4-FFF2-40B4-BE49-F238E27FC236}">
                <a16:creationId xmlns:a16="http://schemas.microsoft.com/office/drawing/2014/main" id="{DDBA4AFA-429A-53DC-988D-F794C3F3079F}"/>
              </a:ext>
            </a:extLst>
          </p:cNvPr>
          <p:cNvSpPr/>
          <p:nvPr/>
        </p:nvSpPr>
        <p:spPr>
          <a:xfrm>
            <a:off x="6482711" y="5130222"/>
            <a:ext cx="4383315"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Dr. Shashank Bhardwaj</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0777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64CD93-AF01-7B16-50DC-C470ADDCF394}"/>
              </a:ext>
            </a:extLst>
          </p:cNvPr>
          <p:cNvSpPr/>
          <p:nvPr/>
        </p:nvSpPr>
        <p:spPr>
          <a:xfrm>
            <a:off x="3554963" y="1259633"/>
            <a:ext cx="4907902" cy="1107996"/>
          </a:xfrm>
          <a:prstGeom prst="rect">
            <a:avLst/>
          </a:prstGeom>
          <a:noFill/>
        </p:spPr>
        <p:txBody>
          <a:bodyPr wrap="square" lIns="91440" tIns="45720" rIns="91440" bIns="45720">
            <a:spAutoFit/>
          </a:bodyPr>
          <a:lstStyle/>
          <a:p>
            <a:pPr algn="ctr"/>
            <a:r>
              <a:rPr lang="en-US" sz="6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Introduction</a:t>
            </a:r>
          </a:p>
        </p:txBody>
      </p:sp>
      <p:sp>
        <p:nvSpPr>
          <p:cNvPr id="5" name="Rectangle 4">
            <a:extLst>
              <a:ext uri="{FF2B5EF4-FFF2-40B4-BE49-F238E27FC236}">
                <a16:creationId xmlns:a16="http://schemas.microsoft.com/office/drawing/2014/main" id="{02EF86D6-59D6-887F-A25D-C8975F467343}"/>
              </a:ext>
            </a:extLst>
          </p:cNvPr>
          <p:cNvSpPr/>
          <p:nvPr/>
        </p:nvSpPr>
        <p:spPr>
          <a:xfrm>
            <a:off x="824997" y="2840136"/>
            <a:ext cx="10542006" cy="1938992"/>
          </a:xfrm>
          <a:prstGeom prst="rect">
            <a:avLst/>
          </a:prstGeom>
          <a:noFill/>
        </p:spPr>
        <p:txBody>
          <a:bodyPr wrap="square" lIns="91440" tIns="45720" rIns="91440" bIns="45720">
            <a:spAutoFit/>
          </a:bodyPr>
          <a:lstStyle/>
          <a:p>
            <a:pPr algn="just"/>
            <a:r>
              <a:rPr lang="en-US" sz="2400" b="0" cap="none" spc="0" dirty="0">
                <a:ln w="0"/>
                <a:solidFill>
                  <a:schemeClr val="tx1"/>
                </a:solidFill>
                <a:effectLst>
                  <a:outerShdw blurRad="38100" dist="19050" dir="2700000" algn="tl" rotWithShape="0">
                    <a:schemeClr val="dk1">
                      <a:alpha val="40000"/>
                    </a:schemeClr>
                  </a:outerShdw>
                </a:effectLst>
              </a:rPr>
              <a:t>Study Portal is a web application which is useful for learners to choose right information. It works like, initially the one who needs to get access only after his or her registration to the application. The membership is only provided by the admin after checking the correctness of information provided by the user. This application can be implemented in a specified organization or with a world wide access.</a:t>
            </a:r>
          </a:p>
        </p:txBody>
      </p:sp>
    </p:spTree>
    <p:extLst>
      <p:ext uri="{BB962C8B-B14F-4D97-AF65-F5344CB8AC3E}">
        <p14:creationId xmlns:p14="http://schemas.microsoft.com/office/powerpoint/2010/main" val="10662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D2874B-5270-4946-48B2-A9E31435A805}"/>
              </a:ext>
            </a:extLst>
          </p:cNvPr>
          <p:cNvSpPr/>
          <p:nvPr/>
        </p:nvSpPr>
        <p:spPr>
          <a:xfrm>
            <a:off x="2032676" y="1073222"/>
            <a:ext cx="8126648" cy="1107996"/>
          </a:xfrm>
          <a:prstGeom prst="rect">
            <a:avLst/>
          </a:prstGeom>
          <a:noFill/>
        </p:spPr>
        <p:txBody>
          <a:bodyPr wrap="none" lIns="91440" tIns="45720" rIns="91440" bIns="45720">
            <a:spAutoFit/>
          </a:bodyPr>
          <a:lstStyle/>
          <a:p>
            <a:pPr algn="ctr"/>
            <a:r>
              <a:rPr lang="en-US" sz="6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Tools &amp; Technologies</a:t>
            </a:r>
          </a:p>
        </p:txBody>
      </p:sp>
      <p:sp>
        <p:nvSpPr>
          <p:cNvPr id="5" name="Rectangle 4">
            <a:extLst>
              <a:ext uri="{FF2B5EF4-FFF2-40B4-BE49-F238E27FC236}">
                <a16:creationId xmlns:a16="http://schemas.microsoft.com/office/drawing/2014/main" id="{BDC9C59F-9EBE-9598-5B7F-66E47EA064DB}"/>
              </a:ext>
            </a:extLst>
          </p:cNvPr>
          <p:cNvSpPr/>
          <p:nvPr/>
        </p:nvSpPr>
        <p:spPr>
          <a:xfrm>
            <a:off x="1727496" y="2614679"/>
            <a:ext cx="4368504" cy="3170099"/>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HTML5 &amp; CSS3</a:t>
            </a:r>
          </a:p>
          <a:p>
            <a:pPr marL="685800" indent="-6858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Bootstrap</a:t>
            </a:r>
          </a:p>
          <a:p>
            <a:pPr marL="685800" indent="-6858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DJANGO</a:t>
            </a:r>
          </a:p>
          <a:p>
            <a:pPr marL="685800" indent="-6858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Database </a:t>
            </a:r>
            <a:r>
              <a:rPr lang="en-US" sz="4000" b="0" cap="none" spc="0" dirty="0" err="1">
                <a:ln w="0"/>
                <a:solidFill>
                  <a:schemeClr val="tx1"/>
                </a:solidFill>
                <a:effectLst>
                  <a:outerShdw blurRad="38100" dist="19050" dir="2700000" algn="tl" rotWithShape="0">
                    <a:schemeClr val="dk1">
                      <a:alpha val="40000"/>
                    </a:schemeClr>
                  </a:outerShdw>
                </a:effectLst>
              </a:rPr>
              <a:t>SQLlite</a:t>
            </a:r>
            <a:endParaRPr lang="en-US" sz="4000" b="0" cap="none" spc="0" dirty="0">
              <a:ln w="0"/>
              <a:solidFill>
                <a:schemeClr val="tx1"/>
              </a:solidFill>
              <a:effectLst>
                <a:outerShdw blurRad="38100" dist="19050" dir="2700000" algn="tl" rotWithShape="0">
                  <a:schemeClr val="dk1">
                    <a:alpha val="40000"/>
                  </a:schemeClr>
                </a:outerShdw>
              </a:effectLst>
            </a:endParaRPr>
          </a:p>
          <a:p>
            <a:pPr marL="685800" indent="-6858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VS Code</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57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1728F1-6A8A-80C0-1131-DCC601704562}"/>
              </a:ext>
            </a:extLst>
          </p:cNvPr>
          <p:cNvSpPr/>
          <p:nvPr/>
        </p:nvSpPr>
        <p:spPr>
          <a:xfrm>
            <a:off x="2049860" y="1213179"/>
            <a:ext cx="8092280" cy="1107996"/>
          </a:xfrm>
          <a:prstGeom prst="rect">
            <a:avLst/>
          </a:prstGeom>
          <a:noFill/>
        </p:spPr>
        <p:txBody>
          <a:bodyPr wrap="none" lIns="91440" tIns="45720" rIns="91440" bIns="45720">
            <a:spAutoFit/>
          </a:bodyPr>
          <a:lstStyle/>
          <a:p>
            <a:pPr algn="ctr"/>
            <a:r>
              <a:rPr lang="en-US" sz="6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System</a:t>
            </a:r>
            <a:r>
              <a:rPr lang="en-US" sz="6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Requirement</a:t>
            </a:r>
          </a:p>
        </p:txBody>
      </p:sp>
      <p:graphicFrame>
        <p:nvGraphicFramePr>
          <p:cNvPr id="3" name="object 4">
            <a:extLst>
              <a:ext uri="{FF2B5EF4-FFF2-40B4-BE49-F238E27FC236}">
                <a16:creationId xmlns:a16="http://schemas.microsoft.com/office/drawing/2014/main" id="{0B3AB904-41D4-FB83-8D8B-87C9110B3426}"/>
              </a:ext>
            </a:extLst>
          </p:cNvPr>
          <p:cNvGraphicFramePr>
            <a:graphicFrameLocks noGrp="1"/>
          </p:cNvGraphicFramePr>
          <p:nvPr>
            <p:extLst>
              <p:ext uri="{D42A27DB-BD31-4B8C-83A1-F6EECF244321}">
                <p14:modId xmlns:p14="http://schemas.microsoft.com/office/powerpoint/2010/main" val="3526116960"/>
              </p:ext>
            </p:extLst>
          </p:nvPr>
        </p:nvGraphicFramePr>
        <p:xfrm>
          <a:off x="2444618" y="2771191"/>
          <a:ext cx="6680721" cy="3479953"/>
        </p:xfrm>
        <a:graphic>
          <a:graphicData uri="http://schemas.openxmlformats.org/drawingml/2006/table">
            <a:tbl>
              <a:tblPr firstRow="1" bandRow="1">
                <a:tableStyleId>{2D5ABB26-0587-4C30-8999-92F81FD0307C}</a:tableStyleId>
              </a:tblPr>
              <a:tblGrid>
                <a:gridCol w="2845964">
                  <a:extLst>
                    <a:ext uri="{9D8B030D-6E8A-4147-A177-3AD203B41FA5}">
                      <a16:colId xmlns:a16="http://schemas.microsoft.com/office/drawing/2014/main" val="20000"/>
                    </a:ext>
                  </a:extLst>
                </a:gridCol>
                <a:gridCol w="3834757">
                  <a:extLst>
                    <a:ext uri="{9D8B030D-6E8A-4147-A177-3AD203B41FA5}">
                      <a16:colId xmlns:a16="http://schemas.microsoft.com/office/drawing/2014/main" val="20001"/>
                    </a:ext>
                  </a:extLst>
                </a:gridCol>
              </a:tblGrid>
              <a:tr h="360756">
                <a:tc>
                  <a:txBody>
                    <a:bodyPr/>
                    <a:lstStyle/>
                    <a:p>
                      <a:pPr marL="73025">
                        <a:lnSpc>
                          <a:spcPts val="1415"/>
                        </a:lnSpc>
                      </a:pPr>
                      <a:r>
                        <a:rPr sz="1800" b="1" dirty="0"/>
                        <a:t>Name</a:t>
                      </a:r>
                      <a:r>
                        <a:rPr sz="1800" b="1" spc="-15" dirty="0"/>
                        <a:t> </a:t>
                      </a:r>
                      <a:r>
                        <a:rPr sz="1800" b="1" dirty="0"/>
                        <a:t>of</a:t>
                      </a:r>
                      <a:r>
                        <a:rPr sz="1800" b="1" spc="-15" dirty="0"/>
                        <a:t> </a:t>
                      </a:r>
                      <a:r>
                        <a:rPr sz="1800" b="1" spc="-10" dirty="0"/>
                        <a:t>component</a:t>
                      </a:r>
                      <a:endParaRPr sz="1800" dirty="0">
                        <a:latin typeface="Abadi" panose="020B0604020202020204" pitchFamily="34" charset="0"/>
                        <a:cs typeface="Arial"/>
                      </a:endParaRPr>
                    </a:p>
                  </a:txBody>
                  <a:tcPr marL="0" marR="0" marT="0" marB="0"/>
                </a:tc>
                <a:tc>
                  <a:txBody>
                    <a:bodyPr/>
                    <a:lstStyle/>
                    <a:p>
                      <a:pPr marL="513715">
                        <a:lnSpc>
                          <a:spcPts val="1415"/>
                        </a:lnSpc>
                      </a:pPr>
                      <a:r>
                        <a:rPr sz="1800" b="1" spc="-10" dirty="0"/>
                        <a:t>Specification</a:t>
                      </a:r>
                      <a:endParaRPr sz="1800" dirty="0">
                        <a:latin typeface="Arial"/>
                        <a:cs typeface="Arial"/>
                      </a:endParaRPr>
                    </a:p>
                  </a:txBody>
                  <a:tcPr marL="0" marR="0" marT="0" marB="0"/>
                </a:tc>
                <a:extLst>
                  <a:ext uri="{0D108BD9-81ED-4DB2-BD59-A6C34878D82A}">
                    <a16:rowId xmlns:a16="http://schemas.microsoft.com/office/drawing/2014/main" val="10000"/>
                  </a:ext>
                </a:extLst>
              </a:tr>
              <a:tr h="706121">
                <a:tc>
                  <a:txBody>
                    <a:bodyPr/>
                    <a:lstStyle/>
                    <a:p>
                      <a:pPr marL="77470">
                        <a:lnSpc>
                          <a:spcPts val="1415"/>
                        </a:lnSpc>
                      </a:pPr>
                      <a:r>
                        <a:rPr sz="1800" b="1" dirty="0"/>
                        <a:t>Operating</a:t>
                      </a:r>
                      <a:r>
                        <a:rPr sz="1800" b="1" spc="-35" dirty="0"/>
                        <a:t> </a:t>
                      </a:r>
                      <a:r>
                        <a:rPr sz="1800" b="1" spc="-10" dirty="0"/>
                        <a:t>System</a:t>
                      </a:r>
                      <a:endParaRPr sz="1800">
                        <a:latin typeface="Arial"/>
                        <a:cs typeface="Arial"/>
                      </a:endParaRPr>
                    </a:p>
                  </a:txBody>
                  <a:tcPr marL="0" marR="0" marT="0" marB="0"/>
                </a:tc>
                <a:tc>
                  <a:txBody>
                    <a:bodyPr/>
                    <a:lstStyle/>
                    <a:p>
                      <a:pPr marL="513715">
                        <a:lnSpc>
                          <a:spcPts val="1415"/>
                        </a:lnSpc>
                      </a:pPr>
                      <a:r>
                        <a:rPr sz="1800" dirty="0"/>
                        <a:t>Windows</a:t>
                      </a:r>
                      <a:r>
                        <a:rPr sz="1800" spc="295" dirty="0"/>
                        <a:t> </a:t>
                      </a:r>
                      <a:r>
                        <a:rPr sz="1800" dirty="0"/>
                        <a:t>98,</a:t>
                      </a:r>
                      <a:r>
                        <a:rPr sz="1800" spc="280" dirty="0"/>
                        <a:t> </a:t>
                      </a:r>
                      <a:r>
                        <a:rPr sz="1800" dirty="0"/>
                        <a:t>Windows</a:t>
                      </a:r>
                      <a:r>
                        <a:rPr sz="1800" spc="310" dirty="0"/>
                        <a:t> </a:t>
                      </a:r>
                      <a:r>
                        <a:rPr sz="1800" dirty="0"/>
                        <a:t>XP,</a:t>
                      </a:r>
                      <a:r>
                        <a:rPr sz="1800" spc="275" dirty="0"/>
                        <a:t> </a:t>
                      </a:r>
                      <a:r>
                        <a:rPr sz="1800" spc="-10" dirty="0"/>
                        <a:t>Windows7</a:t>
                      </a:r>
                      <a:r>
                        <a:rPr lang="en-US" sz="1800" spc="-10" dirty="0"/>
                        <a:t>,etc</a:t>
                      </a:r>
                      <a:endParaRPr sz="1800" dirty="0">
                        <a:latin typeface="Arial"/>
                        <a:cs typeface="Arial"/>
                      </a:endParaRPr>
                    </a:p>
                  </a:txBody>
                  <a:tcPr marL="0" marR="0" marT="0" marB="0"/>
                </a:tc>
                <a:extLst>
                  <a:ext uri="{0D108BD9-81ED-4DB2-BD59-A6C34878D82A}">
                    <a16:rowId xmlns:a16="http://schemas.microsoft.com/office/drawing/2014/main" val="10001"/>
                  </a:ext>
                </a:extLst>
              </a:tr>
              <a:tr h="343300">
                <a:tc>
                  <a:txBody>
                    <a:bodyPr/>
                    <a:lstStyle/>
                    <a:p>
                      <a:pPr marL="73025">
                        <a:lnSpc>
                          <a:spcPts val="1355"/>
                        </a:lnSpc>
                      </a:pPr>
                      <a:r>
                        <a:rPr sz="1800" b="1" spc="-10" dirty="0"/>
                        <a:t>Language</a:t>
                      </a:r>
                      <a:endParaRPr sz="1800">
                        <a:latin typeface="Arial"/>
                        <a:cs typeface="Arial"/>
                      </a:endParaRPr>
                    </a:p>
                  </a:txBody>
                  <a:tcPr marL="0" marR="0" marT="0" marB="0"/>
                </a:tc>
                <a:tc>
                  <a:txBody>
                    <a:bodyPr/>
                    <a:lstStyle/>
                    <a:p>
                      <a:pPr marL="513715">
                        <a:lnSpc>
                          <a:spcPts val="1355"/>
                        </a:lnSpc>
                      </a:pPr>
                      <a:r>
                        <a:rPr lang="en-US" sz="1800" dirty="0">
                          <a:latin typeface="Arial"/>
                          <a:cs typeface="Arial"/>
                        </a:rPr>
                        <a:t>HTML5,CSS3</a:t>
                      </a:r>
                      <a:endParaRPr sz="1800" dirty="0">
                        <a:latin typeface="Arial"/>
                        <a:cs typeface="Arial"/>
                      </a:endParaRPr>
                    </a:p>
                  </a:txBody>
                  <a:tcPr marL="0" marR="0" marT="0" marB="0"/>
                </a:tc>
                <a:extLst>
                  <a:ext uri="{0D108BD9-81ED-4DB2-BD59-A6C34878D82A}">
                    <a16:rowId xmlns:a16="http://schemas.microsoft.com/office/drawing/2014/main" val="10002"/>
                  </a:ext>
                </a:extLst>
              </a:tr>
              <a:tr h="344963">
                <a:tc>
                  <a:txBody>
                    <a:bodyPr/>
                    <a:lstStyle/>
                    <a:p>
                      <a:pPr marL="68580">
                        <a:lnSpc>
                          <a:spcPts val="1355"/>
                        </a:lnSpc>
                      </a:pPr>
                      <a:endParaRPr sz="1800" dirty="0">
                        <a:latin typeface="Arial"/>
                        <a:cs typeface="Arial"/>
                      </a:endParaRPr>
                    </a:p>
                  </a:txBody>
                  <a:tcPr marL="0" marR="0" marT="0" marB="0"/>
                </a:tc>
                <a:tc>
                  <a:txBody>
                    <a:bodyPr/>
                    <a:lstStyle/>
                    <a:p>
                      <a:pPr marL="513715">
                        <a:lnSpc>
                          <a:spcPts val="1355"/>
                        </a:lnSpc>
                      </a:pPr>
                      <a:endParaRPr sz="1800" dirty="0">
                        <a:latin typeface="Arial"/>
                        <a:cs typeface="Arial"/>
                      </a:endParaRPr>
                    </a:p>
                  </a:txBody>
                  <a:tcPr marL="0" marR="0" marT="0" marB="0"/>
                </a:tc>
                <a:extLst>
                  <a:ext uri="{0D108BD9-81ED-4DB2-BD59-A6C34878D82A}">
                    <a16:rowId xmlns:a16="http://schemas.microsoft.com/office/drawing/2014/main" val="10003"/>
                  </a:ext>
                </a:extLst>
              </a:tr>
              <a:tr h="342469">
                <a:tc>
                  <a:txBody>
                    <a:bodyPr/>
                    <a:lstStyle/>
                    <a:p>
                      <a:pPr marL="73025">
                        <a:lnSpc>
                          <a:spcPts val="1355"/>
                        </a:lnSpc>
                      </a:pPr>
                      <a:r>
                        <a:rPr sz="1800" b="1" spc="-10" dirty="0"/>
                        <a:t>Browser</a:t>
                      </a:r>
                      <a:endParaRPr sz="1800">
                        <a:latin typeface="Arial"/>
                        <a:cs typeface="Arial"/>
                      </a:endParaRPr>
                    </a:p>
                  </a:txBody>
                  <a:tcPr marL="0" marR="0" marT="0" marB="0"/>
                </a:tc>
                <a:tc>
                  <a:txBody>
                    <a:bodyPr/>
                    <a:lstStyle/>
                    <a:p>
                      <a:pPr marL="513715">
                        <a:lnSpc>
                          <a:spcPts val="1355"/>
                        </a:lnSpc>
                      </a:pPr>
                      <a:r>
                        <a:rPr sz="1800" dirty="0"/>
                        <a:t>Any</a:t>
                      </a:r>
                      <a:r>
                        <a:rPr sz="1800" spc="-25" dirty="0"/>
                        <a:t> </a:t>
                      </a:r>
                      <a:r>
                        <a:rPr sz="1800" dirty="0"/>
                        <a:t>of</a:t>
                      </a:r>
                      <a:r>
                        <a:rPr sz="1800" spc="-5" dirty="0"/>
                        <a:t> </a:t>
                      </a:r>
                      <a:r>
                        <a:rPr sz="1800" dirty="0"/>
                        <a:t>Mozilla,</a:t>
                      </a:r>
                      <a:r>
                        <a:rPr sz="1800" spc="-5" dirty="0"/>
                        <a:t> </a:t>
                      </a:r>
                      <a:r>
                        <a:rPr sz="1800" dirty="0"/>
                        <a:t>Opera,</a:t>
                      </a:r>
                      <a:r>
                        <a:rPr sz="1800" spc="-15" dirty="0"/>
                        <a:t> </a:t>
                      </a:r>
                      <a:r>
                        <a:rPr sz="1800" dirty="0"/>
                        <a:t>Chrome</a:t>
                      </a:r>
                      <a:r>
                        <a:rPr sz="1800" spc="-15" dirty="0"/>
                        <a:t> </a:t>
                      </a:r>
                      <a:r>
                        <a:rPr sz="1800" spc="-25" dirty="0"/>
                        <a:t>etc</a:t>
                      </a:r>
                      <a:endParaRPr sz="1800" dirty="0">
                        <a:latin typeface="Arial"/>
                        <a:cs typeface="Arial"/>
                      </a:endParaRPr>
                    </a:p>
                  </a:txBody>
                  <a:tcPr marL="0" marR="0" marT="0" marB="0"/>
                </a:tc>
                <a:extLst>
                  <a:ext uri="{0D108BD9-81ED-4DB2-BD59-A6C34878D82A}">
                    <a16:rowId xmlns:a16="http://schemas.microsoft.com/office/drawing/2014/main" val="10004"/>
                  </a:ext>
                </a:extLst>
              </a:tr>
              <a:tr h="344963">
                <a:tc>
                  <a:txBody>
                    <a:bodyPr/>
                    <a:lstStyle/>
                    <a:p>
                      <a:pPr marL="68580">
                        <a:lnSpc>
                          <a:spcPts val="1355"/>
                        </a:lnSpc>
                      </a:pPr>
                      <a:endParaRPr sz="1800" dirty="0">
                        <a:latin typeface="Arial"/>
                        <a:cs typeface="Arial"/>
                      </a:endParaRPr>
                    </a:p>
                  </a:txBody>
                  <a:tcPr marL="0" marR="0" marT="0" marB="0"/>
                </a:tc>
                <a:tc>
                  <a:txBody>
                    <a:bodyPr/>
                    <a:lstStyle/>
                    <a:p>
                      <a:pPr marL="513715">
                        <a:lnSpc>
                          <a:spcPts val="1355"/>
                        </a:lnSpc>
                      </a:pPr>
                      <a:endParaRPr sz="1800" dirty="0">
                        <a:latin typeface="Arial"/>
                        <a:cs typeface="Arial"/>
                      </a:endParaRPr>
                    </a:p>
                  </a:txBody>
                  <a:tcPr marL="0" marR="0" marT="0" marB="0"/>
                </a:tc>
                <a:extLst>
                  <a:ext uri="{0D108BD9-81ED-4DB2-BD59-A6C34878D82A}">
                    <a16:rowId xmlns:a16="http://schemas.microsoft.com/office/drawing/2014/main" val="10005"/>
                  </a:ext>
                </a:extLst>
              </a:tr>
              <a:tr h="342469">
                <a:tc>
                  <a:txBody>
                    <a:bodyPr/>
                    <a:lstStyle/>
                    <a:p>
                      <a:pPr marL="73025">
                        <a:lnSpc>
                          <a:spcPts val="1355"/>
                        </a:lnSpc>
                      </a:pPr>
                      <a:endParaRPr sz="1800" dirty="0">
                        <a:latin typeface="Arial"/>
                        <a:cs typeface="Arial"/>
                      </a:endParaRPr>
                    </a:p>
                  </a:txBody>
                  <a:tcPr marL="0" marR="0" marT="0" marB="0"/>
                </a:tc>
                <a:tc>
                  <a:txBody>
                    <a:bodyPr/>
                    <a:lstStyle/>
                    <a:p>
                      <a:pPr marL="513715">
                        <a:lnSpc>
                          <a:spcPts val="1355"/>
                        </a:lnSpc>
                      </a:pPr>
                      <a:endParaRPr sz="1800" dirty="0">
                        <a:latin typeface="Arial"/>
                        <a:cs typeface="Arial"/>
                      </a:endParaRPr>
                    </a:p>
                  </a:txBody>
                  <a:tcPr marL="0" marR="0" marT="0" marB="0"/>
                </a:tc>
                <a:extLst>
                  <a:ext uri="{0D108BD9-81ED-4DB2-BD59-A6C34878D82A}">
                    <a16:rowId xmlns:a16="http://schemas.microsoft.com/office/drawing/2014/main" val="10006"/>
                  </a:ext>
                </a:extLst>
              </a:tr>
              <a:tr h="342469">
                <a:tc>
                  <a:txBody>
                    <a:bodyPr/>
                    <a:lstStyle/>
                    <a:p>
                      <a:pPr marL="68580">
                        <a:lnSpc>
                          <a:spcPts val="1355"/>
                        </a:lnSpc>
                      </a:pPr>
                      <a:endParaRPr sz="1800" dirty="0">
                        <a:latin typeface="Arial"/>
                        <a:cs typeface="Arial"/>
                      </a:endParaRPr>
                    </a:p>
                  </a:txBody>
                  <a:tcPr marL="0" marR="0" marT="0" marB="0"/>
                </a:tc>
                <a:tc>
                  <a:txBody>
                    <a:bodyPr/>
                    <a:lstStyle/>
                    <a:p>
                      <a:pPr marL="513715">
                        <a:lnSpc>
                          <a:spcPts val="1355"/>
                        </a:lnSpc>
                      </a:pPr>
                      <a:endParaRPr sz="1800" dirty="0">
                        <a:latin typeface="Arial"/>
                        <a:cs typeface="Arial"/>
                      </a:endParaRPr>
                    </a:p>
                  </a:txBody>
                  <a:tcPr marL="0" marR="0" marT="0" marB="0"/>
                </a:tc>
                <a:extLst>
                  <a:ext uri="{0D108BD9-81ED-4DB2-BD59-A6C34878D82A}">
                    <a16:rowId xmlns:a16="http://schemas.microsoft.com/office/drawing/2014/main" val="10007"/>
                  </a:ext>
                </a:extLst>
              </a:tr>
              <a:tr h="352443">
                <a:tc>
                  <a:txBody>
                    <a:bodyPr/>
                    <a:lstStyle/>
                    <a:p>
                      <a:pPr marL="73025">
                        <a:lnSpc>
                          <a:spcPts val="1355"/>
                        </a:lnSpc>
                      </a:pPr>
                      <a:endParaRPr sz="1800" dirty="0">
                        <a:latin typeface="Arial"/>
                        <a:cs typeface="Arial"/>
                      </a:endParaRPr>
                    </a:p>
                  </a:txBody>
                  <a:tcPr marL="0" marR="0" marT="0" marB="0"/>
                </a:tc>
                <a:tc>
                  <a:txBody>
                    <a:bodyPr/>
                    <a:lstStyle/>
                    <a:p>
                      <a:pPr marL="513715">
                        <a:lnSpc>
                          <a:spcPts val="1355"/>
                        </a:lnSpc>
                      </a:pPr>
                      <a:endParaRPr sz="1800" dirty="0">
                        <a:latin typeface="Arial"/>
                        <a:cs typeface="Arial"/>
                      </a:endParaRPr>
                    </a:p>
                  </a:txBody>
                  <a:tcPr marL="0" marR="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0156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01062-3911-7C2E-6AD8-EE18C2061023}"/>
              </a:ext>
            </a:extLst>
          </p:cNvPr>
          <p:cNvSpPr txBox="1"/>
          <p:nvPr/>
        </p:nvSpPr>
        <p:spPr>
          <a:xfrm>
            <a:off x="2035239" y="1051640"/>
            <a:ext cx="8121521" cy="1107996"/>
          </a:xfrm>
          <a:prstGeom prst="rect">
            <a:avLst/>
          </a:prstGeom>
          <a:noFill/>
        </p:spPr>
        <p:txBody>
          <a:bodyPr wrap="square">
            <a:spAutoFit/>
          </a:bodyPr>
          <a:lstStyle/>
          <a:p>
            <a:r>
              <a:rPr lang="en-IN" sz="6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Modules Description</a:t>
            </a:r>
          </a:p>
        </p:txBody>
      </p:sp>
      <p:sp>
        <p:nvSpPr>
          <p:cNvPr id="4" name="Rectangle 3">
            <a:extLst>
              <a:ext uri="{FF2B5EF4-FFF2-40B4-BE49-F238E27FC236}">
                <a16:creationId xmlns:a16="http://schemas.microsoft.com/office/drawing/2014/main" id="{0B8191FC-93A4-B491-E358-806581CA8120}"/>
              </a:ext>
            </a:extLst>
          </p:cNvPr>
          <p:cNvSpPr/>
          <p:nvPr/>
        </p:nvSpPr>
        <p:spPr>
          <a:xfrm>
            <a:off x="1640203" y="2580197"/>
            <a:ext cx="6380849" cy="3477875"/>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fr-FR" sz="4400" b="0" cap="none" spc="0" dirty="0">
                <a:ln w="0"/>
                <a:solidFill>
                  <a:schemeClr val="tx1"/>
                </a:solidFill>
                <a:effectLst>
                  <a:outerShdw blurRad="38100" dist="19050" dir="2700000" algn="tl" rotWithShape="0">
                    <a:schemeClr val="dk1">
                      <a:alpha val="40000"/>
                    </a:schemeClr>
                  </a:outerShdw>
                </a:effectLst>
              </a:rPr>
              <a:t>Home Page</a:t>
            </a:r>
            <a:r>
              <a:rPr lang="fr-FR" sz="3200" b="0" cap="none" spc="0" dirty="0">
                <a:ln w="0"/>
                <a:solidFill>
                  <a:schemeClr val="tx1"/>
                </a:solidFill>
                <a:effectLst>
                  <a:outerShdw blurRad="38100" dist="19050" dir="2700000" algn="tl" rotWithShape="0">
                    <a:schemeClr val="dk1">
                      <a:alpha val="40000"/>
                    </a:schemeClr>
                  </a:outerShdw>
                </a:effectLst>
              </a:rPr>
              <a:t>(</a:t>
            </a:r>
            <a:r>
              <a:rPr lang="fr-FR" sz="3200" b="0" cap="none" spc="0" dirty="0" err="1">
                <a:ln w="0"/>
                <a:solidFill>
                  <a:schemeClr val="tx1"/>
                </a:solidFill>
                <a:effectLst>
                  <a:outerShdw blurRad="38100" dist="19050" dir="2700000" algn="tl" rotWithShape="0">
                    <a:schemeClr val="dk1">
                      <a:alpha val="40000"/>
                    </a:schemeClr>
                  </a:outerShdw>
                </a:effectLst>
              </a:rPr>
              <a:t>Various</a:t>
            </a:r>
            <a:r>
              <a:rPr lang="fr-FR" sz="3200" b="0" cap="none" spc="0" dirty="0">
                <a:ln w="0"/>
                <a:solidFill>
                  <a:schemeClr val="tx1"/>
                </a:solidFill>
                <a:effectLst>
                  <a:outerShdw blurRad="38100" dist="19050" dir="2700000" algn="tl" rotWithShape="0">
                    <a:schemeClr val="dk1">
                      <a:alpha val="40000"/>
                    </a:schemeClr>
                  </a:outerShdw>
                </a:effectLst>
              </a:rPr>
              <a:t> </a:t>
            </a:r>
            <a:r>
              <a:rPr lang="fr-FR" sz="3200" b="0" cap="none" spc="0" dirty="0" err="1">
                <a:ln w="0"/>
                <a:solidFill>
                  <a:schemeClr val="tx1"/>
                </a:solidFill>
                <a:effectLst>
                  <a:outerShdw blurRad="38100" dist="19050" dir="2700000" algn="tl" rotWithShape="0">
                    <a:schemeClr val="dk1">
                      <a:alpha val="40000"/>
                    </a:schemeClr>
                  </a:outerShdw>
                </a:effectLst>
              </a:rPr>
              <a:t>Websites</a:t>
            </a:r>
            <a:r>
              <a:rPr lang="fr-FR" sz="3200" b="0" cap="none" spc="0" dirty="0">
                <a:ln w="0"/>
                <a:solidFill>
                  <a:schemeClr val="tx1"/>
                </a:solidFill>
                <a:effectLst>
                  <a:outerShdw blurRad="38100" dist="19050" dir="2700000" algn="tl" rotWithShape="0">
                    <a:schemeClr val="dk1">
                      <a:alpha val="40000"/>
                    </a:schemeClr>
                  </a:outerShdw>
                </a:effectLst>
              </a:rPr>
              <a:t>)</a:t>
            </a:r>
            <a:endParaRPr lang="fr-FR" sz="4400" b="0" cap="none" spc="0" dirty="0">
              <a:ln w="0"/>
              <a:solidFill>
                <a:schemeClr val="tx1"/>
              </a:solidFill>
              <a:effectLst>
                <a:outerShdw blurRad="38100" dist="19050" dir="2700000" algn="tl" rotWithShape="0">
                  <a:schemeClr val="dk1">
                    <a:alpha val="40000"/>
                  </a:schemeClr>
                </a:outerShdw>
              </a:effectLst>
            </a:endParaRPr>
          </a:p>
          <a:p>
            <a:pPr marL="685800" indent="-685800">
              <a:buFont typeface="Arial" panose="020B0604020202020204" pitchFamily="34" charset="0"/>
              <a:buChar char="•"/>
            </a:pPr>
            <a:r>
              <a:rPr lang="fr-FR" sz="4400" b="0" cap="none" spc="0" dirty="0" err="1">
                <a:ln w="0"/>
                <a:solidFill>
                  <a:schemeClr val="tx1"/>
                </a:solidFill>
                <a:effectLst>
                  <a:outerShdw blurRad="38100" dist="19050" dir="2700000" algn="tl" rotWithShape="0">
                    <a:schemeClr val="dk1">
                      <a:alpha val="40000"/>
                    </a:schemeClr>
                  </a:outerShdw>
                </a:effectLst>
              </a:rPr>
              <a:t>Register</a:t>
            </a:r>
            <a:r>
              <a:rPr lang="fr-FR" sz="4400" b="0" cap="none" spc="0" dirty="0">
                <a:ln w="0"/>
                <a:solidFill>
                  <a:schemeClr val="tx1"/>
                </a:solidFill>
                <a:effectLst>
                  <a:outerShdw blurRad="38100" dist="19050" dir="2700000" algn="tl" rotWithShape="0">
                    <a:schemeClr val="dk1">
                      <a:alpha val="40000"/>
                    </a:schemeClr>
                  </a:outerShdw>
                </a:effectLst>
              </a:rPr>
              <a:t> Page</a:t>
            </a:r>
          </a:p>
          <a:p>
            <a:pPr marL="685800" indent="-685800">
              <a:buFont typeface="Arial" panose="020B0604020202020204" pitchFamily="34" charset="0"/>
              <a:buChar char="•"/>
            </a:pPr>
            <a:r>
              <a:rPr lang="fr-FR" sz="4400" b="0" cap="none" spc="0" dirty="0">
                <a:ln w="0"/>
                <a:solidFill>
                  <a:schemeClr val="tx1"/>
                </a:solidFill>
                <a:effectLst>
                  <a:outerShdw blurRad="38100" dist="19050" dir="2700000" algn="tl" rotWithShape="0">
                    <a:schemeClr val="dk1">
                      <a:alpha val="40000"/>
                    </a:schemeClr>
                  </a:outerShdw>
                </a:effectLst>
              </a:rPr>
              <a:t>Login Page</a:t>
            </a:r>
          </a:p>
          <a:p>
            <a:pPr marL="685800" indent="-685800">
              <a:buFont typeface="Arial" panose="020B0604020202020204" pitchFamily="34" charset="0"/>
              <a:buChar char="•"/>
            </a:pPr>
            <a:r>
              <a:rPr lang="fr-FR" sz="4400" b="0" cap="none" spc="0" dirty="0">
                <a:ln w="0"/>
                <a:solidFill>
                  <a:schemeClr val="tx1"/>
                </a:solidFill>
                <a:effectLst>
                  <a:outerShdw blurRad="38100" dist="19050" dir="2700000" algn="tl" rotWithShape="0">
                    <a:schemeClr val="dk1">
                      <a:alpha val="40000"/>
                    </a:schemeClr>
                  </a:outerShdw>
                </a:effectLst>
              </a:rPr>
              <a:t>Profile Page</a:t>
            </a:r>
          </a:p>
          <a:p>
            <a:pPr marL="685800" indent="-685800">
              <a:buFont typeface="Arial" panose="020B0604020202020204" pitchFamily="34" charset="0"/>
              <a:buChar char="•"/>
            </a:pPr>
            <a:r>
              <a:rPr lang="fr-FR" sz="4400" b="0" cap="none" spc="0" dirty="0" err="1">
                <a:ln w="0"/>
                <a:solidFill>
                  <a:schemeClr val="tx1"/>
                </a:solidFill>
                <a:effectLst>
                  <a:outerShdw blurRad="38100" dist="19050" dir="2700000" algn="tl" rotWithShape="0">
                    <a:schemeClr val="dk1">
                      <a:alpha val="40000"/>
                    </a:schemeClr>
                  </a:outerShdw>
                </a:effectLst>
              </a:rPr>
              <a:t>Logout</a:t>
            </a:r>
            <a:r>
              <a:rPr lang="fr-FR" sz="4400" b="0" cap="none" spc="0" dirty="0">
                <a:ln w="0"/>
                <a:solidFill>
                  <a:schemeClr val="tx1"/>
                </a:solidFill>
                <a:effectLst>
                  <a:outerShdw blurRad="38100" dist="19050" dir="2700000" algn="tl" rotWithShape="0">
                    <a:schemeClr val="dk1">
                      <a:alpha val="40000"/>
                    </a:schemeClr>
                  </a:outerShdw>
                </a:effectLst>
              </a:rPr>
              <a:t> Page</a:t>
            </a:r>
          </a:p>
        </p:txBody>
      </p:sp>
    </p:spTree>
    <p:extLst>
      <p:ext uri="{BB962C8B-B14F-4D97-AF65-F5344CB8AC3E}">
        <p14:creationId xmlns:p14="http://schemas.microsoft.com/office/powerpoint/2010/main" val="185591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7A566-49C1-73CA-D8FB-1629070F12AB}"/>
              </a:ext>
            </a:extLst>
          </p:cNvPr>
          <p:cNvSpPr txBox="1"/>
          <p:nvPr/>
        </p:nvSpPr>
        <p:spPr>
          <a:xfrm>
            <a:off x="3587037" y="1138334"/>
            <a:ext cx="5017926" cy="1107996"/>
          </a:xfrm>
          <a:prstGeom prst="rect">
            <a:avLst/>
          </a:prstGeom>
          <a:noFill/>
        </p:spPr>
        <p:txBody>
          <a:bodyPr wrap="square">
            <a:spAutoFit/>
          </a:bodyPr>
          <a:lstStyle/>
          <a:p>
            <a:r>
              <a:rPr lang="en-IN" sz="6600" dirty="0">
                <a:latin typeface="Arial" panose="020B0604020202020204" pitchFamily="34" charset="0"/>
                <a:cs typeface="Arial" panose="020B0604020202020204" pitchFamily="34" charset="0"/>
              </a:rPr>
              <a:t>Gantt Chart</a:t>
            </a:r>
          </a:p>
        </p:txBody>
      </p:sp>
      <p:graphicFrame>
        <p:nvGraphicFramePr>
          <p:cNvPr id="11" name="Chart 10">
            <a:extLst>
              <a:ext uri="{FF2B5EF4-FFF2-40B4-BE49-F238E27FC236}">
                <a16:creationId xmlns:a16="http://schemas.microsoft.com/office/drawing/2014/main" id="{A9D47B96-7009-0EC9-3B36-D4926325F86D}"/>
              </a:ext>
            </a:extLst>
          </p:cNvPr>
          <p:cNvGraphicFramePr/>
          <p:nvPr>
            <p:extLst>
              <p:ext uri="{D42A27DB-BD31-4B8C-83A1-F6EECF244321}">
                <p14:modId xmlns:p14="http://schemas.microsoft.com/office/powerpoint/2010/main" val="4142698633"/>
              </p:ext>
            </p:extLst>
          </p:nvPr>
        </p:nvGraphicFramePr>
        <p:xfrm>
          <a:off x="2177661" y="2500605"/>
          <a:ext cx="7836678" cy="34791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141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998E3C-FC2A-60FC-9AD8-16DE4B88085C}"/>
              </a:ext>
            </a:extLst>
          </p:cNvPr>
          <p:cNvSpPr/>
          <p:nvPr/>
        </p:nvSpPr>
        <p:spPr>
          <a:xfrm>
            <a:off x="3909343" y="1203849"/>
            <a:ext cx="4373313" cy="1107996"/>
          </a:xfrm>
          <a:prstGeom prst="rect">
            <a:avLst/>
          </a:prstGeom>
          <a:noFill/>
        </p:spPr>
        <p:txBody>
          <a:bodyPr wrap="none" lIns="91440" tIns="45720" rIns="91440" bIns="45720">
            <a:spAutoFit/>
          </a:bodyPr>
          <a:lstStyle/>
          <a:p>
            <a:pPr algn="ctr"/>
            <a:r>
              <a:rPr lang="en-US" sz="6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Conclusion</a:t>
            </a:r>
          </a:p>
        </p:txBody>
      </p:sp>
      <p:sp>
        <p:nvSpPr>
          <p:cNvPr id="3" name="Rectangle 2">
            <a:extLst>
              <a:ext uri="{FF2B5EF4-FFF2-40B4-BE49-F238E27FC236}">
                <a16:creationId xmlns:a16="http://schemas.microsoft.com/office/drawing/2014/main" id="{7E13CD9D-DE38-283B-AB9C-430984FA0A73}"/>
              </a:ext>
            </a:extLst>
          </p:cNvPr>
          <p:cNvSpPr/>
          <p:nvPr/>
        </p:nvSpPr>
        <p:spPr>
          <a:xfrm>
            <a:off x="998959" y="2640563"/>
            <a:ext cx="10571000" cy="2677656"/>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Study Portal, as described above, can lead to an error-free, secure, reliable, and fast management system. It can assist the user to concentrate on their other activities rather</a:t>
            </a:r>
          </a:p>
          <a:p>
            <a:r>
              <a:rPr lang="en-US" sz="2400" dirty="0">
                <a:ln w="0"/>
                <a:effectLst>
                  <a:outerShdw blurRad="38100" dist="19050" dir="2700000" algn="tl" rotWithShape="0">
                    <a:schemeClr val="dk1">
                      <a:alpha val="40000"/>
                    </a:schemeClr>
                  </a:outerShdw>
                </a:effectLst>
              </a:rPr>
              <a:t> to concentrate on record keeping. </a:t>
            </a:r>
          </a:p>
          <a:p>
            <a:r>
              <a:rPr lang="en-US" sz="2400" dirty="0">
                <a:ln w="0"/>
                <a:effectLst>
                  <a:outerShdw blurRad="38100" dist="19050" dir="2700000" algn="tl" rotWithShape="0">
                    <a:schemeClr val="dk1">
                      <a:alpha val="40000"/>
                    </a:schemeClr>
                  </a:outerShdw>
                </a:effectLst>
              </a:rPr>
              <a:t>Thus, it will help the organization in better utilization of resources. The organization can maintain computerized records without redundant entries. That means that one need not be distracted by information that is not relevant while being able to </a:t>
            </a:r>
          </a:p>
          <a:p>
            <a:r>
              <a:rPr lang="en-US" sz="2400" dirty="0">
                <a:ln w="0"/>
                <a:effectLst>
                  <a:outerShdw blurRad="38100" dist="19050" dir="2700000" algn="tl" rotWithShape="0">
                    <a:schemeClr val="dk1">
                      <a:alpha val="40000"/>
                    </a:schemeClr>
                  </a:outerShdw>
                </a:effectLst>
              </a:rPr>
              <a:t>reach the information.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6594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AEE3B-334A-44A6-5D8B-BBBDB2FA9AEE}"/>
              </a:ext>
            </a:extLst>
          </p:cNvPr>
          <p:cNvPicPr>
            <a:picLocks noChangeAspect="1"/>
          </p:cNvPicPr>
          <p:nvPr/>
        </p:nvPicPr>
        <p:blipFill>
          <a:blip r:embed="rId2"/>
          <a:stretch>
            <a:fillRect/>
          </a:stretch>
        </p:blipFill>
        <p:spPr>
          <a:xfrm>
            <a:off x="1028700" y="630910"/>
            <a:ext cx="10134600" cy="5596180"/>
          </a:xfrm>
          <a:prstGeom prst="rect">
            <a:avLst/>
          </a:prstGeom>
          <a:ln>
            <a:noFill/>
          </a:ln>
          <a:effectLst>
            <a:softEdge rad="112500"/>
          </a:effectLst>
        </p:spPr>
      </p:pic>
    </p:spTree>
    <p:extLst>
      <p:ext uri="{BB962C8B-B14F-4D97-AF65-F5344CB8AC3E}">
        <p14:creationId xmlns:p14="http://schemas.microsoft.com/office/powerpoint/2010/main" val="15752723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151</TotalTime>
  <Words>243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Arial</vt:lpstr>
      <vt:lpstr>Calibri</vt:lpstr>
      <vt:lpstr>Garamond</vt:lpstr>
      <vt:lpstr>Times New Roman</vt:lpstr>
      <vt:lpstr>Organic</vt:lpstr>
      <vt:lpstr>STUDY PORTAL </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 Management Utility</dc:title>
  <dc:creator>Harish kumar</dc:creator>
  <cp:lastModifiedBy>Harish kumar</cp:lastModifiedBy>
  <cp:revision>5</cp:revision>
  <dcterms:created xsi:type="dcterms:W3CDTF">2022-09-10T05:08:44Z</dcterms:created>
  <dcterms:modified xsi:type="dcterms:W3CDTF">2023-03-03T05:13:12Z</dcterms:modified>
</cp:coreProperties>
</file>