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36"/>
  </p:notesMasterIdLst>
  <p:sldIdLst>
    <p:sldId id="260" r:id="rId2"/>
    <p:sldId id="278" r:id="rId3"/>
    <p:sldId id="279" r:id="rId4"/>
    <p:sldId id="449" r:id="rId5"/>
    <p:sldId id="463" r:id="rId6"/>
    <p:sldId id="464" r:id="rId7"/>
    <p:sldId id="455" r:id="rId8"/>
    <p:sldId id="456" r:id="rId9"/>
    <p:sldId id="457" r:id="rId10"/>
    <p:sldId id="458" r:id="rId11"/>
    <p:sldId id="459" r:id="rId12"/>
    <p:sldId id="460" r:id="rId13"/>
    <p:sldId id="461" r:id="rId14"/>
    <p:sldId id="465" r:id="rId15"/>
    <p:sldId id="462" r:id="rId16"/>
    <p:sldId id="466" r:id="rId17"/>
    <p:sldId id="467" r:id="rId18"/>
    <p:sldId id="468" r:id="rId19"/>
    <p:sldId id="469" r:id="rId20"/>
    <p:sldId id="470" r:id="rId21"/>
    <p:sldId id="471" r:id="rId22"/>
    <p:sldId id="481" r:id="rId23"/>
    <p:sldId id="472" r:id="rId24"/>
    <p:sldId id="473" r:id="rId25"/>
    <p:sldId id="474" r:id="rId26"/>
    <p:sldId id="475" r:id="rId27"/>
    <p:sldId id="476" r:id="rId28"/>
    <p:sldId id="477" r:id="rId29"/>
    <p:sldId id="478" r:id="rId30"/>
    <p:sldId id="479" r:id="rId31"/>
    <p:sldId id="480" r:id="rId32"/>
    <p:sldId id="453" r:id="rId33"/>
    <p:sldId id="451" r:id="rId34"/>
    <p:sldId id="452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00" autoAdjust="0"/>
    <p:restoredTop sz="59122" autoAdjust="0"/>
  </p:normalViewPr>
  <p:slideViewPr>
    <p:cSldViewPr snapToGrid="0">
      <p:cViewPr varScale="1">
        <p:scale>
          <a:sx n="52" d="100"/>
          <a:sy n="52" d="100"/>
        </p:scale>
        <p:origin x="-198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36" d="100"/>
          <a:sy n="36" d="100"/>
        </p:scale>
        <p:origin x="2256" y="4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EE1F4-F26E-4707-8020-842D2FFCB5F6}" type="datetimeFigureOut">
              <a:rPr lang="en-IN" smtClean="0"/>
              <a:pPr/>
              <a:t>08-09-2018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4743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B0B8A-B651-4CB2-8667-94B02899294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44618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B0B8A-B651-4CB2-8667-94B028992942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53680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68B4078-5D5F-4FF7-BD68-6D938614937D}" type="slidenum">
              <a:rPr lang="en-US">
                <a:latin typeface="Arial" charset="0"/>
                <a:cs typeface="Arial" charset="0"/>
              </a:rPr>
              <a:pPr/>
              <a:t>12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</a:pPr>
            <a:endParaRPr lang="en-US" sz="80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33</a:t>
            </a:fld>
            <a:endParaRPr lang="en-GB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21257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34</a:t>
            </a:fld>
            <a:endParaRPr lang="en-GB" altLang="en-US" dirty="0"/>
          </a:p>
        </p:txBody>
      </p:sp>
    </p:spTree>
    <p:extLst>
      <p:ext uri="{BB962C8B-B14F-4D97-AF65-F5344CB8AC3E}">
        <p14:creationId xmlns="" xmlns:p14="http://schemas.microsoft.com/office/powerpoint/2010/main" val="1807444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4601560"/>
          </a:xfrm>
        </p:spPr>
        <p:txBody>
          <a:bodyPr/>
          <a:lstStyle/>
          <a:p>
            <a:r>
              <a:rPr lang="en-US" b="1" dirty="0" smtClean="0"/>
              <a:t>Student Notes:</a:t>
            </a:r>
          </a:p>
          <a:p>
            <a:endParaRPr lang="en-US" dirty="0"/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objective of the session is to introduce the concept of </a:t>
            </a:r>
            <a:r>
              <a:rPr lang="en-IN" dirty="0" smtClean="0"/>
              <a:t>Spread spectrum</a:t>
            </a:r>
          </a:p>
          <a:p>
            <a:pPr algn="just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2</a:t>
            </a:fld>
            <a:endParaRPr lang="en-GB" altLang="en-US" dirty="0"/>
          </a:p>
        </p:txBody>
      </p:sp>
    </p:spTree>
    <p:extLst>
      <p:ext uri="{BB962C8B-B14F-4D97-AF65-F5344CB8AC3E}">
        <p14:creationId xmlns="" xmlns:p14="http://schemas.microsoft.com/office/powerpoint/2010/main" val="216617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1" dirty="0"/>
              <a:t>Student Notes:</a:t>
            </a:r>
          </a:p>
          <a:p>
            <a:endParaRPr lang="en-US" dirty="0" smtClean="0"/>
          </a:p>
          <a:p>
            <a:r>
              <a:rPr lang="en-US" dirty="0" smtClean="0"/>
              <a:t>At the end of this session, you</a:t>
            </a:r>
            <a:r>
              <a:rPr lang="en-US" baseline="0" dirty="0" smtClean="0"/>
              <a:t> will have an understanding of cyclic codes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3</a:t>
            </a:fld>
            <a:endParaRPr lang="en-GB" altLang="en-US" dirty="0"/>
          </a:p>
        </p:txBody>
      </p:sp>
    </p:spTree>
    <p:extLst>
      <p:ext uri="{BB962C8B-B14F-4D97-AF65-F5344CB8AC3E}">
        <p14:creationId xmlns="" xmlns:p14="http://schemas.microsoft.com/office/powerpoint/2010/main" val="1186801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4</a:t>
            </a:fld>
            <a:endParaRPr lang="en-GB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1344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Spread spectrum technology has blossomed from a military technology into one of the fundamental building blocks in current and next-generation wireless systems. From cellular to cordless to wireless LAN (WLAN) systems, spectrum is a vital component in the system design process.</a:t>
            </a:r>
          </a:p>
          <a:p>
            <a:pPr eaLnBrk="1" hangingPunct="1"/>
            <a:endParaRPr lang="en-US" dirty="0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66EFFD2-81F1-4406-B938-03BF2E8405FC}" type="slidenum">
              <a:rPr lang="en-US">
                <a:latin typeface="Arial" charset="0"/>
                <a:cs typeface="Arial" charset="0"/>
              </a:rPr>
              <a:pPr/>
              <a:t>7</a:t>
            </a:fld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F5573E1-FB54-4150-A80D-B40A24C52CF3}" type="slidenum">
              <a:rPr lang="en-US"/>
              <a:pPr/>
              <a:t>8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>
              <a:latin typeface="Time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9B612D9-9391-459C-919E-1E0EDD0FCBA9}" type="slidenum">
              <a:rPr lang="en-US">
                <a:latin typeface="Arial" charset="0"/>
                <a:cs typeface="Arial" charset="0"/>
              </a:rPr>
              <a:pPr/>
              <a:t>9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</a:pPr>
            <a:endParaRPr lang="en-US" sz="80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73C9A52-C17E-41F4-967D-510AB1CA0843}" type="slidenum">
              <a:rPr lang="en-US"/>
              <a:pPr/>
              <a:t>10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0767DF0-1568-447B-9A30-AB8B2DC00974}" type="slidenum">
              <a:rPr lang="en-US">
                <a:latin typeface="Arial" charset="0"/>
                <a:cs typeface="Arial" charset="0"/>
              </a:rPr>
              <a:pPr/>
              <a:t>11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</a:pPr>
            <a:endParaRPr lang="en-US" sz="8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583235"/>
            <a:ext cx="9128125" cy="128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0" y="0"/>
            <a:ext cx="9144000" cy="1752600"/>
          </a:xfrm>
          <a:prstGeom prst="rect">
            <a:avLst/>
          </a:prstGeom>
          <a:solidFill>
            <a:srgbClr val="33529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latin typeface="Arial" charset="0"/>
              <a:cs typeface="+mn-cs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1B57B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8091961"/>
      </p:ext>
    </p:extLst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57200" y="1066800"/>
            <a:ext cx="822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2"/>
            <a:ext cx="8229600" cy="4906963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3800520" y="6291590"/>
            <a:ext cx="4459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baseline="0" dirty="0" smtClean="0"/>
              <a:t>v 1.1</a:t>
            </a:r>
            <a:endParaRPr lang="en-US" sz="1050" i="1" dirty="0"/>
          </a:p>
        </p:txBody>
      </p:sp>
    </p:spTree>
    <p:extLst>
      <p:ext uri="{BB962C8B-B14F-4D97-AF65-F5344CB8AC3E}">
        <p14:creationId xmlns="" xmlns:p14="http://schemas.microsoft.com/office/powerpoint/2010/main" val="21071258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5BF223C-233C-47A9-AE37-48FC9F8C1B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921DCF-540B-4EC1-BDB6-7CDFC6ECC2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0BDC61-F7F7-44D9-985D-8E04B7228B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107C63-09F4-48B5-9061-0B0656DB1B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1" descr="band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568727"/>
            <a:ext cx="9142413" cy="1289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0" y="6213364"/>
            <a:ext cx="685800" cy="304800"/>
          </a:xfrm>
          <a:prstGeom prst="ellipse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fld id="{68F38F93-EFB2-4D8E-B34E-D4180BE42A95}" type="slidenum">
              <a:rPr lang="en-US" altLang="en-US" sz="1600" b="1">
                <a:solidFill>
                  <a:schemeClr val="accent2"/>
                </a:solidFill>
                <a:latin typeface="Calibri" panose="020F0502020204030204" pitchFamily="34" charset="0"/>
              </a:rPr>
              <a:pPr algn="ctr"/>
              <a:t>‹#›</a:t>
            </a:fld>
            <a:endParaRPr lang="en-US" altLang="en-US" sz="1800" b="1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3057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</p:sldLayoutIdLst>
  <p:transition>
    <p:wipe dir="d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0000F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1B57B5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Unit V- </a:t>
            </a:r>
            <a:r>
              <a:rPr lang="en-US" b="1" dirty="0" smtClean="0"/>
              <a:t>SPREAD SPECTRUM AND MULTIPLE ACCESS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Spread spectrum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94853772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ea typeface="+mj-ea"/>
              </a:rPr>
              <a:t>Pseudorandom Numbers</a:t>
            </a:r>
            <a:endParaRPr lang="en-GB" dirty="0">
              <a:ea typeface="+mj-ea"/>
            </a:endParaRP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  <a:defRPr/>
            </a:pPr>
            <a:r>
              <a:rPr lang="en-GB" dirty="0">
                <a:ea typeface="+mn-ea"/>
              </a:rPr>
              <a:t>G</a:t>
            </a:r>
            <a:r>
              <a:rPr lang="en-GB" dirty="0" smtClean="0">
                <a:ea typeface="+mn-ea"/>
              </a:rPr>
              <a:t>enerated by a deterministic algorithm</a:t>
            </a:r>
          </a:p>
          <a:p>
            <a:pPr algn="just">
              <a:buNone/>
              <a:defRPr/>
            </a:pPr>
            <a:endParaRPr lang="en-GB" dirty="0" smtClean="0">
              <a:ea typeface="+mn-ea"/>
            </a:endParaRPr>
          </a:p>
          <a:p>
            <a:pPr lvl="1" algn="just">
              <a:defRPr/>
            </a:pPr>
            <a:r>
              <a:rPr lang="en-GB" dirty="0" smtClean="0">
                <a:ea typeface="+mn-ea"/>
              </a:rPr>
              <a:t>not actually random</a:t>
            </a:r>
          </a:p>
          <a:p>
            <a:pPr lvl="1" algn="just">
              <a:defRPr/>
            </a:pPr>
            <a:r>
              <a:rPr lang="en-GB" dirty="0" smtClean="0">
                <a:ea typeface="+mn-ea"/>
              </a:rPr>
              <a:t>but if algorithm good, results pass reasonable tests of randomness</a:t>
            </a:r>
          </a:p>
          <a:p>
            <a:pPr lvl="1" algn="just">
              <a:buNone/>
              <a:defRPr/>
            </a:pPr>
            <a:endParaRPr lang="en-GB" dirty="0" smtClean="0">
              <a:ea typeface="+mn-ea"/>
            </a:endParaRPr>
          </a:p>
          <a:p>
            <a:pPr algn="just">
              <a:buNone/>
              <a:defRPr/>
            </a:pPr>
            <a:r>
              <a:rPr lang="en-GB" dirty="0">
                <a:ea typeface="+mn-ea"/>
              </a:rPr>
              <a:t>S</a:t>
            </a:r>
            <a:r>
              <a:rPr lang="en-GB" dirty="0" smtClean="0">
                <a:ea typeface="+mn-ea"/>
              </a:rPr>
              <a:t>tarting from an initial seed</a:t>
            </a:r>
          </a:p>
          <a:p>
            <a:pPr algn="just">
              <a:buNone/>
              <a:defRPr/>
            </a:pPr>
            <a:endParaRPr lang="en-GB" dirty="0" smtClean="0">
              <a:ea typeface="+mn-ea"/>
            </a:endParaRPr>
          </a:p>
          <a:p>
            <a:pPr algn="just">
              <a:buNone/>
              <a:defRPr/>
            </a:pPr>
            <a:r>
              <a:rPr lang="en-GB" dirty="0">
                <a:ea typeface="+mn-ea"/>
              </a:rPr>
              <a:t>N</a:t>
            </a:r>
            <a:r>
              <a:rPr lang="en-GB" dirty="0" smtClean="0">
                <a:ea typeface="+mn-ea"/>
              </a:rPr>
              <a:t>eed to know algorithm and seed to predict sequence</a:t>
            </a:r>
          </a:p>
          <a:p>
            <a:pPr algn="just">
              <a:buNone/>
              <a:defRPr/>
            </a:pPr>
            <a:endParaRPr lang="en-GB" dirty="0" smtClean="0">
              <a:ea typeface="+mn-ea"/>
            </a:endParaRPr>
          </a:p>
          <a:p>
            <a:pPr algn="just">
              <a:buNone/>
              <a:defRPr/>
            </a:pPr>
            <a:r>
              <a:rPr lang="en-GB" dirty="0">
                <a:ea typeface="+mn-ea"/>
              </a:rPr>
              <a:t>H</a:t>
            </a:r>
            <a:r>
              <a:rPr lang="en-GB" dirty="0" smtClean="0">
                <a:ea typeface="+mn-ea"/>
              </a:rPr>
              <a:t>ence only receiver can decode signal</a:t>
            </a:r>
            <a:endParaRPr lang="en-GB" dirty="0">
              <a:ea typeface="+mn-ea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PN Sequence </a:t>
            </a:r>
            <a:r>
              <a:rPr lang="en-US" dirty="0">
                <a:ea typeface="+mj-ea"/>
              </a:rPr>
              <a:t>G</a:t>
            </a:r>
            <a:r>
              <a:rPr lang="en-US" dirty="0" smtClean="0">
                <a:ea typeface="+mj-ea"/>
              </a:rPr>
              <a:t>enerator</a:t>
            </a:r>
            <a:endParaRPr lang="en-US" dirty="0">
              <a:ea typeface="+mj-ea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US" sz="2400" dirty="0" smtClean="0">
                <a:ea typeface="+mn-ea"/>
              </a:rPr>
              <a:t>The PN sequence length is the number of iterations (the number of 1s and 0s) before the sequence repeats.   </a:t>
            </a:r>
          </a:p>
          <a:p>
            <a:pPr>
              <a:buNone/>
              <a:defRPr/>
            </a:pPr>
            <a:r>
              <a:rPr lang="en-US" sz="2400" dirty="0" smtClean="0">
                <a:ea typeface="+mn-ea"/>
              </a:rPr>
              <a:t>The sequence length is determined by the: 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number of flip flops, n, in the shift register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selection of feedback taps that are applied to one or more XOR gates.</a:t>
            </a:r>
          </a:p>
          <a:p>
            <a:pPr>
              <a:buNone/>
              <a:defRPr/>
            </a:pPr>
            <a:r>
              <a:rPr lang="en-US" sz="2400" dirty="0" smtClean="0">
                <a:ea typeface="+mn-ea"/>
              </a:rPr>
              <a:t>The sequence length can have a maximum value of:</a:t>
            </a:r>
          </a:p>
          <a:p>
            <a:pPr>
              <a:buNone/>
              <a:defRPr/>
            </a:pPr>
            <a:endParaRPr lang="en-US" sz="2400" dirty="0" smtClean="0">
              <a:ea typeface="+mn-ea"/>
            </a:endParaRPr>
          </a:p>
          <a:p>
            <a:pPr>
              <a:buNone/>
              <a:defRPr/>
            </a:pPr>
            <a:endParaRPr lang="en-US" sz="2400" dirty="0" smtClean="0">
              <a:ea typeface="+mn-ea"/>
            </a:endParaRPr>
          </a:p>
          <a:p>
            <a:pPr>
              <a:buNone/>
              <a:defRPr/>
            </a:pPr>
            <a:r>
              <a:rPr lang="en-US" sz="2400" dirty="0" smtClean="0">
                <a:ea typeface="+mn-ea"/>
              </a:rPr>
              <a:t>A PN sequence that has this length is said to be a maximal length sequence.</a:t>
            </a:r>
          </a:p>
          <a:p>
            <a:pPr>
              <a:buNone/>
              <a:defRPr/>
            </a:pPr>
            <a:endParaRPr lang="en-US" sz="2400" dirty="0">
              <a:ea typeface="+mn-ea"/>
            </a:endParaRP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429512" y="4209288"/>
          <a:ext cx="5600700" cy="469900"/>
        </p:xfrm>
        <a:graphic>
          <a:graphicData uri="http://schemas.openxmlformats.org/presentationml/2006/ole">
            <p:oleObj spid="_x0000_s131074" name="Equation" r:id="rId4" imgW="5586120" imgH="456840" progId="Equation.3">
              <p:embed/>
            </p:oleObj>
          </a:graphicData>
        </a:graphic>
      </p:graphicFrame>
      <p:sp>
        <p:nvSpPr>
          <p:cNvPr id="1029" name="Text Box 6"/>
          <p:cNvSpPr txBox="1">
            <a:spLocks noChangeArrowheads="1"/>
          </p:cNvSpPr>
          <p:nvPr/>
        </p:nvSpPr>
        <p:spPr bwMode="auto">
          <a:xfrm>
            <a:off x="7022592" y="3931921"/>
            <a:ext cx="144475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A50021"/>
                </a:solidFill>
                <a:latin typeface="Arial" charset="0"/>
                <a:cs typeface="Arial" charset="0"/>
              </a:rPr>
              <a:t>number of flip flops</a:t>
            </a:r>
          </a:p>
        </p:txBody>
      </p:sp>
      <p:sp>
        <p:nvSpPr>
          <p:cNvPr id="1030" name="Line 7"/>
          <p:cNvSpPr>
            <a:spLocks noChangeShapeType="1"/>
          </p:cNvSpPr>
          <p:nvPr/>
        </p:nvSpPr>
        <p:spPr bwMode="auto">
          <a:xfrm flipH="1">
            <a:off x="6554597" y="4105466"/>
            <a:ext cx="347663" cy="195262"/>
          </a:xfrm>
          <a:prstGeom prst="line">
            <a:avLst/>
          </a:prstGeom>
          <a:noFill/>
          <a:ln w="12700">
            <a:solidFill>
              <a:srgbClr val="A50021"/>
            </a:solidFill>
            <a:round/>
            <a:headEnd/>
            <a:tailEnd type="stealth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PN Sequence </a:t>
            </a:r>
            <a:r>
              <a:rPr lang="en-US" dirty="0">
                <a:ea typeface="+mj-ea"/>
              </a:rPr>
              <a:t>G</a:t>
            </a:r>
            <a:r>
              <a:rPr lang="en-US" dirty="0" smtClean="0">
                <a:ea typeface="+mj-ea"/>
              </a:rPr>
              <a:t>enerator</a:t>
            </a:r>
            <a:endParaRPr lang="en-US" dirty="0">
              <a:ea typeface="+mj-ea"/>
            </a:endParaRPr>
          </a:p>
        </p:txBody>
      </p:sp>
      <p:sp>
        <p:nvSpPr>
          <p:cNvPr id="205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For the PN sequence generator below, the number of flip flops, n, is 3.</a:t>
            </a:r>
          </a:p>
          <a:p>
            <a:pPr algn="just"/>
            <a:r>
              <a:rPr lang="en-US" dirty="0" smtClean="0"/>
              <a:t>This generator will  generate a maximal length sequence, and the length is determined by:</a:t>
            </a:r>
          </a:p>
          <a:p>
            <a:pPr algn="just">
              <a:buFont typeface="Wingdings" pitchFamily="2" charset="2"/>
              <a:buNone/>
            </a:pPr>
            <a:r>
              <a:rPr lang="en-US" dirty="0" smtClean="0"/>
              <a:t>	maximum length = 7</a:t>
            </a:r>
          </a:p>
          <a:p>
            <a:endParaRPr lang="en-US" dirty="0" smtClean="0"/>
          </a:p>
        </p:txBody>
      </p:sp>
      <p:pic>
        <p:nvPicPr>
          <p:cNvPr id="2055" name="Picture 5" descr="07_53-11P7-81"/>
          <p:cNvPicPr>
            <a:picLocks noChangeAspect="1" noChangeArrowheads="1"/>
          </p:cNvPicPr>
          <p:nvPr/>
        </p:nvPicPr>
        <p:blipFill>
          <a:blip r:embed="rId3"/>
          <a:srcRect b="6303"/>
          <a:stretch>
            <a:fillRect/>
          </a:stretch>
        </p:blipFill>
        <p:spPr bwMode="auto">
          <a:xfrm>
            <a:off x="1362456" y="3471672"/>
            <a:ext cx="5027613" cy="215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Properties of PN Sequence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Randomness</a:t>
            </a:r>
          </a:p>
          <a:p>
            <a:pPr lvl="1"/>
            <a:r>
              <a:rPr lang="en-US" sz="2800" dirty="0" smtClean="0"/>
              <a:t> Uniform distribution</a:t>
            </a:r>
          </a:p>
          <a:p>
            <a:pPr lvl="2" algn="just"/>
            <a:r>
              <a:rPr lang="en-US" sz="2800" dirty="0" smtClean="0"/>
              <a:t>Balance property- In each period of a maximal length sequence, the number of 1s is always one more than the number of 0s</a:t>
            </a:r>
          </a:p>
          <a:p>
            <a:pPr lvl="2"/>
            <a:r>
              <a:rPr lang="en-US" sz="2800" dirty="0" smtClean="0"/>
              <a:t>Run </a:t>
            </a:r>
            <a:r>
              <a:rPr lang="en-US" sz="2800" dirty="0"/>
              <a:t>property</a:t>
            </a:r>
          </a:p>
          <a:p>
            <a:pPr lvl="1"/>
            <a:r>
              <a:rPr lang="en-US" sz="2800" dirty="0"/>
              <a:t>Independence</a:t>
            </a:r>
          </a:p>
          <a:p>
            <a:pPr lvl="1"/>
            <a:r>
              <a:rPr lang="en-US" sz="2800" dirty="0"/>
              <a:t>Correlation </a:t>
            </a:r>
            <a:r>
              <a:rPr lang="en-US" sz="2800" dirty="0" smtClean="0"/>
              <a:t>property</a:t>
            </a:r>
          </a:p>
          <a:p>
            <a:r>
              <a:rPr lang="en-US" sz="2800" dirty="0" smtClean="0"/>
              <a:t>Unpredictability</a:t>
            </a:r>
            <a:endParaRPr lang="en-US" sz="2800" dirty="0"/>
          </a:p>
        </p:txBody>
      </p:sp>
    </p:spTree>
  </p:cSld>
  <p:clrMapOvr>
    <a:masterClrMapping/>
  </p:clrMapOvr>
  <p:transition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PN Sequence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19202"/>
            <a:ext cx="8229600" cy="3063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en-US" sz="3200" dirty="0" smtClean="0"/>
              <a:t>Period of m-sequence is N=2</a:t>
            </a:r>
            <a:r>
              <a:rPr lang="en-US" sz="3200" baseline="30000" dirty="0" smtClean="0"/>
              <a:t>m</a:t>
            </a:r>
            <a:r>
              <a:rPr lang="en-US" sz="3200" dirty="0" smtClean="0"/>
              <a:t>-1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en-US" sz="3200" dirty="0" smtClean="0"/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3200" dirty="0" smtClean="0"/>
              <a:t>If </a:t>
            </a:r>
            <a:r>
              <a:rPr lang="en-US" sz="3200" dirty="0" err="1" smtClean="0"/>
              <a:t>T</a:t>
            </a:r>
            <a:r>
              <a:rPr lang="en-US" sz="3200" baseline="-25000" dirty="0" err="1" smtClean="0"/>
              <a:t>c</a:t>
            </a:r>
            <a:r>
              <a:rPr lang="en-US" sz="3200" dirty="0" smtClean="0"/>
              <a:t> is the time per bit in the m-sequence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3200" dirty="0" smtClean="0"/>
              <a:t> then define T</a:t>
            </a:r>
            <a:r>
              <a:rPr lang="en-US" sz="3200" baseline="-25000" dirty="0" smtClean="0"/>
              <a:t>b</a:t>
            </a:r>
            <a:r>
              <a:rPr lang="en-US" sz="3200" dirty="0" smtClean="0"/>
              <a:t>=</a:t>
            </a:r>
            <a:r>
              <a:rPr lang="en-US" sz="3200" dirty="0" err="1" smtClean="0"/>
              <a:t>NT</a:t>
            </a:r>
            <a:r>
              <a:rPr lang="en-US" sz="3200" baseline="-25000" dirty="0" err="1" smtClean="0"/>
              <a:t>c</a:t>
            </a:r>
            <a:endParaRPr lang="en-US" sz="3200" baseline="-25000" dirty="0" smtClean="0"/>
          </a:p>
          <a:p>
            <a:pPr algn="just">
              <a:lnSpc>
                <a:spcPct val="90000"/>
              </a:lnSpc>
              <a:buFontTx/>
              <a:buNone/>
            </a:pPr>
            <a:endParaRPr lang="en-US" sz="3200" baseline="-25000" dirty="0" smtClean="0"/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3200" dirty="0" smtClean="0"/>
              <a:t>After T</a:t>
            </a:r>
            <a:r>
              <a:rPr lang="en-US" sz="3200" baseline="-25000" dirty="0" smtClean="0"/>
              <a:t>b</a:t>
            </a:r>
            <a:r>
              <a:rPr lang="en-US" sz="3200" dirty="0" smtClean="0"/>
              <a:t> seconds the PN sequence repeats</a:t>
            </a:r>
          </a:p>
        </p:txBody>
      </p:sp>
    </p:spTree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Properties of m-sequences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184" y="1152144"/>
            <a:ext cx="8522208" cy="506546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Property 1: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Has 2</a:t>
            </a:r>
            <a:r>
              <a:rPr lang="en-US" sz="2400" i="1" baseline="30000" dirty="0" smtClean="0"/>
              <a:t>n</a:t>
            </a:r>
            <a:r>
              <a:rPr lang="en-US" sz="2400" baseline="30000" dirty="0" smtClean="0"/>
              <a:t>-1 </a:t>
            </a:r>
            <a:r>
              <a:rPr lang="en-US" sz="2400" dirty="0" smtClean="0"/>
              <a:t>ones and 2</a:t>
            </a:r>
            <a:r>
              <a:rPr lang="en-US" sz="2400" i="1" baseline="30000" dirty="0" smtClean="0"/>
              <a:t>n</a:t>
            </a:r>
            <a:r>
              <a:rPr lang="en-US" sz="2400" baseline="30000" dirty="0" smtClean="0"/>
              <a:t>-1</a:t>
            </a:r>
            <a:r>
              <a:rPr lang="en-US" sz="2400" dirty="0" smtClean="0"/>
              <a:t>-1 zeros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Property 2: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For a window of length </a:t>
            </a:r>
            <a:r>
              <a:rPr lang="en-US" sz="2400" i="1" dirty="0" smtClean="0"/>
              <a:t>n</a:t>
            </a:r>
            <a:r>
              <a:rPr lang="en-US" sz="2400" dirty="0" smtClean="0"/>
              <a:t> slid along output for </a:t>
            </a:r>
            <a:r>
              <a:rPr lang="en-US" sz="2400" i="1" dirty="0" smtClean="0"/>
              <a:t>N</a:t>
            </a:r>
            <a:r>
              <a:rPr lang="en-US" sz="2400" dirty="0" smtClean="0"/>
              <a:t> (=2</a:t>
            </a:r>
            <a:r>
              <a:rPr lang="en-US" sz="2400" i="1" baseline="30000" dirty="0" smtClean="0"/>
              <a:t>n</a:t>
            </a:r>
            <a:r>
              <a:rPr lang="en-US" sz="2400" baseline="30000" dirty="0" smtClean="0"/>
              <a:t>-1</a:t>
            </a:r>
            <a:r>
              <a:rPr lang="en-US" sz="2400" dirty="0" smtClean="0"/>
              <a:t>) shifts, each </a:t>
            </a:r>
            <a:r>
              <a:rPr lang="en-US" sz="2400" i="1" dirty="0" smtClean="0"/>
              <a:t>n</a:t>
            </a:r>
            <a:r>
              <a:rPr lang="en-US" sz="2400" dirty="0" smtClean="0"/>
              <a:t>-</a:t>
            </a:r>
            <a:r>
              <a:rPr lang="en-US" sz="2400" dirty="0" err="1" smtClean="0"/>
              <a:t>tuple</a:t>
            </a:r>
            <a:r>
              <a:rPr lang="en-US" sz="2400" dirty="0" smtClean="0"/>
              <a:t> appears once, except for the all zeros sequence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Property 3: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Sequence contains one run of ones, length </a:t>
            </a:r>
            <a:r>
              <a:rPr lang="en-US" sz="2400" i="1" dirty="0" smtClean="0"/>
              <a:t>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One run of zeros, length </a:t>
            </a:r>
            <a:r>
              <a:rPr lang="en-US" sz="2400" i="1" dirty="0" smtClean="0"/>
              <a:t>n</a:t>
            </a:r>
            <a:r>
              <a:rPr lang="en-US" sz="2400" dirty="0" smtClean="0"/>
              <a:t>-1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One run of ones and one run of zeros, length </a:t>
            </a:r>
            <a:r>
              <a:rPr lang="en-US" sz="2400" i="1" dirty="0" smtClean="0"/>
              <a:t>n</a:t>
            </a:r>
            <a:r>
              <a:rPr lang="en-US" sz="2400" dirty="0" smtClean="0"/>
              <a:t>-2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Two runs of ones and two runs of zeros, length </a:t>
            </a:r>
            <a:r>
              <a:rPr lang="en-US" sz="2400" i="1" dirty="0" smtClean="0"/>
              <a:t>n</a:t>
            </a:r>
            <a:r>
              <a:rPr lang="en-US" sz="2400" dirty="0" smtClean="0"/>
              <a:t>-3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2</a:t>
            </a:r>
            <a:r>
              <a:rPr lang="en-US" sz="2400" i="1" baseline="30000" dirty="0" smtClean="0"/>
              <a:t>n</a:t>
            </a:r>
            <a:r>
              <a:rPr lang="en-US" sz="2400" baseline="30000" dirty="0" smtClean="0"/>
              <a:t>-3</a:t>
            </a:r>
            <a:r>
              <a:rPr lang="en-US" sz="2400" dirty="0" smtClean="0"/>
              <a:t> runs of ones and 2</a:t>
            </a:r>
            <a:r>
              <a:rPr lang="en-US" sz="2400" i="1" baseline="30000" dirty="0" smtClean="0"/>
              <a:t>n</a:t>
            </a:r>
            <a:r>
              <a:rPr lang="en-US" sz="2400" baseline="30000" dirty="0" smtClean="0"/>
              <a:t>-3 </a:t>
            </a:r>
            <a:r>
              <a:rPr lang="en-US" sz="2400" dirty="0" smtClean="0"/>
              <a:t>runs of zeros, length 1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Direct Sequence Spread Spectrum (DSSS)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GB" dirty="0"/>
              <a:t>Each bit represented by multiple bits using spreading code</a:t>
            </a:r>
          </a:p>
          <a:p>
            <a:pPr algn="just">
              <a:lnSpc>
                <a:spcPct val="90000"/>
              </a:lnSpc>
            </a:pPr>
            <a:r>
              <a:rPr lang="en-GB" dirty="0"/>
              <a:t>Spreading code spreads signal across wider frequency band</a:t>
            </a:r>
          </a:p>
          <a:p>
            <a:pPr lvl="1" algn="just">
              <a:lnSpc>
                <a:spcPct val="90000"/>
              </a:lnSpc>
            </a:pPr>
            <a:r>
              <a:rPr lang="en-GB" sz="2400" dirty="0"/>
              <a:t>In proportion to number of bits used</a:t>
            </a:r>
          </a:p>
          <a:p>
            <a:pPr lvl="1" algn="just">
              <a:lnSpc>
                <a:spcPct val="90000"/>
              </a:lnSpc>
            </a:pPr>
            <a:r>
              <a:rPr lang="en-GB" sz="2400" dirty="0"/>
              <a:t>10 bit spreading code spreads signal across 10 times bandwidth of 1 bit code</a:t>
            </a:r>
          </a:p>
          <a:p>
            <a:pPr algn="just">
              <a:lnSpc>
                <a:spcPct val="90000"/>
              </a:lnSpc>
            </a:pPr>
            <a:r>
              <a:rPr lang="en-GB" dirty="0"/>
              <a:t>One method:</a:t>
            </a:r>
          </a:p>
          <a:p>
            <a:pPr lvl="1" algn="just">
              <a:lnSpc>
                <a:spcPct val="90000"/>
              </a:lnSpc>
            </a:pPr>
            <a:r>
              <a:rPr lang="en-GB" sz="2400" dirty="0"/>
              <a:t>Combine input with spreading code using XOR</a:t>
            </a:r>
          </a:p>
          <a:p>
            <a:pPr lvl="1" algn="just">
              <a:lnSpc>
                <a:spcPct val="90000"/>
              </a:lnSpc>
            </a:pPr>
            <a:r>
              <a:rPr lang="en-GB" sz="2400" dirty="0"/>
              <a:t>Input bit 1 inverts spreading code bit</a:t>
            </a:r>
          </a:p>
          <a:p>
            <a:pPr lvl="1" algn="just">
              <a:lnSpc>
                <a:spcPct val="90000"/>
              </a:lnSpc>
            </a:pPr>
            <a:r>
              <a:rPr lang="en-GB" sz="2400" dirty="0"/>
              <a:t>Input zero bit doesn’t alter spreading code bit</a:t>
            </a:r>
          </a:p>
          <a:p>
            <a:pPr lvl="1" algn="just">
              <a:lnSpc>
                <a:spcPct val="90000"/>
              </a:lnSpc>
            </a:pPr>
            <a:r>
              <a:rPr lang="en-GB" sz="2400" dirty="0"/>
              <a:t>Data rate equal to original spreading code</a:t>
            </a:r>
          </a:p>
          <a:p>
            <a:pPr algn="just">
              <a:lnSpc>
                <a:spcPct val="90000"/>
              </a:lnSpc>
            </a:pPr>
            <a:r>
              <a:rPr lang="en-GB" dirty="0"/>
              <a:t>Performance similar to FHSS</a:t>
            </a:r>
          </a:p>
        </p:txBody>
      </p:sp>
    </p:spTree>
  </p:cSld>
  <p:clrMapOvr>
    <a:masterClrMapping/>
  </p:clrMapOvr>
  <p:transition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Direct Sequence Spread Spectrum Example</a:t>
            </a:r>
          </a:p>
        </p:txBody>
      </p:sp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2"/>
          <a:srcRect t="8727" b="12675"/>
          <a:stretch>
            <a:fillRect/>
          </a:stretch>
        </p:blipFill>
        <p:spPr bwMode="auto">
          <a:xfrm>
            <a:off x="76200" y="1600201"/>
            <a:ext cx="8763000" cy="416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686800" cy="792162"/>
          </a:xfrm>
        </p:spPr>
        <p:txBody>
          <a:bodyPr/>
          <a:lstStyle/>
          <a:p>
            <a:r>
              <a:rPr lang="en-GB" dirty="0"/>
              <a:t>Direct Sequence Spread Spectrum </a:t>
            </a:r>
            <a:r>
              <a:rPr lang="en-GB" dirty="0" smtClean="0"/>
              <a:t>Transmitter</a:t>
            </a:r>
            <a:endParaRPr lang="en-GB" dirty="0"/>
          </a:p>
        </p:txBody>
      </p:sp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2"/>
          <a:srcRect l="12866" t="11751" r="10855" b="63214"/>
          <a:stretch>
            <a:fillRect/>
          </a:stretch>
        </p:blipFill>
        <p:spPr bwMode="auto">
          <a:xfrm>
            <a:off x="152400" y="1828800"/>
            <a:ext cx="8839200" cy="383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686800" cy="792162"/>
          </a:xfrm>
        </p:spPr>
        <p:txBody>
          <a:bodyPr/>
          <a:lstStyle/>
          <a:p>
            <a:r>
              <a:rPr lang="en-GB" dirty="0"/>
              <a:t>Direct Sequence Spread Spectrum Transmitter</a:t>
            </a:r>
          </a:p>
        </p:txBody>
      </p:sp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2"/>
          <a:srcRect l="6433" t="46523" r="8099" b="26357"/>
          <a:stretch>
            <a:fillRect/>
          </a:stretch>
        </p:blipFill>
        <p:spPr bwMode="auto">
          <a:xfrm>
            <a:off x="76200" y="1974850"/>
            <a:ext cx="8915400" cy="374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305" y="1138991"/>
            <a:ext cx="8101263" cy="4906963"/>
          </a:xfrm>
        </p:spPr>
        <p:txBody>
          <a:bodyPr/>
          <a:lstStyle/>
          <a:p>
            <a:pPr algn="just"/>
            <a:r>
              <a:rPr lang="en-US" sz="2800" dirty="0" smtClean="0"/>
              <a:t>Introduce the concept of </a:t>
            </a:r>
            <a:r>
              <a:rPr lang="en-IN" sz="2800" dirty="0" smtClean="0"/>
              <a:t>Spread spectrum</a:t>
            </a:r>
          </a:p>
          <a:p>
            <a:pPr algn="just"/>
            <a:endParaRPr lang="en-US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140678602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686800" cy="548322"/>
          </a:xfrm>
        </p:spPr>
        <p:txBody>
          <a:bodyPr/>
          <a:lstStyle/>
          <a:p>
            <a:r>
              <a:rPr lang="en-GB" dirty="0"/>
              <a:t>Direct Sequence Spread Spectrum Using BPSK Example</a:t>
            </a:r>
          </a:p>
        </p:txBody>
      </p:sp>
      <p:pic>
        <p:nvPicPr>
          <p:cNvPr id="71685" name="Picture 5"/>
          <p:cNvPicPr>
            <a:picLocks noChangeAspect="1" noChangeArrowheads="1"/>
          </p:cNvPicPr>
          <p:nvPr/>
        </p:nvPicPr>
        <p:blipFill>
          <a:blip r:embed="rId2"/>
          <a:srcRect b="12724"/>
          <a:stretch>
            <a:fillRect/>
          </a:stretch>
        </p:blipFill>
        <p:spPr bwMode="auto">
          <a:xfrm>
            <a:off x="566928" y="1415225"/>
            <a:ext cx="8577072" cy="4162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3200" dirty="0" smtClean="0"/>
              <a:t>Approximate Spectrum </a:t>
            </a:r>
            <a:r>
              <a:rPr lang="en-GB" sz="3200" dirty="0"/>
              <a:t>of </a:t>
            </a:r>
            <a:r>
              <a:rPr lang="en-GB" sz="3200" dirty="0" smtClean="0"/>
              <a:t>DSSS </a:t>
            </a:r>
            <a:r>
              <a:rPr lang="en-GB" sz="3200" dirty="0"/>
              <a:t>Signal</a:t>
            </a:r>
          </a:p>
        </p:txBody>
      </p:sp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2"/>
          <a:srcRect b="11333"/>
          <a:stretch>
            <a:fillRect/>
          </a:stretch>
        </p:blipFill>
        <p:spPr bwMode="auto">
          <a:xfrm>
            <a:off x="603504" y="1225296"/>
            <a:ext cx="8174736" cy="4535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Processing Gain and Jamming margin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It is the ratio of spread bandwidth to unspread bandwidth. It is expressed in dB</a:t>
            </a:r>
          </a:p>
          <a:p>
            <a:pPr algn="just"/>
            <a:r>
              <a:rPr lang="en-IN" dirty="0" smtClean="0"/>
              <a:t>For</a:t>
            </a:r>
            <a:r>
              <a:rPr lang="en-IN" dirty="0" smtClean="0"/>
              <a:t> </a:t>
            </a:r>
            <a:r>
              <a:rPr lang="en-IN" b="1" dirty="0" smtClean="0"/>
              <a:t>example</a:t>
            </a:r>
            <a:r>
              <a:rPr lang="en-IN" dirty="0" smtClean="0"/>
              <a:t>, if a 1 kHz signal is spread to 100 kHz, the </a:t>
            </a:r>
            <a:r>
              <a:rPr lang="en-IN" b="1" dirty="0" smtClean="0"/>
              <a:t>process gain</a:t>
            </a:r>
            <a:r>
              <a:rPr lang="en-IN" dirty="0" smtClean="0"/>
              <a:t> expressed as a numerical ratio would be100000/1000 = 100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= 10log</a:t>
            </a:r>
            <a:r>
              <a:rPr lang="en-IN" baseline="-32000" dirty="0" smtClean="0"/>
              <a:t>10</a:t>
            </a:r>
            <a:r>
              <a:rPr lang="en-IN" dirty="0" smtClean="0"/>
              <a:t>100 dB</a:t>
            </a:r>
          </a:p>
          <a:p>
            <a:pPr algn="just"/>
            <a:r>
              <a:rPr lang="en-IN" dirty="0" smtClean="0"/>
              <a:t>Jamming margin : The </a:t>
            </a:r>
            <a:r>
              <a:rPr lang="en-IN" dirty="0" smtClean="0"/>
              <a:t>level of </a:t>
            </a:r>
            <a:r>
              <a:rPr lang="en-IN" dirty="0" smtClean="0"/>
              <a:t>interference (</a:t>
            </a:r>
            <a:r>
              <a:rPr lang="en-IN" dirty="0" smtClean="0"/>
              <a:t>jamming) that a </a:t>
            </a:r>
            <a:r>
              <a:rPr lang="en-IN" dirty="0" smtClean="0"/>
              <a:t>system is </a:t>
            </a:r>
            <a:r>
              <a:rPr lang="en-IN" dirty="0" smtClean="0"/>
              <a:t>able to </a:t>
            </a:r>
            <a:r>
              <a:rPr lang="en-IN" dirty="0" smtClean="0"/>
              <a:t>accept</a:t>
            </a:r>
            <a:r>
              <a:rPr lang="en-IN" dirty="0" smtClean="0"/>
              <a:t> and still maintain a specified level of </a:t>
            </a:r>
            <a:r>
              <a:rPr lang="en-IN" dirty="0" smtClean="0"/>
              <a:t>performance.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Frequency Hopping Spread Spectrum (FHSS)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Signal broadcast over seemingly random series of </a:t>
            </a:r>
            <a:r>
              <a:rPr lang="en-GB" dirty="0" smtClean="0"/>
              <a:t>frequencies</a:t>
            </a:r>
          </a:p>
          <a:p>
            <a:endParaRPr lang="en-GB" dirty="0"/>
          </a:p>
          <a:p>
            <a:r>
              <a:rPr lang="en-GB" dirty="0"/>
              <a:t>Receiver hops between frequencies in sync with </a:t>
            </a:r>
            <a:r>
              <a:rPr lang="en-GB" dirty="0" smtClean="0"/>
              <a:t>transmitter</a:t>
            </a:r>
          </a:p>
          <a:p>
            <a:endParaRPr lang="en-GB" dirty="0"/>
          </a:p>
          <a:p>
            <a:r>
              <a:rPr lang="en-GB" dirty="0"/>
              <a:t>Eavesdroppers hear unintelligible </a:t>
            </a:r>
            <a:r>
              <a:rPr lang="en-GB" dirty="0" smtClean="0"/>
              <a:t>blips</a:t>
            </a:r>
          </a:p>
          <a:p>
            <a:endParaRPr lang="en-GB" dirty="0"/>
          </a:p>
          <a:p>
            <a:r>
              <a:rPr lang="en-GB" dirty="0"/>
              <a:t>Jamming on one frequency affects only a few bits</a:t>
            </a:r>
          </a:p>
          <a:p>
            <a:endParaRPr lang="en-GB" dirty="0"/>
          </a:p>
        </p:txBody>
      </p:sp>
    </p:spTree>
  </p:cSld>
  <p:clrMapOvr>
    <a:masterClrMapping/>
  </p:clrMapOvr>
  <p:transition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Basic Operation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Typically 2</a:t>
            </a:r>
            <a:r>
              <a:rPr lang="en-GB" baseline="30000" dirty="0"/>
              <a:t>k</a:t>
            </a:r>
            <a:r>
              <a:rPr lang="en-GB" dirty="0"/>
              <a:t> carriers frequencies forming 2</a:t>
            </a:r>
            <a:r>
              <a:rPr lang="en-GB" baseline="30000" dirty="0"/>
              <a:t>k</a:t>
            </a:r>
            <a:r>
              <a:rPr lang="en-GB" dirty="0"/>
              <a:t> </a:t>
            </a:r>
            <a:r>
              <a:rPr lang="en-GB" dirty="0" smtClean="0"/>
              <a:t>channels</a:t>
            </a:r>
          </a:p>
          <a:p>
            <a:endParaRPr lang="en-GB" dirty="0"/>
          </a:p>
          <a:p>
            <a:r>
              <a:rPr lang="en-GB" dirty="0"/>
              <a:t>Channel spacing corresponds with bandwidth of </a:t>
            </a:r>
            <a:r>
              <a:rPr lang="en-GB" dirty="0" smtClean="0"/>
              <a:t>input</a:t>
            </a:r>
          </a:p>
          <a:p>
            <a:endParaRPr lang="en-GB" dirty="0"/>
          </a:p>
          <a:p>
            <a:r>
              <a:rPr lang="en-GB" dirty="0"/>
              <a:t>Each channel used for fixed </a:t>
            </a:r>
            <a:r>
              <a:rPr lang="en-GB" dirty="0" smtClean="0"/>
              <a:t>interval</a:t>
            </a:r>
          </a:p>
          <a:p>
            <a:endParaRPr lang="en-GB" dirty="0"/>
          </a:p>
          <a:p>
            <a:pPr lvl="1"/>
            <a:r>
              <a:rPr lang="en-GB" dirty="0"/>
              <a:t>300 ms in IEEE 802.11</a:t>
            </a:r>
          </a:p>
          <a:p>
            <a:pPr lvl="1"/>
            <a:r>
              <a:rPr lang="en-GB" dirty="0"/>
              <a:t>Some number of bits transmitted using some encoding scheme</a:t>
            </a:r>
          </a:p>
          <a:p>
            <a:pPr lvl="2"/>
            <a:r>
              <a:rPr lang="en-GB" dirty="0"/>
              <a:t>May be fractions of bit (see later)</a:t>
            </a:r>
          </a:p>
          <a:p>
            <a:pPr lvl="1"/>
            <a:r>
              <a:rPr lang="en-GB" dirty="0"/>
              <a:t>Sequence dictated by spreading code</a:t>
            </a:r>
          </a:p>
        </p:txBody>
      </p:sp>
    </p:spTree>
  </p:cSld>
  <p:clrMapOvr>
    <a:masterClrMapping/>
  </p:clrMapOvr>
  <p:transition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Frequency Hopping Example</a:t>
            </a:r>
          </a:p>
        </p:txBody>
      </p:sp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2"/>
          <a:srcRect t="1299" b="20125"/>
          <a:stretch>
            <a:fillRect/>
          </a:stretch>
        </p:blipFill>
        <p:spPr bwMode="auto">
          <a:xfrm>
            <a:off x="0" y="1277112"/>
            <a:ext cx="8891587" cy="420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Frequency Hopping Spread Spectrum System (Transmitter)</a:t>
            </a:r>
          </a:p>
        </p:txBody>
      </p:sp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2"/>
          <a:srcRect b="63361"/>
          <a:stretch>
            <a:fillRect/>
          </a:stretch>
        </p:blipFill>
        <p:spPr bwMode="auto">
          <a:xfrm>
            <a:off x="381000" y="1655064"/>
            <a:ext cx="8763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Frequency Hopping Spread Spectrum System (Receiver)</a:t>
            </a:r>
          </a:p>
        </p:txBody>
      </p:sp>
      <p:pic>
        <p:nvPicPr>
          <p:cNvPr id="76803" name="Picture 3"/>
          <p:cNvPicPr>
            <a:picLocks noChangeAspect="1" noChangeArrowheads="1"/>
          </p:cNvPicPr>
          <p:nvPr/>
        </p:nvPicPr>
        <p:blipFill>
          <a:blip r:embed="rId2"/>
          <a:srcRect t="46817" b="15866"/>
          <a:stretch>
            <a:fillRect/>
          </a:stretch>
        </p:blipFill>
        <p:spPr bwMode="auto">
          <a:xfrm>
            <a:off x="152400" y="1676400"/>
            <a:ext cx="8763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Slow and Fast FHSS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Frequency shifted every </a:t>
            </a:r>
            <a:r>
              <a:rPr lang="en-GB" dirty="0" err="1"/>
              <a:t>T</a:t>
            </a:r>
            <a:r>
              <a:rPr lang="en-GB" baseline="-25000" dirty="0" err="1"/>
              <a:t>c</a:t>
            </a:r>
            <a:r>
              <a:rPr lang="en-GB" dirty="0"/>
              <a:t> </a:t>
            </a:r>
            <a:r>
              <a:rPr lang="en-GB" dirty="0" smtClean="0"/>
              <a:t>seconds</a:t>
            </a:r>
          </a:p>
          <a:p>
            <a:endParaRPr lang="en-GB" dirty="0"/>
          </a:p>
          <a:p>
            <a:r>
              <a:rPr lang="en-GB" dirty="0"/>
              <a:t>Duration of signal element is T</a:t>
            </a:r>
            <a:r>
              <a:rPr lang="en-GB" baseline="-25000" dirty="0"/>
              <a:t>s</a:t>
            </a:r>
            <a:r>
              <a:rPr lang="en-GB" dirty="0"/>
              <a:t> </a:t>
            </a:r>
            <a:r>
              <a:rPr lang="en-GB" dirty="0" smtClean="0"/>
              <a:t>seconds</a:t>
            </a:r>
          </a:p>
          <a:p>
            <a:endParaRPr lang="en-GB" dirty="0"/>
          </a:p>
          <a:p>
            <a:r>
              <a:rPr lang="en-GB" dirty="0"/>
              <a:t>Slow FHSS has </a:t>
            </a:r>
            <a:r>
              <a:rPr lang="en-GB" dirty="0" err="1"/>
              <a:t>T</a:t>
            </a:r>
            <a:r>
              <a:rPr lang="en-GB" baseline="-25000" dirty="0" err="1"/>
              <a:t>c</a:t>
            </a:r>
            <a:r>
              <a:rPr lang="en-GB" dirty="0"/>
              <a:t> </a:t>
            </a:r>
            <a:r>
              <a:rPr lang="en-GB" dirty="0">
                <a:sym typeface="Symbol" pitchFamily="18" charset="2"/>
              </a:rPr>
              <a:t> T</a:t>
            </a:r>
            <a:r>
              <a:rPr lang="en-GB" baseline="-25000" dirty="0">
                <a:sym typeface="Symbol" pitchFamily="18" charset="2"/>
              </a:rPr>
              <a:t>s</a:t>
            </a:r>
            <a:endParaRPr lang="en-GB" dirty="0">
              <a:sym typeface="Symbol" pitchFamily="18" charset="2"/>
            </a:endParaRPr>
          </a:p>
          <a:p>
            <a:r>
              <a:rPr lang="en-GB" dirty="0">
                <a:sym typeface="Symbol" pitchFamily="18" charset="2"/>
              </a:rPr>
              <a:t>Fast FHSS has </a:t>
            </a:r>
            <a:r>
              <a:rPr lang="en-GB" dirty="0" err="1">
                <a:sym typeface="Symbol" pitchFamily="18" charset="2"/>
              </a:rPr>
              <a:t>T</a:t>
            </a:r>
            <a:r>
              <a:rPr lang="en-GB" baseline="-25000" dirty="0" err="1">
                <a:sym typeface="Symbol" pitchFamily="18" charset="2"/>
              </a:rPr>
              <a:t>c</a:t>
            </a:r>
            <a:r>
              <a:rPr lang="en-GB" dirty="0">
                <a:sym typeface="Symbol" pitchFamily="18" charset="2"/>
              </a:rPr>
              <a:t> &lt; </a:t>
            </a:r>
            <a:r>
              <a:rPr lang="en-GB" dirty="0" smtClean="0">
                <a:sym typeface="Symbol" pitchFamily="18" charset="2"/>
              </a:rPr>
              <a:t>T</a:t>
            </a:r>
            <a:r>
              <a:rPr lang="en-GB" baseline="-25000" dirty="0" smtClean="0">
                <a:sym typeface="Symbol" pitchFamily="18" charset="2"/>
              </a:rPr>
              <a:t>s</a:t>
            </a:r>
          </a:p>
          <a:p>
            <a:endParaRPr lang="en-GB" baseline="-25000" dirty="0">
              <a:sym typeface="Symbol" pitchFamily="18" charset="2"/>
            </a:endParaRPr>
          </a:p>
          <a:p>
            <a:r>
              <a:rPr lang="en-GB" dirty="0">
                <a:sym typeface="Symbol" pitchFamily="18" charset="2"/>
              </a:rPr>
              <a:t>Generally fast FHSS gives improved performance in noise (or jamming)</a:t>
            </a:r>
          </a:p>
        </p:txBody>
      </p:sp>
    </p:spTree>
  </p:cSld>
  <p:clrMapOvr>
    <a:masterClrMapping/>
  </p:clrMapOvr>
  <p:transition>
    <p:wipe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Slow Frequency Hop Spread Spectrum Using MFSK (M=4, k=2)</a:t>
            </a:r>
          </a:p>
        </p:txBody>
      </p:sp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2"/>
          <a:srcRect b="18080"/>
          <a:stretch>
            <a:fillRect/>
          </a:stretch>
        </p:blipFill>
        <p:spPr bwMode="auto">
          <a:xfrm>
            <a:off x="76200" y="1752601"/>
            <a:ext cx="8991600" cy="4008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600" dirty="0" smtClean="0"/>
              <a:t>At the end of this session, participants will be able to</a:t>
            </a:r>
          </a:p>
          <a:p>
            <a:pPr lvl="1" algn="just"/>
            <a:r>
              <a:rPr lang="en-US" sz="3200" dirty="0" smtClean="0"/>
              <a:t>Understand the concept of </a:t>
            </a:r>
            <a:r>
              <a:rPr lang="en-IN" sz="3200" dirty="0" smtClean="0"/>
              <a:t>Spread spectrum modulation</a:t>
            </a:r>
          </a:p>
          <a:p>
            <a:pPr lvl="1" algn="just">
              <a:buNone/>
            </a:pPr>
            <a:r>
              <a:rPr lang="en-US" sz="3200" dirty="0" smtClean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6904921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Fast Frequency Hop Spread Spectrum Using MFSK (M=4, k=2)</a:t>
            </a:r>
          </a:p>
        </p:txBody>
      </p:sp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2"/>
          <a:srcRect b="15106"/>
          <a:stretch>
            <a:fillRect/>
          </a:stretch>
        </p:blipFill>
        <p:spPr bwMode="auto">
          <a:xfrm>
            <a:off x="0" y="1849947"/>
            <a:ext cx="8991600" cy="39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FHSS Performance Considerations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Typically large number of frequencies </a:t>
            </a:r>
            <a:r>
              <a:rPr lang="en-GB" dirty="0" smtClean="0"/>
              <a:t>used</a:t>
            </a:r>
          </a:p>
          <a:p>
            <a:endParaRPr lang="en-GB" dirty="0"/>
          </a:p>
          <a:p>
            <a:pPr lvl="1"/>
            <a:r>
              <a:rPr lang="en-GB" dirty="0"/>
              <a:t>Improved resistance to jamming</a:t>
            </a:r>
          </a:p>
          <a:p>
            <a:endParaRPr lang="en-GB" dirty="0"/>
          </a:p>
        </p:txBody>
      </p:sp>
    </p:spTree>
  </p:cSld>
  <p:clrMapOvr>
    <a:masterClrMapping/>
  </p:clrMapOvr>
  <p:transition>
    <p:wipe dir="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PN Sequence</a:t>
            </a:r>
          </a:p>
          <a:p>
            <a:r>
              <a:rPr lang="en-IN" dirty="0" smtClean="0"/>
              <a:t> Direct Sequence Spread Spectrum</a:t>
            </a:r>
          </a:p>
          <a:p>
            <a:r>
              <a:rPr lang="en-IN" dirty="0" smtClean="0"/>
              <a:t>Frequency Hopped Spread Spectrum</a:t>
            </a:r>
          </a:p>
        </p:txBody>
      </p:sp>
    </p:spTree>
  </p:cSld>
  <p:clrMapOvr>
    <a:masterClrMapping/>
  </p:clrMapOvr>
  <p:transition>
    <p:wipe dir="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your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2425" indent="-352425" algn="just">
              <a:buFontTx/>
              <a:buAutoNum type="arabicPeriod"/>
            </a:pPr>
            <a:r>
              <a:rPr lang="en-US" dirty="0" smtClean="0"/>
              <a:t>Define  DSS?</a:t>
            </a:r>
          </a:p>
          <a:p>
            <a:pPr marL="352425" indent="-352425" algn="just">
              <a:buFontTx/>
              <a:buAutoNum type="arabicPeriod"/>
            </a:pPr>
            <a:r>
              <a:rPr lang="en-IN" dirty="0" smtClean="0"/>
              <a:t>What is a PN Sequence?</a:t>
            </a:r>
          </a:p>
          <a:p>
            <a:pPr marL="352425" indent="-352425" algn="just">
              <a:buFontTx/>
              <a:buAutoNum type="arabicPeriod"/>
            </a:pPr>
            <a:r>
              <a:rPr lang="en-IN" dirty="0" smtClean="0"/>
              <a:t>What are the properties of PN sequence</a:t>
            </a:r>
          </a:p>
          <a:p>
            <a:pPr marL="352425" indent="-352425" algn="just">
              <a:buFontTx/>
              <a:buAutoNum type="arabicPeriod"/>
            </a:pPr>
            <a:r>
              <a:rPr lang="en-IN" dirty="0" smtClean="0"/>
              <a:t>Define FHSS.</a:t>
            </a:r>
          </a:p>
          <a:p>
            <a:pPr marL="352425" indent="-352425" algn="just">
              <a:buFontTx/>
              <a:buAutoNum type="arabicPeriod"/>
            </a:pPr>
            <a:r>
              <a:rPr lang="en-IN" dirty="0" smtClean="0"/>
              <a:t>Advantages of FHSS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87684337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en-US" sz="1400" b="1" dirty="0" smtClean="0"/>
              <a:t>H </a:t>
            </a:r>
            <a:r>
              <a:rPr lang="en-US" sz="1400" b="1" dirty="0" err="1" smtClean="0"/>
              <a:t>Taub</a:t>
            </a:r>
            <a:r>
              <a:rPr lang="en-US" sz="1400" b="1" dirty="0" smtClean="0"/>
              <a:t>, D L Schilling, G </a:t>
            </a:r>
            <a:r>
              <a:rPr lang="en-US" sz="1400" b="1" dirty="0" err="1" smtClean="0"/>
              <a:t>Saha</a:t>
            </a:r>
            <a:r>
              <a:rPr lang="en-US" sz="1400" b="1" dirty="0" smtClean="0"/>
              <a:t>, “Principles of Communication Systems” 3/e, TMH 2007 </a:t>
            </a:r>
          </a:p>
          <a:p>
            <a:pPr>
              <a:buAutoNum type="arabicPeriod"/>
            </a:pPr>
            <a:endParaRPr lang="en-US" sz="1400" b="1" dirty="0" smtClean="0"/>
          </a:p>
          <a:p>
            <a:pPr>
              <a:buAutoNum type="arabicPeriod"/>
            </a:pPr>
            <a:r>
              <a:rPr lang="en-US" sz="1400" b="1" dirty="0" smtClean="0"/>
              <a:t>. S. </a:t>
            </a:r>
            <a:r>
              <a:rPr lang="en-US" sz="1400" b="1" dirty="0" err="1" smtClean="0"/>
              <a:t>Haykin</a:t>
            </a:r>
            <a:r>
              <a:rPr lang="en-US" sz="1400" b="1" dirty="0" smtClean="0"/>
              <a:t> “Digital Communications” John Wiley 2005</a:t>
            </a:r>
          </a:p>
          <a:p>
            <a:pPr>
              <a:buFont typeface="+mj-lt"/>
              <a:buAutoNum type="arabicPeriod"/>
            </a:pPr>
            <a:endParaRPr lang="en-US" sz="1400" b="1" dirty="0"/>
          </a:p>
        </p:txBody>
      </p:sp>
    </p:spTree>
    <p:extLst>
      <p:ext uri="{BB962C8B-B14F-4D97-AF65-F5344CB8AC3E}">
        <p14:creationId xmlns="" xmlns:p14="http://schemas.microsoft.com/office/powerpoint/2010/main" val="262009637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43521" y="0"/>
            <a:ext cx="6255247" cy="982266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14960" y="1193804"/>
            <a:ext cx="8229600" cy="4906963"/>
          </a:xfrm>
        </p:spPr>
        <p:txBody>
          <a:bodyPr/>
          <a:lstStyle/>
          <a:p>
            <a:r>
              <a:rPr lang="en-IN" sz="3200" dirty="0" smtClean="0"/>
              <a:t> Spread Spectrum</a:t>
            </a:r>
          </a:p>
          <a:p>
            <a:r>
              <a:rPr lang="en-IN" sz="3200" dirty="0" smtClean="0"/>
              <a:t> PN Sequence</a:t>
            </a:r>
          </a:p>
          <a:p>
            <a:r>
              <a:rPr lang="en-IN" sz="3200" dirty="0" smtClean="0"/>
              <a:t> Direct Sequence Spread Spectrum</a:t>
            </a:r>
          </a:p>
          <a:p>
            <a:r>
              <a:rPr lang="en-IN" sz="3200" dirty="0" smtClean="0"/>
              <a:t>Frequency Hopped Spread Spectrum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41248" y="1207008"/>
            <a:ext cx="3383280" cy="603504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9445828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Spread Spectrum- Main Operation</a:t>
            </a:r>
          </a:p>
        </p:txBody>
      </p:sp>
      <p:sp>
        <p:nvSpPr>
          <p:cNvPr id="22531" name="Oval 3"/>
          <p:cNvSpPr>
            <a:spLocks noChangeArrowheads="1"/>
          </p:cNvSpPr>
          <p:nvPr/>
        </p:nvSpPr>
        <p:spPr bwMode="auto">
          <a:xfrm>
            <a:off x="1905000" y="1652588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cs typeface="Arial" charset="0"/>
              </a:rPr>
              <a:t>x</a:t>
            </a:r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762000" y="193833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 flipV="1">
            <a:off x="2209800" y="218598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746125" y="1384300"/>
            <a:ext cx="527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cs typeface="Arial" charset="0"/>
              </a:rPr>
              <a:t>b(t)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2117725" y="2832100"/>
            <a:ext cx="514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cs typeface="Arial" charset="0"/>
              </a:rPr>
              <a:t>c(t)</a:t>
            </a:r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>
            <a:off x="2438400" y="1914525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3173413" y="1493838"/>
            <a:ext cx="590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cs typeface="Arial" charset="0"/>
              </a:rPr>
              <a:t>m(t)</a:t>
            </a:r>
          </a:p>
        </p:txBody>
      </p:sp>
      <p:pic>
        <p:nvPicPr>
          <p:cNvPr id="22538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73550" y="1381125"/>
            <a:ext cx="4567238" cy="43795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graphicFrame>
        <p:nvGraphicFramePr>
          <p:cNvPr id="22539" name="Object 11"/>
          <p:cNvGraphicFramePr>
            <a:graphicFrameLocks noChangeAspect="1"/>
          </p:cNvGraphicFramePr>
          <p:nvPr>
            <p:ph idx="1"/>
          </p:nvPr>
        </p:nvGraphicFramePr>
        <p:xfrm>
          <a:off x="596900" y="3346450"/>
          <a:ext cx="3341688" cy="1136650"/>
        </p:xfrm>
        <a:graphic>
          <a:graphicData uri="http://schemas.openxmlformats.org/presentationml/2006/ole">
            <p:oleObj spid="_x0000_s132098" name="Equation" r:id="rId4" imgW="1269720" imgH="431640" progId="Equation.3">
              <p:embed/>
            </p:oleObj>
          </a:graphicData>
        </a:graphic>
      </p:graphicFrame>
      <p:sp>
        <p:nvSpPr>
          <p:cNvPr id="22540" name="Line 12"/>
          <p:cNvSpPr>
            <a:spLocks noChangeShapeType="1"/>
          </p:cNvSpPr>
          <p:nvPr/>
        </p:nvSpPr>
        <p:spPr bwMode="auto">
          <a:xfrm>
            <a:off x="406400" y="6138863"/>
            <a:ext cx="3629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 flipV="1">
            <a:off x="2032000" y="4760913"/>
            <a:ext cx="0" cy="1363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2" name="Line 14"/>
          <p:cNvSpPr>
            <a:spLocks noChangeShapeType="1"/>
          </p:cNvSpPr>
          <p:nvPr/>
        </p:nvSpPr>
        <p:spPr bwMode="auto">
          <a:xfrm flipH="1">
            <a:off x="1654175" y="5384800"/>
            <a:ext cx="37782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 rot="5400000" flipH="1">
            <a:off x="1855788" y="5573713"/>
            <a:ext cx="741362" cy="347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 flipH="1">
            <a:off x="479425" y="5805488"/>
            <a:ext cx="1538288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5" name="Line 17"/>
          <p:cNvSpPr>
            <a:spLocks noChangeShapeType="1"/>
          </p:cNvSpPr>
          <p:nvPr/>
        </p:nvSpPr>
        <p:spPr bwMode="auto">
          <a:xfrm>
            <a:off x="2017713" y="5791200"/>
            <a:ext cx="1495425" cy="320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 flipH="1">
            <a:off x="2220913" y="5297488"/>
            <a:ext cx="158750" cy="188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7" name="Text Box 19"/>
          <p:cNvSpPr txBox="1">
            <a:spLocks noChangeArrowheads="1"/>
          </p:cNvSpPr>
          <p:nvPr/>
        </p:nvSpPr>
        <p:spPr bwMode="auto">
          <a:xfrm>
            <a:off x="2447925" y="5043488"/>
            <a:ext cx="552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cs typeface="Arial" charset="0"/>
              </a:rPr>
              <a:t>B(f)</a:t>
            </a:r>
          </a:p>
        </p:txBody>
      </p:sp>
      <p:sp>
        <p:nvSpPr>
          <p:cNvPr id="22548" name="Line 20"/>
          <p:cNvSpPr>
            <a:spLocks noChangeShapeType="1"/>
          </p:cNvSpPr>
          <p:nvPr/>
        </p:nvSpPr>
        <p:spPr bwMode="auto">
          <a:xfrm flipH="1">
            <a:off x="3236913" y="5732463"/>
            <a:ext cx="188912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9" name="Text Box 21"/>
          <p:cNvSpPr txBox="1">
            <a:spLocks noChangeArrowheads="1"/>
          </p:cNvSpPr>
          <p:nvPr/>
        </p:nvSpPr>
        <p:spPr bwMode="auto">
          <a:xfrm>
            <a:off x="3390900" y="5291138"/>
            <a:ext cx="590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cs typeface="Arial" charset="0"/>
              </a:rPr>
              <a:t>M(f)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sz="4000"/>
              <a:t>Spread Spectrum: Main Operation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717675" y="1207008"/>
            <a:ext cx="4983163" cy="1938528"/>
            <a:chOff x="1082" y="576"/>
            <a:chExt cx="3139" cy="1246"/>
          </a:xfrm>
        </p:grpSpPr>
        <p:sp>
          <p:nvSpPr>
            <p:cNvPr id="23555" name="Oval 3"/>
            <p:cNvSpPr>
              <a:spLocks noChangeArrowheads="1"/>
            </p:cNvSpPr>
            <p:nvPr/>
          </p:nvSpPr>
          <p:spPr bwMode="auto">
            <a:xfrm>
              <a:off x="2054" y="681"/>
              <a:ext cx="366" cy="35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cs typeface="Arial" charset="0"/>
                </a:rPr>
                <a:t>+</a:t>
              </a:r>
            </a:p>
          </p:txBody>
        </p:sp>
        <p:sp>
          <p:nvSpPr>
            <p:cNvPr id="23556" name="Oval 4"/>
            <p:cNvSpPr>
              <a:spLocks noChangeArrowheads="1"/>
            </p:cNvSpPr>
            <p:nvPr/>
          </p:nvSpPr>
          <p:spPr bwMode="auto">
            <a:xfrm>
              <a:off x="2996" y="678"/>
              <a:ext cx="366" cy="35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>
                  <a:cs typeface="Arial" charset="0"/>
                </a:rPr>
                <a:t>x</a:t>
              </a:r>
            </a:p>
          </p:txBody>
        </p:sp>
        <p:sp>
          <p:nvSpPr>
            <p:cNvPr id="23557" name="Line 5"/>
            <p:cNvSpPr>
              <a:spLocks noChangeShapeType="1"/>
            </p:cNvSpPr>
            <p:nvPr/>
          </p:nvSpPr>
          <p:spPr bwMode="auto">
            <a:xfrm>
              <a:off x="1286" y="847"/>
              <a:ext cx="7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558" name="Line 6"/>
            <p:cNvSpPr>
              <a:spLocks noChangeShapeType="1"/>
            </p:cNvSpPr>
            <p:nvPr/>
          </p:nvSpPr>
          <p:spPr bwMode="auto">
            <a:xfrm flipV="1">
              <a:off x="2246" y="1029"/>
              <a:ext cx="0" cy="4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559" name="Text Box 7"/>
            <p:cNvSpPr txBox="1">
              <a:spLocks noChangeArrowheads="1"/>
            </p:cNvSpPr>
            <p:nvPr/>
          </p:nvSpPr>
          <p:spPr bwMode="auto">
            <a:xfrm>
              <a:off x="2270" y="1591"/>
              <a:ext cx="2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cs typeface="Arial" charset="0"/>
                </a:rPr>
                <a:t>j(t)</a:t>
              </a:r>
            </a:p>
          </p:txBody>
        </p:sp>
        <p:sp>
          <p:nvSpPr>
            <p:cNvPr id="23560" name="Text Box 8"/>
            <p:cNvSpPr txBox="1">
              <a:spLocks noChangeArrowheads="1"/>
            </p:cNvSpPr>
            <p:nvPr/>
          </p:nvSpPr>
          <p:spPr bwMode="auto">
            <a:xfrm>
              <a:off x="1082" y="576"/>
              <a:ext cx="3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cs typeface="Arial" charset="0"/>
                </a:rPr>
                <a:t>m(t)</a:t>
              </a:r>
            </a:p>
          </p:txBody>
        </p:sp>
        <p:sp>
          <p:nvSpPr>
            <p:cNvPr id="23561" name="Line 9"/>
            <p:cNvSpPr>
              <a:spLocks noChangeShapeType="1"/>
            </p:cNvSpPr>
            <p:nvPr/>
          </p:nvSpPr>
          <p:spPr bwMode="auto">
            <a:xfrm>
              <a:off x="2420" y="864"/>
              <a:ext cx="5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562" name="Line 10"/>
            <p:cNvSpPr>
              <a:spLocks noChangeShapeType="1"/>
            </p:cNvSpPr>
            <p:nvPr/>
          </p:nvSpPr>
          <p:spPr bwMode="auto">
            <a:xfrm flipV="1">
              <a:off x="3179" y="1020"/>
              <a:ext cx="0" cy="4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563" name="Text Box 11"/>
            <p:cNvSpPr txBox="1">
              <a:spLocks noChangeArrowheads="1"/>
            </p:cNvSpPr>
            <p:nvPr/>
          </p:nvSpPr>
          <p:spPr bwMode="auto">
            <a:xfrm>
              <a:off x="3093" y="1527"/>
              <a:ext cx="3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cs typeface="Arial" charset="0"/>
                </a:rPr>
                <a:t>c(t)</a:t>
              </a:r>
            </a:p>
          </p:txBody>
        </p:sp>
        <p:sp>
          <p:nvSpPr>
            <p:cNvPr id="23564" name="Line 12"/>
            <p:cNvSpPr>
              <a:spLocks noChangeShapeType="1"/>
            </p:cNvSpPr>
            <p:nvPr/>
          </p:nvSpPr>
          <p:spPr bwMode="auto">
            <a:xfrm>
              <a:off x="3362" y="855"/>
              <a:ext cx="5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565" name="Text Box 13"/>
            <p:cNvSpPr txBox="1">
              <a:spLocks noChangeArrowheads="1"/>
            </p:cNvSpPr>
            <p:nvPr/>
          </p:nvSpPr>
          <p:spPr bwMode="auto">
            <a:xfrm>
              <a:off x="2517" y="604"/>
              <a:ext cx="3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cs typeface="Arial" charset="0"/>
                </a:rPr>
                <a:t>r(t)</a:t>
              </a:r>
            </a:p>
          </p:txBody>
        </p:sp>
        <p:sp>
          <p:nvSpPr>
            <p:cNvPr id="23566" name="Text Box 14"/>
            <p:cNvSpPr txBox="1">
              <a:spLocks noChangeArrowheads="1"/>
            </p:cNvSpPr>
            <p:nvPr/>
          </p:nvSpPr>
          <p:spPr bwMode="auto">
            <a:xfrm>
              <a:off x="3889" y="659"/>
              <a:ext cx="3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cs typeface="Arial" charset="0"/>
                </a:rPr>
                <a:t>u(t)</a:t>
              </a:r>
            </a:p>
          </p:txBody>
        </p:sp>
      </p:grpSp>
      <p:graphicFrame>
        <p:nvGraphicFramePr>
          <p:cNvPr id="23567" name="Object 15"/>
          <p:cNvGraphicFramePr>
            <a:graphicFrameLocks noChangeAspect="1"/>
          </p:cNvGraphicFramePr>
          <p:nvPr>
            <p:ph idx="1"/>
          </p:nvPr>
        </p:nvGraphicFramePr>
        <p:xfrm>
          <a:off x="246888" y="3364992"/>
          <a:ext cx="5568696" cy="2644775"/>
        </p:xfrm>
        <a:graphic>
          <a:graphicData uri="http://schemas.openxmlformats.org/presentationml/2006/ole">
            <p:oleObj spid="_x0000_s133122" name="Equation" r:id="rId3" imgW="2108160" imgH="914400" progId="Equation.3">
              <p:embed/>
            </p:oleObj>
          </a:graphicData>
        </a:graphic>
      </p:graphicFrame>
      <p:sp>
        <p:nvSpPr>
          <p:cNvPr id="23568" name="Text Box 16"/>
          <p:cNvSpPr txBox="1">
            <a:spLocks noChangeArrowheads="1"/>
          </p:cNvSpPr>
          <p:nvPr/>
        </p:nvSpPr>
        <p:spPr bwMode="auto">
          <a:xfrm>
            <a:off x="441325" y="23987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3569" name="Text Box 17"/>
          <p:cNvSpPr txBox="1">
            <a:spLocks noChangeArrowheads="1"/>
          </p:cNvSpPr>
          <p:nvPr/>
        </p:nvSpPr>
        <p:spPr bwMode="auto">
          <a:xfrm>
            <a:off x="6172200" y="2871216"/>
            <a:ext cx="29718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b="1" dirty="0"/>
              <a:t>c(t) alternates between +1 and -1</a:t>
            </a:r>
          </a:p>
          <a:p>
            <a:endParaRPr lang="en-US" sz="2800" b="1" dirty="0"/>
          </a:p>
          <a:p>
            <a:r>
              <a:rPr lang="en-US" sz="2800" b="1" dirty="0"/>
              <a:t>Therefore c</a:t>
            </a:r>
            <a:r>
              <a:rPr lang="en-US" sz="2800" b="1" baseline="30000" dirty="0"/>
              <a:t>2</a:t>
            </a:r>
            <a:r>
              <a:rPr lang="en-US" sz="2800" b="1" dirty="0"/>
              <a:t>(t) is always +1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914400" y="237744"/>
            <a:ext cx="7793038" cy="585216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Spread Spectrum	</a:t>
            </a:r>
            <a:endParaRPr lang="en-US" dirty="0">
              <a:ea typeface="+mj-ea"/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141540"/>
            <a:ext cx="6019800" cy="4840287"/>
          </a:xfrm>
        </p:spPr>
        <p:txBody>
          <a:bodyPr/>
          <a:lstStyle/>
          <a:p>
            <a:pPr>
              <a:buNone/>
              <a:defRPr/>
            </a:pPr>
            <a:r>
              <a:rPr lang="en-US" dirty="0" smtClean="0">
                <a:ea typeface="+mn-ea"/>
              </a:rPr>
              <a:t>Wideband Modulation</a:t>
            </a:r>
          </a:p>
          <a:p>
            <a:pPr>
              <a:buNone/>
              <a:defRPr/>
            </a:pPr>
            <a:r>
              <a:rPr lang="en-US" dirty="0" smtClean="0">
                <a:ea typeface="+mn-ea"/>
              </a:rPr>
              <a:t>Benefits</a:t>
            </a:r>
          </a:p>
          <a:p>
            <a:pPr lvl="1">
              <a:buNone/>
              <a:defRPr/>
            </a:pPr>
            <a:r>
              <a:rPr lang="en-US" sz="2400" dirty="0" smtClean="0">
                <a:ea typeface="+mn-ea"/>
              </a:rPr>
              <a:t>Information Security</a:t>
            </a:r>
          </a:p>
          <a:p>
            <a:pPr lvl="1">
              <a:buNone/>
              <a:defRPr/>
            </a:pPr>
            <a:r>
              <a:rPr lang="en-US" sz="2400" dirty="0" smtClean="0">
                <a:ea typeface="+mn-ea"/>
              </a:rPr>
              <a:t>Interference Resistance</a:t>
            </a:r>
          </a:p>
          <a:p>
            <a:pPr lvl="1">
              <a:buNone/>
              <a:defRPr/>
            </a:pPr>
            <a:r>
              <a:rPr lang="en-US" sz="2400" dirty="0" smtClean="0">
                <a:ea typeface="+mn-ea"/>
              </a:rPr>
              <a:t>Band Sharing</a:t>
            </a:r>
          </a:p>
          <a:p>
            <a:pPr>
              <a:buNone/>
              <a:defRPr/>
            </a:pPr>
            <a:r>
              <a:rPr lang="en-US" dirty="0" smtClean="0">
                <a:ea typeface="+mn-ea"/>
              </a:rPr>
              <a:t>Frequency Hopping Spread Spectrum (FHSS)</a:t>
            </a:r>
          </a:p>
          <a:p>
            <a:pPr lvl="1">
              <a:buNone/>
              <a:defRPr/>
            </a:pPr>
            <a:r>
              <a:rPr lang="en-US" sz="2400" dirty="0" smtClean="0">
                <a:ea typeface="+mn-ea"/>
              </a:rPr>
              <a:t>Data are constant</a:t>
            </a:r>
          </a:p>
          <a:p>
            <a:pPr lvl="1">
              <a:buNone/>
              <a:defRPr/>
            </a:pPr>
            <a:r>
              <a:rPr lang="en-US" sz="2400" dirty="0" smtClean="0">
                <a:ea typeface="+mn-ea"/>
              </a:rPr>
              <a:t>Frequencies are randomized</a:t>
            </a:r>
          </a:p>
          <a:p>
            <a:pPr>
              <a:buNone/>
              <a:defRPr/>
            </a:pPr>
            <a:r>
              <a:rPr lang="en-US" dirty="0" smtClean="0">
                <a:ea typeface="+mn-ea"/>
              </a:rPr>
              <a:t>Direct Sequence Spread Spectrum (DSSS)</a:t>
            </a:r>
          </a:p>
          <a:p>
            <a:pPr lvl="1">
              <a:buNone/>
              <a:defRPr/>
            </a:pPr>
            <a:r>
              <a:rPr lang="en-US" sz="2400" dirty="0" smtClean="0">
                <a:ea typeface="+mn-ea"/>
              </a:rPr>
              <a:t>Frequency is constant</a:t>
            </a:r>
          </a:p>
          <a:p>
            <a:pPr lvl="1">
              <a:buNone/>
              <a:defRPr/>
            </a:pPr>
            <a:r>
              <a:rPr lang="en-US" sz="2400" dirty="0" smtClean="0">
                <a:ea typeface="+mn-ea"/>
              </a:rPr>
              <a:t>Data are randomized</a:t>
            </a:r>
          </a:p>
          <a:p>
            <a:pPr lvl="1">
              <a:buFont typeface="Wingdings" charset="2"/>
              <a:buChar char="n"/>
              <a:defRPr/>
            </a:pPr>
            <a:endParaRPr lang="en-US" sz="2200" dirty="0" smtClean="0">
              <a:ea typeface="+mn-ea"/>
            </a:endParaRPr>
          </a:p>
          <a:p>
            <a:pPr lvl="1">
              <a:buFont typeface="Wingdings" charset="2"/>
              <a:buChar char="n"/>
              <a:defRPr/>
            </a:pPr>
            <a:endParaRPr lang="en-US" sz="2200" dirty="0" smtClean="0">
              <a:ea typeface="+mn-ea"/>
            </a:endParaRPr>
          </a:p>
          <a:p>
            <a:pPr lvl="1">
              <a:buFont typeface="Wingdings" charset="2"/>
              <a:buChar char="n"/>
              <a:defRPr/>
            </a:pPr>
            <a:endParaRPr lang="en-US" sz="2200" dirty="0" smtClean="0">
              <a:ea typeface="+mn-ea"/>
            </a:endParaRP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5029200" y="1170432"/>
            <a:ext cx="42672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Clr>
                <a:srgbClr val="0000FF"/>
              </a:buClr>
              <a:buFont typeface="Wingdings" pitchFamily="2" charset="2"/>
              <a:buChar char="§"/>
            </a:pPr>
            <a:r>
              <a:rPr lang="en-GB" sz="2400" dirty="0">
                <a:latin typeface="Arial" pitchFamily="34" charset="0"/>
                <a:cs typeface="Arial" pitchFamily="34" charset="0"/>
              </a:rPr>
              <a:t>immunity from noise and multipath distortion</a:t>
            </a:r>
          </a:p>
          <a:p>
            <a:pPr marL="342900" indent="-342900">
              <a:buClr>
                <a:srgbClr val="0000FF"/>
              </a:buClr>
              <a:buFont typeface="Wingdings" pitchFamily="2" charset="2"/>
              <a:buChar char="§"/>
            </a:pPr>
            <a:r>
              <a:rPr lang="en-GB" sz="2400" dirty="0">
                <a:latin typeface="Arial" pitchFamily="34" charset="0"/>
                <a:cs typeface="Arial" pitchFamily="34" charset="0"/>
              </a:rPr>
              <a:t>can hide / encrypt signals</a:t>
            </a:r>
          </a:p>
          <a:p>
            <a:pPr marL="342900" indent="-342900">
              <a:buClr>
                <a:srgbClr val="0000FF"/>
              </a:buClr>
              <a:buFont typeface="Wingdings" pitchFamily="2" charset="2"/>
              <a:buChar char="§"/>
            </a:pPr>
            <a:r>
              <a:rPr lang="en-GB" sz="2400" dirty="0">
                <a:latin typeface="Arial" pitchFamily="34" charset="0"/>
                <a:cs typeface="Arial" pitchFamily="34" charset="0"/>
              </a:rPr>
              <a:t>several users can share same higher bandwidth with little interference</a:t>
            </a:r>
          </a:p>
          <a:p>
            <a:pPr marL="800100" lvl="1" indent="-342900">
              <a:buClr>
                <a:srgbClr val="0000FF"/>
              </a:buClr>
              <a:buFont typeface="Wingdings" pitchFamily="2" charset="2"/>
              <a:buChar char="§"/>
            </a:pPr>
            <a:r>
              <a:rPr lang="en-GB" sz="2400" dirty="0">
                <a:latin typeface="Arial" pitchFamily="34" charset="0"/>
                <a:cs typeface="Arial" pitchFamily="34" charset="0"/>
              </a:rPr>
              <a:t>CDM/CDMA Mobile telephones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ea typeface="+mj-ea"/>
              </a:rPr>
              <a:t>General Model of Spread Spectrum System</a:t>
            </a:r>
            <a:endParaRPr lang="en-GB" dirty="0">
              <a:ea typeface="+mj-ea"/>
            </a:endParaRPr>
          </a:p>
        </p:txBody>
      </p:sp>
      <p:pic>
        <p:nvPicPr>
          <p:cNvPr id="17411" name="Picture 4" descr="SS Model                                                       00282881  Mnementh                      BEAE7A2F:"/>
          <p:cNvPicPr>
            <a:picLocks noChangeAspect="1" noChangeArrowheads="1"/>
          </p:cNvPicPr>
          <p:nvPr/>
        </p:nvPicPr>
        <p:blipFill>
          <a:blip r:embed="rId3"/>
          <a:srcRect l="3580" t="18529" r="3580" b="37059"/>
          <a:stretch>
            <a:fillRect/>
          </a:stretch>
        </p:blipFill>
        <p:spPr bwMode="auto">
          <a:xfrm>
            <a:off x="0" y="1170431"/>
            <a:ext cx="9144000" cy="2980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Pseudo random Sequences</a:t>
            </a:r>
            <a:endParaRPr lang="en-US" dirty="0">
              <a:ea typeface="+mj-ea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115568"/>
            <a:ext cx="8229600" cy="5010597"/>
          </a:xfrm>
        </p:spPr>
        <p:txBody>
          <a:bodyPr/>
          <a:lstStyle/>
          <a:p>
            <a:r>
              <a:rPr lang="en-US" dirty="0" smtClean="0"/>
              <a:t>The spread of the </a:t>
            </a:r>
            <a:r>
              <a:rPr lang="ja-JP" altLang="en-US" smtClean="0"/>
              <a:t>“</a:t>
            </a:r>
            <a:r>
              <a:rPr lang="en-US" altLang="ja-JP" dirty="0" smtClean="0"/>
              <a:t>random</a:t>
            </a:r>
            <a:r>
              <a:rPr lang="ja-JP" altLang="en-US" smtClean="0"/>
              <a:t>”</a:t>
            </a:r>
            <a:r>
              <a:rPr lang="en-US" altLang="ja-JP" dirty="0" smtClean="0"/>
              <a:t> sequence of frequencies is determined by a pseudo noise (PN) sequence generator.</a:t>
            </a:r>
          </a:p>
          <a:p>
            <a:endParaRPr lang="en-US" altLang="ja-JP" dirty="0" smtClean="0"/>
          </a:p>
          <a:p>
            <a:r>
              <a:rPr lang="en-US" dirty="0" smtClean="0"/>
              <a:t>A PN generator outputs a stream of bits (1s and 0s) that appears random (has no apparent pattern).</a:t>
            </a:r>
          </a:p>
          <a:p>
            <a:endParaRPr lang="en-US" dirty="0" smtClean="0"/>
          </a:p>
          <a:p>
            <a:r>
              <a:rPr lang="en-US" dirty="0" smtClean="0"/>
              <a:t>PN sequence generators are easy to construct using simple logic components: </a:t>
            </a:r>
          </a:p>
          <a:p>
            <a:pPr lvl="1"/>
            <a:r>
              <a:rPr lang="en-US" dirty="0" smtClean="0"/>
              <a:t>XOR gates, and </a:t>
            </a:r>
          </a:p>
          <a:p>
            <a:pPr lvl="1"/>
            <a:r>
              <a:rPr lang="en-US" dirty="0" smtClean="0"/>
              <a:t>a shift register, made up of flip flops</a:t>
            </a:r>
          </a:p>
          <a:p>
            <a:r>
              <a:rPr lang="en-US" dirty="0" smtClean="0"/>
              <a:t>A PN sequence is not truly random (hence, </a:t>
            </a:r>
            <a:r>
              <a:rPr lang="ja-JP" altLang="en-US" smtClean="0"/>
              <a:t>“</a:t>
            </a:r>
            <a:r>
              <a:rPr lang="en-US" altLang="ja-JP" dirty="0" smtClean="0"/>
              <a:t>pseudo</a:t>
            </a:r>
            <a:r>
              <a:rPr lang="ja-JP" altLang="en-US" smtClean="0"/>
              <a:t>”</a:t>
            </a:r>
            <a:r>
              <a:rPr lang="en-US" altLang="ja-JP" dirty="0" smtClean="0"/>
              <a:t>), but is periodic and repeats at a fixed interval.</a:t>
            </a:r>
          </a:p>
          <a:p>
            <a:endParaRPr lang="en-US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SEPresentatio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Presentation1" id="{2E8CE935-F3DA-4639-839D-0F6A64CCE9C9}" vid="{A99DBA6F-CE1E-45EC-8558-A285390E65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Theme3</Template>
  <TotalTime>1524</TotalTime>
  <Words>1069</Words>
  <Application>Microsoft Office PowerPoint</Application>
  <PresentationFormat>On-screen Show (4:3)</PresentationFormat>
  <Paragraphs>206</Paragraphs>
  <Slides>34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SASEPresentation</vt:lpstr>
      <vt:lpstr>Equation</vt:lpstr>
      <vt:lpstr>Unit V- SPREAD SPECTRUM AND MULTIPLE ACCESS</vt:lpstr>
      <vt:lpstr>Session Objectives</vt:lpstr>
      <vt:lpstr>Session Outcomes</vt:lpstr>
      <vt:lpstr>Agenda</vt:lpstr>
      <vt:lpstr>Spread Spectrum- Main Operation</vt:lpstr>
      <vt:lpstr>Spread Spectrum: Main Operation</vt:lpstr>
      <vt:lpstr>Spread Spectrum </vt:lpstr>
      <vt:lpstr>General Model of Spread Spectrum System</vt:lpstr>
      <vt:lpstr>Pseudo random Sequences</vt:lpstr>
      <vt:lpstr>Pseudorandom Numbers</vt:lpstr>
      <vt:lpstr>PN Sequence Generator</vt:lpstr>
      <vt:lpstr>PN Sequence Generator</vt:lpstr>
      <vt:lpstr>Properties of PN Sequence</vt:lpstr>
      <vt:lpstr>PN Sequence</vt:lpstr>
      <vt:lpstr>Properties of m-sequences</vt:lpstr>
      <vt:lpstr>Direct Sequence Spread Spectrum (DSSS)</vt:lpstr>
      <vt:lpstr>Direct Sequence Spread Spectrum Example</vt:lpstr>
      <vt:lpstr>Direct Sequence Spread Spectrum Transmitter</vt:lpstr>
      <vt:lpstr>Direct Sequence Spread Spectrum Transmitter</vt:lpstr>
      <vt:lpstr>Direct Sequence Spread Spectrum Using BPSK Example</vt:lpstr>
      <vt:lpstr>Approximate Spectrum of DSSS Signal</vt:lpstr>
      <vt:lpstr>Processing Gain and Jamming margin</vt:lpstr>
      <vt:lpstr>Frequency Hopping Spread Spectrum (FHSS)</vt:lpstr>
      <vt:lpstr>Basic Operation</vt:lpstr>
      <vt:lpstr>Frequency Hopping Example</vt:lpstr>
      <vt:lpstr>Frequency Hopping Spread Spectrum System (Transmitter)</vt:lpstr>
      <vt:lpstr>Frequency Hopping Spread Spectrum System (Receiver)</vt:lpstr>
      <vt:lpstr>Slow and Fast FHSS</vt:lpstr>
      <vt:lpstr>Slow Frequency Hop Spread Spectrum Using MFSK (M=4, k=2)</vt:lpstr>
      <vt:lpstr>Fast Frequency Hop Spread Spectrum Using MFSK (M=4, k=2)</vt:lpstr>
      <vt:lpstr>FHSS Performance Considerations</vt:lpstr>
      <vt:lpstr>Summary</vt:lpstr>
      <vt:lpstr>Test your understanding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service management</dc:title>
  <dc:creator>S Sivakumar</dc:creator>
  <cp:lastModifiedBy>Staff</cp:lastModifiedBy>
  <cp:revision>140</cp:revision>
  <dcterms:created xsi:type="dcterms:W3CDTF">2016-10-24T07:42:03Z</dcterms:created>
  <dcterms:modified xsi:type="dcterms:W3CDTF">2018-09-08T06:31:55Z</dcterms:modified>
</cp:coreProperties>
</file>