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74" r:id="rId19"/>
    <p:sldId id="291" r:id="rId20"/>
    <p:sldId id="278" r:id="rId21"/>
    <p:sldId id="277" r:id="rId22"/>
    <p:sldId id="280" r:id="rId23"/>
    <p:sldId id="279" r:id="rId24"/>
    <p:sldId id="281" r:id="rId25"/>
    <p:sldId id="282" r:id="rId26"/>
    <p:sldId id="285" r:id="rId27"/>
    <p:sldId id="290" r:id="rId28"/>
    <p:sldId id="284" r:id="rId29"/>
    <p:sldId id="287" r:id="rId30"/>
    <p:sldId id="292" r:id="rId31"/>
    <p:sldId id="301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8931-96C6-4E99-9EE8-5C86363C4377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UNIT </a:t>
            </a:r>
            <a:r>
              <a:rPr lang="en-IN" b="1" dirty="0" smtClean="0"/>
              <a:t>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MEMORY AND PROGRAMMABLE LOGIC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50099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RAM - </a:t>
            </a:r>
            <a:r>
              <a:rPr lang="en-IN" b="1" dirty="0" smtClean="0"/>
              <a:t>Write </a:t>
            </a:r>
            <a:r>
              <a:rPr lang="en-IN" b="1" dirty="0"/>
              <a:t>and Read Operations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5929322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To transfer a new word into memory: 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1. Place the address in the address lines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2. Place the data input in the data line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3. Activate the write control signal</a:t>
            </a:r>
          </a:p>
          <a:p>
            <a:endParaRPr lang="en-IN" dirty="0"/>
          </a:p>
          <a:p>
            <a:r>
              <a:rPr lang="en-IN" dirty="0" smtClean="0"/>
              <a:t>To transfer a stored word out of memory: </a:t>
            </a:r>
          </a:p>
          <a:p>
            <a:pPr lvl="1">
              <a:buNone/>
            </a:pPr>
            <a:r>
              <a:rPr lang="en-IN" dirty="0" smtClean="0"/>
              <a:t>	1. Place the address in the address lines</a:t>
            </a:r>
          </a:p>
          <a:p>
            <a:pPr lvl="1">
              <a:buNone/>
            </a:pPr>
            <a:r>
              <a:rPr lang="en-IN" dirty="0" smtClean="0"/>
              <a:t>	2. Activate the read control signal </a:t>
            </a:r>
          </a:p>
          <a:p>
            <a:pPr lvl="1">
              <a:buNone/>
            </a:pPr>
            <a:r>
              <a:rPr lang="en-IN" dirty="0" smtClean="0"/>
              <a:t>	3. Data output will be in the data line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6143636" y="1714488"/>
            <a:ext cx="264320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50099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RAM - </a:t>
            </a:r>
            <a:r>
              <a:rPr lang="en-IN" b="1" dirty="0" smtClean="0"/>
              <a:t>Timing </a:t>
            </a:r>
            <a:r>
              <a:rPr lang="en-IN" b="1" dirty="0"/>
              <a:t>Waveforms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4282" y="1428736"/>
            <a:ext cx="8286808" cy="4929221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operation of the memory unit is controlled </a:t>
            </a:r>
            <a:r>
              <a:rPr lang="en-IN" sz="2400" dirty="0" smtClean="0"/>
              <a:t>by central processing </a:t>
            </a:r>
            <a:r>
              <a:rPr lang="en-IN" sz="2400" dirty="0"/>
              <a:t>unit (CPU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The CPU is usually synchronized by its own </a:t>
            </a:r>
            <a:r>
              <a:rPr lang="en-IN" sz="2400" dirty="0" smtClean="0"/>
              <a:t>clock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The </a:t>
            </a:r>
            <a:r>
              <a:rPr lang="en-IN" sz="2400" dirty="0" smtClean="0"/>
              <a:t>memory, however</a:t>
            </a:r>
            <a:r>
              <a:rPr lang="en-IN" sz="2400" dirty="0"/>
              <a:t>, does not employ an internal </a:t>
            </a:r>
            <a:r>
              <a:rPr lang="en-IN" sz="2400" dirty="0" smtClean="0"/>
              <a:t>clock</a:t>
            </a:r>
          </a:p>
          <a:p>
            <a:r>
              <a:rPr lang="en-IN" sz="2400" dirty="0" smtClean="0"/>
              <a:t>The </a:t>
            </a:r>
            <a:r>
              <a:rPr lang="en-IN" sz="2400" b="1" i="1" dirty="0"/>
              <a:t>access time </a:t>
            </a:r>
            <a:r>
              <a:rPr lang="en-IN" sz="2400" i="1" dirty="0"/>
              <a:t>of memory is the time required to select </a:t>
            </a:r>
            <a:r>
              <a:rPr lang="en-IN" sz="2400" i="1" dirty="0" smtClean="0"/>
              <a:t>a </a:t>
            </a:r>
            <a:r>
              <a:rPr lang="en-IN" sz="2400" dirty="0" smtClean="0"/>
              <a:t>word </a:t>
            </a:r>
            <a:r>
              <a:rPr lang="en-IN" sz="2400" dirty="0"/>
              <a:t>and read </a:t>
            </a:r>
            <a:r>
              <a:rPr lang="en-IN" sz="2400" dirty="0" smtClean="0"/>
              <a:t>it</a:t>
            </a:r>
          </a:p>
          <a:p>
            <a:r>
              <a:rPr lang="en-IN" sz="2400" dirty="0" smtClean="0"/>
              <a:t>The </a:t>
            </a:r>
            <a:r>
              <a:rPr lang="en-IN" sz="2400" b="1" i="1" dirty="0"/>
              <a:t>cycle time </a:t>
            </a:r>
            <a:r>
              <a:rPr lang="en-IN" sz="2400" i="1" dirty="0"/>
              <a:t>of memory is the time required to complete a </a:t>
            </a:r>
            <a:r>
              <a:rPr lang="en-IN" sz="2400" i="1" dirty="0" smtClean="0"/>
              <a:t>write </a:t>
            </a:r>
            <a:r>
              <a:rPr lang="en-IN" sz="2400" dirty="0" smtClean="0"/>
              <a:t>operation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The </a:t>
            </a:r>
            <a:r>
              <a:rPr lang="en-IN" sz="2400" dirty="0" smtClean="0"/>
              <a:t>CPU’s </a:t>
            </a:r>
            <a:r>
              <a:rPr lang="en-IN" sz="2400" dirty="0"/>
              <a:t>memory control </a:t>
            </a:r>
            <a:r>
              <a:rPr lang="en-IN" sz="2400" dirty="0" smtClean="0"/>
              <a:t>signals must synchronize its </a:t>
            </a:r>
            <a:r>
              <a:rPr lang="en-IN" sz="2400" dirty="0"/>
              <a:t>internal clocked operations with the read and write operations of </a:t>
            </a:r>
            <a:r>
              <a:rPr lang="en-IN" sz="2400" dirty="0" smtClean="0"/>
              <a:t>memory</a:t>
            </a:r>
          </a:p>
          <a:p>
            <a:r>
              <a:rPr lang="en-IN" sz="2400" dirty="0" smtClean="0"/>
              <a:t>That is the </a:t>
            </a:r>
            <a:r>
              <a:rPr lang="en-IN" sz="2400" dirty="0"/>
              <a:t>access time and cycle time of the memory must be within a </a:t>
            </a:r>
            <a:r>
              <a:rPr lang="en-IN" sz="2400" dirty="0" smtClean="0"/>
              <a:t>time equal </a:t>
            </a:r>
            <a:r>
              <a:rPr lang="en-IN" sz="2400" dirty="0"/>
              <a:t>to a fixed number of CPU clock </a:t>
            </a:r>
            <a:r>
              <a:rPr lang="en-IN" sz="2400" dirty="0" smtClean="0"/>
              <a:t>cycles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50099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RAM - </a:t>
            </a:r>
            <a:r>
              <a:rPr lang="en-IN" b="1" dirty="0" smtClean="0"/>
              <a:t>Timing </a:t>
            </a:r>
            <a:r>
              <a:rPr lang="en-IN" b="1" dirty="0"/>
              <a:t>Waveforms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1000100" y="1699260"/>
            <a:ext cx="6929486" cy="458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50099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RAM - </a:t>
            </a:r>
            <a:r>
              <a:rPr lang="en-IN" b="1" dirty="0" smtClean="0"/>
              <a:t>Timing </a:t>
            </a:r>
            <a:r>
              <a:rPr lang="en-IN" b="1" dirty="0"/>
              <a:t>Waveforms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714348" y="1428736"/>
            <a:ext cx="735811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57150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Types </a:t>
            </a:r>
            <a:r>
              <a:rPr lang="en-IN" b="1" dirty="0"/>
              <a:t>of </a:t>
            </a:r>
            <a:r>
              <a:rPr lang="en-IN" b="1" dirty="0" smtClean="0"/>
              <a:t>RAM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Autofit/>
          </a:bodyPr>
          <a:lstStyle/>
          <a:p>
            <a:r>
              <a:rPr lang="en-IN" sz="2400" dirty="0" smtClean="0"/>
              <a:t>Mode </a:t>
            </a:r>
            <a:r>
              <a:rPr lang="en-IN" sz="2400" dirty="0"/>
              <a:t>of </a:t>
            </a:r>
            <a:r>
              <a:rPr lang="en-IN" sz="2400" dirty="0" smtClean="0"/>
              <a:t>access</a:t>
            </a:r>
          </a:p>
          <a:p>
            <a:pPr lvl="1"/>
            <a:r>
              <a:rPr lang="en-IN" sz="2400" dirty="0" smtClean="0"/>
              <a:t>Random‐access memory - RAM</a:t>
            </a:r>
          </a:p>
          <a:p>
            <a:pPr lvl="1"/>
            <a:r>
              <a:rPr lang="en-IN" sz="2400" dirty="0" smtClean="0"/>
              <a:t>Sequential‐access memory - Magnetic disk or tape </a:t>
            </a:r>
          </a:p>
          <a:p>
            <a:endParaRPr lang="en-IN" sz="2400" dirty="0" smtClean="0"/>
          </a:p>
          <a:p>
            <a:r>
              <a:rPr lang="en-IN" sz="2400" dirty="0" smtClean="0"/>
              <a:t>RAM two </a:t>
            </a:r>
            <a:r>
              <a:rPr lang="en-IN" sz="2400" dirty="0"/>
              <a:t>operating modes: </a:t>
            </a:r>
            <a:endParaRPr lang="en-IN" sz="2400" dirty="0" smtClean="0"/>
          </a:p>
          <a:p>
            <a:pPr lvl="1"/>
            <a:r>
              <a:rPr lang="en-IN" sz="2400" i="1" dirty="0" smtClean="0"/>
              <a:t>Static </a:t>
            </a:r>
          </a:p>
          <a:p>
            <a:pPr lvl="1"/>
            <a:r>
              <a:rPr lang="en-IN" sz="2400" i="1" dirty="0" smtClean="0"/>
              <a:t>Dynamic </a:t>
            </a:r>
          </a:p>
          <a:p>
            <a:pPr lvl="1">
              <a:buNone/>
            </a:pPr>
            <a:endParaRPr lang="en-IN" sz="2400" i="1" dirty="0" smtClean="0"/>
          </a:p>
          <a:p>
            <a:pPr marL="23813" lvl="1" indent="-23813"/>
            <a:r>
              <a:rPr lang="en-IN" sz="2400" i="1" dirty="0" smtClean="0"/>
              <a:t>Volatile </a:t>
            </a:r>
          </a:p>
          <a:p>
            <a:pPr marL="23813" lvl="1" indent="-23813"/>
            <a:r>
              <a:rPr lang="en-IN" sz="2400" i="1" dirty="0" smtClean="0"/>
              <a:t>Non-Volatile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42862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</a:t>
            </a:r>
            <a:r>
              <a:rPr lang="en-IN" b="1" dirty="0" smtClean="0"/>
              <a:t>RAM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4282" y="857232"/>
            <a:ext cx="8929718" cy="5572164"/>
          </a:xfrm>
        </p:spPr>
        <p:txBody>
          <a:bodyPr>
            <a:noAutofit/>
          </a:bodyPr>
          <a:lstStyle/>
          <a:p>
            <a:r>
              <a:rPr lang="en-IN" sz="2400" i="1" dirty="0" smtClean="0"/>
              <a:t>Static </a:t>
            </a:r>
            <a:r>
              <a:rPr lang="en-IN" sz="2400" i="1" dirty="0"/>
              <a:t>RAM (SRAM) </a:t>
            </a:r>
            <a:endParaRPr lang="en-IN" sz="2400" i="1" dirty="0" smtClean="0"/>
          </a:p>
          <a:p>
            <a:pPr lvl="1"/>
            <a:r>
              <a:rPr lang="en-IN" sz="2400" i="1" dirty="0" smtClean="0"/>
              <a:t>Latches store the </a:t>
            </a:r>
            <a:r>
              <a:rPr lang="en-IN" sz="2400" dirty="0" smtClean="0"/>
              <a:t>binary information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stored information remains valid as long as power is </a:t>
            </a:r>
            <a:r>
              <a:rPr lang="en-IN" sz="2400" dirty="0" smtClean="0"/>
              <a:t>applied</a:t>
            </a:r>
          </a:p>
          <a:p>
            <a:pPr lvl="1"/>
            <a:r>
              <a:rPr lang="en-IN" sz="2400" dirty="0" smtClean="0"/>
              <a:t>Easier to use and has shorter read and write cycles</a:t>
            </a:r>
          </a:p>
          <a:p>
            <a:endParaRPr lang="en-IN" sz="2400" dirty="0" smtClean="0"/>
          </a:p>
          <a:p>
            <a:r>
              <a:rPr lang="en-IN" sz="2400" dirty="0" smtClean="0"/>
              <a:t>Dynamic </a:t>
            </a:r>
            <a:r>
              <a:rPr lang="en-IN" sz="2400" dirty="0"/>
              <a:t>RAM (DRAM) </a:t>
            </a:r>
            <a:endParaRPr lang="en-IN" sz="2400" dirty="0" smtClean="0"/>
          </a:p>
          <a:p>
            <a:pPr lvl="1"/>
            <a:r>
              <a:rPr lang="en-IN" sz="2400" dirty="0" smtClean="0"/>
              <a:t>Capacitors</a:t>
            </a:r>
          </a:p>
          <a:p>
            <a:pPr lvl="1"/>
            <a:r>
              <a:rPr lang="en-IN" sz="2400" dirty="0" smtClean="0"/>
              <a:t>Stores information </a:t>
            </a:r>
            <a:r>
              <a:rPr lang="en-IN" sz="2400" dirty="0"/>
              <a:t>in the form of </a:t>
            </a:r>
            <a:r>
              <a:rPr lang="en-IN" sz="2400" dirty="0" smtClean="0"/>
              <a:t>electric charges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stored </a:t>
            </a:r>
            <a:r>
              <a:rPr lang="en-IN" sz="2400" dirty="0" smtClean="0"/>
              <a:t>charge tends </a:t>
            </a:r>
            <a:r>
              <a:rPr lang="en-IN" sz="2400" dirty="0"/>
              <a:t>to discharge with </a:t>
            </a:r>
            <a:r>
              <a:rPr lang="en-IN" sz="2400" dirty="0" smtClean="0"/>
              <a:t>time </a:t>
            </a:r>
          </a:p>
          <a:p>
            <a:pPr lvl="1"/>
            <a:r>
              <a:rPr lang="en-IN" sz="2400" dirty="0" smtClean="0"/>
              <a:t>Periodically recharged </a:t>
            </a:r>
            <a:r>
              <a:rPr lang="en-IN" sz="2400" dirty="0"/>
              <a:t>by </a:t>
            </a:r>
            <a:r>
              <a:rPr lang="en-IN" sz="2400" i="1" dirty="0" smtClean="0"/>
              <a:t>refreshing</a:t>
            </a:r>
          </a:p>
          <a:p>
            <a:pPr lvl="1"/>
            <a:r>
              <a:rPr lang="en-IN" sz="2400" i="1" dirty="0" smtClean="0"/>
              <a:t>Refreshing </a:t>
            </a:r>
            <a:r>
              <a:rPr lang="en-IN" sz="2400" i="1" dirty="0"/>
              <a:t>is done by cycling through </a:t>
            </a:r>
            <a:r>
              <a:rPr lang="en-IN" sz="2400" i="1" dirty="0" smtClean="0"/>
              <a:t>the </a:t>
            </a:r>
            <a:r>
              <a:rPr lang="en-IN" sz="2400" dirty="0" smtClean="0"/>
              <a:t>words </a:t>
            </a:r>
            <a:r>
              <a:rPr lang="en-IN" sz="2400" dirty="0"/>
              <a:t>every few milliseconds </a:t>
            </a:r>
            <a:endParaRPr lang="en-IN" sz="2400" dirty="0" smtClean="0"/>
          </a:p>
          <a:p>
            <a:pPr lvl="1"/>
            <a:r>
              <a:rPr lang="en-IN" sz="2400" dirty="0" smtClean="0"/>
              <a:t>DRAM </a:t>
            </a:r>
            <a:r>
              <a:rPr lang="en-IN" sz="2400" dirty="0"/>
              <a:t>offers </a:t>
            </a:r>
            <a:r>
              <a:rPr lang="en-IN" sz="2400" dirty="0" smtClean="0"/>
              <a:t>reduced power </a:t>
            </a:r>
            <a:r>
              <a:rPr lang="en-IN" sz="2400" dirty="0"/>
              <a:t>consumption and larger storage capacity in a single memory </a:t>
            </a:r>
            <a:r>
              <a:rPr lang="en-IN" sz="2400" dirty="0" smtClean="0"/>
              <a:t>chip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5715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</a:t>
            </a:r>
            <a:r>
              <a:rPr lang="en-IN" b="1" dirty="0" smtClean="0"/>
              <a:t>RAM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Autofit/>
          </a:bodyPr>
          <a:lstStyle/>
          <a:p>
            <a:pPr marL="23813" lvl="1" indent="-23813">
              <a:buFont typeface="Arial" pitchFamily="34" charset="0"/>
              <a:buChar char="•"/>
            </a:pPr>
            <a:r>
              <a:rPr lang="en-IN" sz="2400" i="1" dirty="0" smtClean="0"/>
              <a:t>Volatile </a:t>
            </a:r>
          </a:p>
          <a:p>
            <a:pPr lvl="1"/>
            <a:r>
              <a:rPr lang="en-IN" sz="2000" dirty="0" smtClean="0"/>
              <a:t>RAM</a:t>
            </a:r>
          </a:p>
          <a:p>
            <a:pPr lvl="1"/>
            <a:r>
              <a:rPr lang="en-IN" sz="2000" dirty="0" smtClean="0"/>
              <a:t>Memory units that lose stored information when power is turned off</a:t>
            </a:r>
          </a:p>
          <a:p>
            <a:pPr lvl="1"/>
            <a:r>
              <a:rPr lang="en-IN" sz="2000" dirty="0" smtClean="0"/>
              <a:t>The binary cells need external power to maintain the stored information</a:t>
            </a:r>
            <a:endParaRPr lang="en-IN" sz="2000" i="1" dirty="0" smtClean="0"/>
          </a:p>
          <a:p>
            <a:pPr marL="23813" lvl="1" indent="-23813">
              <a:buFont typeface="Arial" pitchFamily="34" charset="0"/>
              <a:buChar char="•"/>
            </a:pPr>
            <a:r>
              <a:rPr lang="en-IN" sz="2400" i="1" dirty="0" smtClean="0"/>
              <a:t>Non-Volatile </a:t>
            </a:r>
          </a:p>
          <a:p>
            <a:pPr lvl="1"/>
            <a:r>
              <a:rPr lang="en-IN" sz="2000" dirty="0" smtClean="0"/>
              <a:t>Magnetic disk, ROM, Hard disk</a:t>
            </a:r>
            <a:r>
              <a:rPr lang="en-IN" sz="2000" dirty="0" smtClean="0"/>
              <a:t>, CD</a:t>
            </a:r>
            <a:endParaRPr lang="en-IN" sz="2000" dirty="0" smtClean="0"/>
          </a:p>
          <a:p>
            <a:pPr lvl="1"/>
            <a:r>
              <a:rPr lang="en-IN" sz="2000" dirty="0" smtClean="0"/>
              <a:t>Retains stored </a:t>
            </a:r>
            <a:r>
              <a:rPr lang="en-IN" sz="2000" dirty="0"/>
              <a:t>information after the </a:t>
            </a:r>
            <a:r>
              <a:rPr lang="en-IN" sz="2000" dirty="0" smtClean="0"/>
              <a:t>removal of power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50099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MEMORY DECODING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4282" y="1428737"/>
            <a:ext cx="5500726" cy="20002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Same signal for read </a:t>
            </a:r>
            <a:r>
              <a:rPr lang="en-IN" sz="2400" dirty="0"/>
              <a:t>and </a:t>
            </a:r>
            <a:r>
              <a:rPr lang="en-IN" sz="2400" dirty="0" smtClean="0"/>
              <a:t>write</a:t>
            </a:r>
          </a:p>
          <a:p>
            <a:r>
              <a:rPr lang="en-IN" sz="2400" dirty="0" smtClean="0"/>
              <a:t>Still </a:t>
            </a:r>
            <a:r>
              <a:rPr lang="en-IN" sz="2400" dirty="0" smtClean="0"/>
              <a:t> </a:t>
            </a:r>
            <a:r>
              <a:rPr lang="en-IN" sz="2400" dirty="0" smtClean="0"/>
              <a:t>n</a:t>
            </a:r>
            <a:r>
              <a:rPr lang="en-IN" sz="2400" dirty="0" smtClean="0"/>
              <a:t>eed </a:t>
            </a:r>
            <a:r>
              <a:rPr lang="en-IN" sz="2400" dirty="0" smtClean="0"/>
              <a:t>two control </a:t>
            </a:r>
            <a:r>
              <a:rPr lang="en-IN" sz="2400" dirty="0" smtClean="0"/>
              <a:t>inputs</a:t>
            </a:r>
            <a:endParaRPr lang="en-IN" sz="2400" dirty="0" smtClean="0"/>
          </a:p>
          <a:p>
            <a:pPr lvl="1"/>
            <a:r>
              <a:rPr lang="en-IN" sz="2000" dirty="0" smtClean="0"/>
              <a:t>One </a:t>
            </a:r>
            <a:r>
              <a:rPr lang="en-IN" sz="2000" dirty="0"/>
              <a:t>input selects the unit </a:t>
            </a:r>
            <a:endParaRPr lang="en-IN" sz="2000" dirty="0" smtClean="0"/>
          </a:p>
          <a:p>
            <a:pPr lvl="1"/>
            <a:r>
              <a:rPr lang="en-IN" sz="2000" dirty="0" smtClean="0"/>
              <a:t>Other </a:t>
            </a:r>
            <a:r>
              <a:rPr lang="en-IN" sz="2000" dirty="0"/>
              <a:t>determines the </a:t>
            </a:r>
            <a:r>
              <a:rPr lang="en-IN" sz="2000" dirty="0" smtClean="0"/>
              <a:t>operation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428736"/>
            <a:ext cx="23241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>
            <a:lum bright="-30000" contrast="40000"/>
          </a:blip>
          <a:srcRect/>
          <a:stretch>
            <a:fillRect/>
          </a:stretch>
        </p:blipFill>
        <p:spPr bwMode="auto">
          <a:xfrm>
            <a:off x="500034" y="4286256"/>
            <a:ext cx="557216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57150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MEMORY </a:t>
            </a:r>
            <a:r>
              <a:rPr lang="en-IN" b="1" dirty="0"/>
              <a:t>DECODING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Autofit/>
          </a:bodyPr>
          <a:lstStyle/>
          <a:p>
            <a:r>
              <a:rPr lang="en-IN" sz="2400" dirty="0" smtClean="0"/>
              <a:t>SR latch with associated gates form D Latch</a:t>
            </a:r>
          </a:p>
          <a:p>
            <a:r>
              <a:rPr lang="en-IN" sz="2400" dirty="0" smtClean="0"/>
              <a:t>R/W=1 read operation :  Path from Latch to output</a:t>
            </a:r>
          </a:p>
          <a:p>
            <a:r>
              <a:rPr lang="en-IN" sz="2400" dirty="0" smtClean="0"/>
              <a:t>R/W=0 write operation : Path from Input to Latch</a:t>
            </a:r>
          </a:p>
          <a:p>
            <a:r>
              <a:rPr lang="en-IN" sz="2400" dirty="0" smtClean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357158" y="2285992"/>
            <a:ext cx="8143932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57150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MEMORY </a:t>
            </a:r>
            <a:r>
              <a:rPr lang="en-IN" b="1" dirty="0"/>
              <a:t>DECODING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1285852" y="1714488"/>
            <a:ext cx="221457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>
            <a:lum bright="-30000" contrast="40000"/>
          </a:blip>
          <a:srcRect/>
          <a:stretch>
            <a:fillRect/>
          </a:stretch>
        </p:blipFill>
        <p:spPr bwMode="auto">
          <a:xfrm>
            <a:off x="4786314" y="1928802"/>
            <a:ext cx="251270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Memory </a:t>
            </a:r>
            <a:r>
              <a:rPr lang="en-IN" sz="2000" dirty="0"/>
              <a:t>unit </a:t>
            </a:r>
            <a:r>
              <a:rPr lang="en-IN" sz="2000" dirty="0" smtClean="0"/>
              <a:t> : a collection of cells capable of storing a large quantity of    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binary information </a:t>
            </a:r>
          </a:p>
          <a:p>
            <a:pPr>
              <a:buNone/>
            </a:pPr>
            <a:r>
              <a:rPr lang="en-IN" sz="2000" dirty="0" smtClean="0"/>
              <a:t>		          : Store and Retrieve information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	          :Write and  Read Operation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Data </a:t>
            </a:r>
            <a:r>
              <a:rPr lang="en-IN" sz="2000" dirty="0"/>
              <a:t>processing </a:t>
            </a:r>
            <a:r>
              <a:rPr lang="en-IN" sz="2000" dirty="0" smtClean="0"/>
              <a:t> : Information </a:t>
            </a:r>
            <a:r>
              <a:rPr lang="en-IN" sz="2000" dirty="0"/>
              <a:t>from memory is transferred to selected </a:t>
            </a:r>
            <a:endParaRPr lang="en-IN" sz="2000" dirty="0" smtClean="0"/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    registers </a:t>
            </a:r>
            <a:r>
              <a:rPr lang="en-IN" sz="2000" dirty="0"/>
              <a:t>in the processing </a:t>
            </a:r>
            <a:r>
              <a:rPr lang="en-IN" sz="2000" dirty="0" smtClean="0"/>
              <a:t>unit</a:t>
            </a:r>
          </a:p>
          <a:p>
            <a:pPr>
              <a:buNone/>
            </a:pPr>
            <a:r>
              <a:rPr lang="en-IN" sz="2000" dirty="0" smtClean="0"/>
              <a:t>		           : Intermediate </a:t>
            </a:r>
            <a:r>
              <a:rPr lang="en-IN" sz="2000" dirty="0"/>
              <a:t>and final results obtained in the processing unit </a:t>
            </a:r>
            <a:r>
              <a:rPr lang="en-IN" sz="2000" dirty="0" smtClean="0"/>
              <a:t> 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    are </a:t>
            </a:r>
            <a:r>
              <a:rPr lang="en-IN" sz="2000" dirty="0"/>
              <a:t>transferred back to </a:t>
            </a:r>
            <a:r>
              <a:rPr lang="en-IN" sz="2000" dirty="0" smtClean="0"/>
              <a:t>stored </a:t>
            </a:r>
            <a:r>
              <a:rPr lang="en-IN" sz="2000" dirty="0"/>
              <a:t>in </a:t>
            </a:r>
            <a:r>
              <a:rPr lang="en-IN" sz="2000" dirty="0" smtClean="0"/>
              <a:t>memory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 smtClean="0"/>
              <a:t>Information : received </a:t>
            </a:r>
            <a:r>
              <a:rPr lang="en-IN" sz="2000" dirty="0"/>
              <a:t>from an input device is stored in </a:t>
            </a:r>
            <a:r>
              <a:rPr lang="en-IN" sz="2000" dirty="0" smtClean="0"/>
              <a:t>memory</a:t>
            </a:r>
          </a:p>
          <a:p>
            <a:pPr>
              <a:buNone/>
            </a:pPr>
            <a:r>
              <a:rPr lang="en-IN" sz="2000" dirty="0" smtClean="0"/>
              <a:t>		       :transferred </a:t>
            </a:r>
            <a:r>
              <a:rPr lang="en-IN" sz="2000" dirty="0"/>
              <a:t>to an output device is taken from </a:t>
            </a:r>
            <a:r>
              <a:rPr lang="en-IN" sz="2000" dirty="0" smtClean="0"/>
              <a:t>memory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5715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MEMORY DECODING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214282" y="857232"/>
            <a:ext cx="821537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5715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MEMORY DECODING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Autofit/>
          </a:bodyPr>
          <a:lstStyle/>
          <a:p>
            <a:r>
              <a:rPr lang="en-IN" sz="2400" dirty="0" smtClean="0"/>
              <a:t>4 word 4 bit RAM</a:t>
            </a:r>
          </a:p>
          <a:p>
            <a:r>
              <a:rPr lang="en-IN" sz="2400" dirty="0" smtClean="0"/>
              <a:t>16 binary cells</a:t>
            </a:r>
          </a:p>
          <a:p>
            <a:r>
              <a:rPr lang="en-IN" sz="2400" dirty="0" smtClean="0"/>
              <a:t>BC represent the binary cell </a:t>
            </a:r>
          </a:p>
          <a:p>
            <a:r>
              <a:rPr lang="en-IN" sz="2400" dirty="0" smtClean="0"/>
              <a:t>BC has three inputs and one output</a:t>
            </a:r>
          </a:p>
          <a:p>
            <a:r>
              <a:rPr lang="en-IN" sz="2400" dirty="0" smtClean="0"/>
              <a:t>4 word need 2 address line</a:t>
            </a:r>
          </a:p>
          <a:p>
            <a:r>
              <a:rPr lang="en-IN" sz="2400" dirty="0" smtClean="0"/>
              <a:t>2 * 4 decoder is used to select one of the four words</a:t>
            </a:r>
          </a:p>
          <a:p>
            <a:r>
              <a:rPr lang="en-IN" sz="2400" dirty="0" smtClean="0"/>
              <a:t>Decoder has  - Memory‐enable input signal</a:t>
            </a:r>
          </a:p>
          <a:p>
            <a:pPr lvl="1"/>
            <a:r>
              <a:rPr lang="en-IN" sz="2000" dirty="0" smtClean="0"/>
              <a:t> ME=0   all outputs of the decoder are 0 </a:t>
            </a:r>
          </a:p>
          <a:p>
            <a:pPr lvl="2"/>
            <a:r>
              <a:rPr lang="en-IN" sz="1600" dirty="0" smtClean="0"/>
              <a:t>none of the memory words are selected</a:t>
            </a:r>
          </a:p>
          <a:p>
            <a:pPr lvl="1"/>
            <a:r>
              <a:rPr lang="en-IN" sz="2000" dirty="0" smtClean="0"/>
              <a:t>ME=1 one of the four words are selected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5715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MEMORY DECODING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Autofit/>
          </a:bodyPr>
          <a:lstStyle/>
          <a:p>
            <a:r>
              <a:rPr lang="en-IN" sz="2400" dirty="0" smtClean="0"/>
              <a:t>Once a word has been selected, the read/write input determines the operation</a:t>
            </a:r>
          </a:p>
          <a:p>
            <a:r>
              <a:rPr lang="en-IN" sz="2400" dirty="0" smtClean="0"/>
              <a:t>During the read operation, the four bits of the selected word go through OR gates to the output terminals</a:t>
            </a:r>
          </a:p>
          <a:p>
            <a:r>
              <a:rPr lang="en-IN" sz="2400" dirty="0" smtClean="0"/>
              <a:t>During the write operation, the data available in the input lines are transferred into the four binary cells of the selected </a:t>
            </a:r>
            <a:r>
              <a:rPr lang="en-IN" sz="2400" dirty="0" smtClean="0"/>
              <a:t>word</a:t>
            </a:r>
            <a:endParaRPr lang="en-IN" sz="2400" dirty="0" smtClean="0"/>
          </a:p>
          <a:p>
            <a:r>
              <a:rPr lang="en-IN" sz="2400" dirty="0" smtClean="0"/>
              <a:t>The binary cells that are not selected are disabled</a:t>
            </a:r>
          </a:p>
          <a:p>
            <a:r>
              <a:rPr lang="en-IN" sz="2400" dirty="0" smtClean="0"/>
              <a:t>Commercial RAMs may have a capacity of thousands of words, and each word may range from 1 to 64 bits</a:t>
            </a:r>
          </a:p>
          <a:p>
            <a:r>
              <a:rPr lang="en-IN" sz="2400" dirty="0" smtClean="0"/>
              <a:t>A memory with 2</a:t>
            </a:r>
            <a:r>
              <a:rPr lang="en-IN" sz="2400" i="1" baseline="30000" dirty="0" smtClean="0"/>
              <a:t>k</a:t>
            </a:r>
            <a:r>
              <a:rPr lang="en-IN" sz="2400" i="1" dirty="0" smtClean="0"/>
              <a:t> words of n bits per </a:t>
            </a:r>
            <a:r>
              <a:rPr lang="en-IN" sz="2400" dirty="0" smtClean="0"/>
              <a:t>word requires </a:t>
            </a:r>
            <a:r>
              <a:rPr lang="en-IN" sz="2400" i="1" dirty="0" smtClean="0"/>
              <a:t>k address lines </a:t>
            </a:r>
          </a:p>
          <a:p>
            <a:r>
              <a:rPr lang="en-IN" sz="2400" i="1" dirty="0" smtClean="0"/>
              <a:t>k * 2</a:t>
            </a:r>
            <a:r>
              <a:rPr lang="en-IN" sz="2400" i="1" baseline="30000" dirty="0" smtClean="0"/>
              <a:t>k</a:t>
            </a:r>
            <a:r>
              <a:rPr lang="en-IN" sz="2400" i="1" dirty="0" smtClean="0"/>
              <a:t> decoder is used</a:t>
            </a:r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4286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Coincident Decoding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7158" y="714356"/>
            <a:ext cx="8229600" cy="1714512"/>
          </a:xfrm>
        </p:spPr>
        <p:txBody>
          <a:bodyPr>
            <a:noAutofit/>
          </a:bodyPr>
          <a:lstStyle/>
          <a:p>
            <a:r>
              <a:rPr lang="en-IN" sz="2400" i="1" dirty="0" smtClean="0"/>
              <a:t>k inputs and 2</a:t>
            </a:r>
            <a:r>
              <a:rPr lang="en-IN" sz="2400" i="1" baseline="30000" dirty="0" smtClean="0"/>
              <a:t>k</a:t>
            </a:r>
            <a:r>
              <a:rPr lang="en-IN" sz="2400" i="1" dirty="0" smtClean="0"/>
              <a:t> outputs requires 2</a:t>
            </a:r>
            <a:r>
              <a:rPr lang="en-IN" sz="2400" i="1" baseline="30000" dirty="0" smtClean="0"/>
              <a:t>k </a:t>
            </a:r>
            <a:r>
              <a:rPr lang="en-IN" sz="2400" i="1" dirty="0" smtClean="0"/>
              <a:t>AND gates with k inputs per gate</a:t>
            </a:r>
          </a:p>
          <a:p>
            <a:r>
              <a:rPr lang="en-IN" sz="2400" dirty="0" smtClean="0"/>
              <a:t>Reduced by employing two decoders in a two‐dimensional selection scheme</a:t>
            </a:r>
          </a:p>
          <a:p>
            <a:pPr>
              <a:buNone/>
            </a:pPr>
            <a:r>
              <a:rPr lang="en-IN" sz="24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2928934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 two k/2-input decoders instead of one k-input decoder</a:t>
            </a:r>
          </a:p>
          <a:p>
            <a:endParaRPr lang="en-IN" dirty="0" smtClean="0"/>
          </a:p>
          <a:p>
            <a:r>
              <a:rPr lang="en-IN" dirty="0" smtClean="0"/>
              <a:t>One decoder performs the row selection and the other the column selection in a two dimensional matrix configuration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500990" cy="4286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Coincident Decoding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3143240" y="785794"/>
            <a:ext cx="577786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071546"/>
            <a:ext cx="3857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EG:</a:t>
            </a:r>
          </a:p>
          <a:p>
            <a:r>
              <a:rPr lang="en-IN" dirty="0" smtClean="0"/>
              <a:t>1K‐word memory</a:t>
            </a:r>
          </a:p>
          <a:p>
            <a:endParaRPr lang="en-IN" dirty="0" smtClean="0"/>
          </a:p>
          <a:p>
            <a:r>
              <a:rPr lang="en-IN" dirty="0" smtClean="0"/>
              <a:t>Need  10 * 1,024 decoder in  1D</a:t>
            </a:r>
          </a:p>
          <a:p>
            <a:r>
              <a:rPr lang="en-IN" dirty="0" smtClean="0"/>
              <a:t>Need  1024 AND gates </a:t>
            </a:r>
          </a:p>
          <a:p>
            <a:r>
              <a:rPr lang="en-IN" dirty="0" smtClean="0"/>
              <a:t>10 input lines</a:t>
            </a:r>
          </a:p>
          <a:p>
            <a:endParaRPr lang="en-IN" dirty="0" smtClean="0"/>
          </a:p>
          <a:p>
            <a:r>
              <a:rPr lang="en-IN" dirty="0" smtClean="0"/>
              <a:t>Use two 5 * 32 decoders in 2D</a:t>
            </a:r>
          </a:p>
          <a:p>
            <a:r>
              <a:rPr lang="en-IN" dirty="0" smtClean="0"/>
              <a:t>Need  64 AND gates </a:t>
            </a:r>
          </a:p>
          <a:p>
            <a:r>
              <a:rPr lang="en-IN" dirty="0" smtClean="0"/>
              <a:t>5 input for rows </a:t>
            </a:r>
          </a:p>
          <a:p>
            <a:r>
              <a:rPr lang="en-IN" dirty="0" smtClean="0"/>
              <a:t>5 input for columns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Address Multiplexing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SRAM memory cell</a:t>
            </a:r>
          </a:p>
          <a:p>
            <a:pPr lvl="1"/>
            <a:r>
              <a:rPr lang="en-IN" dirty="0" smtClean="0"/>
              <a:t> Contains six transistors</a:t>
            </a:r>
          </a:p>
          <a:p>
            <a:pPr lvl="1"/>
            <a:r>
              <a:rPr lang="en-IN" dirty="0" smtClean="0"/>
              <a:t> To build memories with higher density - reduce the number of transistors in a cell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DRAM  memory cell </a:t>
            </a:r>
          </a:p>
          <a:p>
            <a:pPr lvl="1"/>
            <a:r>
              <a:rPr lang="en-IN" dirty="0" smtClean="0"/>
              <a:t>Contains  a single MOS transistor and a capacitor</a:t>
            </a:r>
          </a:p>
          <a:p>
            <a:pPr lvl="1"/>
            <a:r>
              <a:rPr lang="en-IN" dirty="0" smtClean="0"/>
              <a:t>4 times as much memory as SRAM</a:t>
            </a:r>
          </a:p>
          <a:p>
            <a:pPr lvl="1"/>
            <a:r>
              <a:rPr lang="en-IN" dirty="0" smtClean="0"/>
              <a:t>Cost - 4 times lesser</a:t>
            </a:r>
          </a:p>
          <a:p>
            <a:pPr lvl="1"/>
            <a:r>
              <a:rPr lang="en-IN" dirty="0" smtClean="0"/>
              <a:t> The charge stored on the capacitor discharges</a:t>
            </a:r>
          </a:p>
          <a:p>
            <a:pPr lvl="1"/>
            <a:r>
              <a:rPr lang="en-IN" dirty="0" smtClean="0"/>
              <a:t>Periodically recharged</a:t>
            </a:r>
          </a:p>
          <a:p>
            <a:pPr lvl="1"/>
            <a:r>
              <a:rPr lang="en-IN" dirty="0" smtClean="0"/>
              <a:t>Lower power requirement</a:t>
            </a:r>
          </a:p>
          <a:p>
            <a:pPr lvl="1"/>
            <a:r>
              <a:rPr lang="en-IN" dirty="0" smtClean="0"/>
              <a:t>Preferred technology for large memories in personal digital computers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Address Multiplexing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DRAM - two‐dimensional array</a:t>
            </a:r>
          </a:p>
          <a:p>
            <a:r>
              <a:rPr lang="en-IN" sz="2400" dirty="0" smtClean="0"/>
              <a:t>Larger memories often have multiple arrays</a:t>
            </a:r>
          </a:p>
          <a:p>
            <a:pPr lvl="1"/>
            <a:r>
              <a:rPr lang="en-IN" sz="2400" dirty="0" smtClean="0"/>
              <a:t>Pins in the IC package utilize address multiplexing</a:t>
            </a:r>
          </a:p>
          <a:p>
            <a:pPr lvl="1"/>
            <a:r>
              <a:rPr lang="en-IN" sz="2400" dirty="0" smtClean="0"/>
              <a:t>One set of address input pins accommodates the address components (Row/Columns)</a:t>
            </a:r>
          </a:p>
          <a:p>
            <a:pPr lvl="1"/>
            <a:r>
              <a:rPr lang="en-IN" sz="2400" dirty="0" smtClean="0"/>
              <a:t>Address is applied in two parts at different times</a:t>
            </a:r>
          </a:p>
          <a:p>
            <a:pPr lvl="1"/>
            <a:r>
              <a:rPr lang="en-IN" sz="2400" dirty="0" smtClean="0"/>
              <a:t>Row address first and the column address second</a:t>
            </a:r>
          </a:p>
          <a:p>
            <a:pPr lvl="1"/>
            <a:r>
              <a:rPr lang="en-IN" sz="2400" dirty="0" smtClean="0"/>
              <a:t> Since the same set of pins is used for both parts of the address, the size of the package is decreased significantly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Address Multiplexing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428596" y="785794"/>
            <a:ext cx="842968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Address Multiplexing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564360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Example:</a:t>
            </a:r>
          </a:p>
          <a:p>
            <a:r>
              <a:rPr lang="en-IN" sz="2400" dirty="0" smtClean="0"/>
              <a:t> 64 k word = 64 x 2</a:t>
            </a:r>
            <a:r>
              <a:rPr lang="en-IN" sz="2400" baseline="30000" dirty="0" smtClean="0"/>
              <a:t>10 </a:t>
            </a:r>
            <a:r>
              <a:rPr lang="en-IN" sz="2400" dirty="0" smtClean="0"/>
              <a:t>= 2 </a:t>
            </a:r>
            <a:r>
              <a:rPr lang="en-IN" sz="2400" baseline="30000" dirty="0" smtClean="0"/>
              <a:t>6</a:t>
            </a:r>
            <a:r>
              <a:rPr lang="en-IN" sz="2400" dirty="0" smtClean="0"/>
              <a:t> x 2</a:t>
            </a:r>
            <a:r>
              <a:rPr lang="en-IN" sz="2400" baseline="30000" dirty="0" smtClean="0"/>
              <a:t>10</a:t>
            </a:r>
            <a:r>
              <a:rPr lang="en-IN" sz="2400" dirty="0" smtClean="0"/>
              <a:t> = 2</a:t>
            </a:r>
            <a:r>
              <a:rPr lang="en-IN" sz="2400" baseline="30000" dirty="0" smtClean="0"/>
              <a:t>16</a:t>
            </a:r>
            <a:r>
              <a:rPr lang="en-IN" sz="2400" dirty="0" smtClean="0"/>
              <a:t> word </a:t>
            </a:r>
          </a:p>
          <a:p>
            <a:r>
              <a:rPr lang="en-IN" sz="2400" dirty="0" smtClean="0"/>
              <a:t>– RAS (Row Address Strobe) : Enable 8 bit row register</a:t>
            </a:r>
          </a:p>
          <a:p>
            <a:r>
              <a:rPr lang="en-IN" sz="2400" dirty="0" smtClean="0"/>
              <a:t> – CAS  (Column Address Strobe) : Enable 8 bit column register RAS and CAS are Active low signals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Address Multiplexing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43602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Initially both strobes are in 1 state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8 bit address in address line </a:t>
            </a:r>
          </a:p>
          <a:p>
            <a:pPr lvl="1"/>
            <a:r>
              <a:rPr lang="en-IN" dirty="0" smtClean="0"/>
              <a:t>RAS  =0</a:t>
            </a:r>
          </a:p>
          <a:p>
            <a:pPr lvl="1"/>
            <a:r>
              <a:rPr lang="en-IN" dirty="0" smtClean="0"/>
              <a:t>Loads row address into row address register</a:t>
            </a:r>
          </a:p>
          <a:p>
            <a:pPr lvl="1"/>
            <a:r>
              <a:rPr lang="en-IN" dirty="0" smtClean="0"/>
              <a:t>RAS enables the Row decoder, so that it decodes the address and selects one row of the array</a:t>
            </a:r>
          </a:p>
          <a:p>
            <a:endParaRPr lang="en-IN" dirty="0" smtClean="0"/>
          </a:p>
          <a:p>
            <a:r>
              <a:rPr lang="en-IN" dirty="0" smtClean="0"/>
              <a:t> After sometime, (Settling time) RAS goes back to 1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 8 bit address in address line </a:t>
            </a:r>
          </a:p>
          <a:p>
            <a:pPr lvl="1"/>
            <a:r>
              <a:rPr lang="en-IN" dirty="0" smtClean="0"/>
              <a:t>CAS  =0</a:t>
            </a:r>
          </a:p>
          <a:p>
            <a:pPr lvl="1"/>
            <a:r>
              <a:rPr lang="en-IN" dirty="0" smtClean="0"/>
              <a:t>Loads the column address to the column address register</a:t>
            </a:r>
          </a:p>
          <a:p>
            <a:pPr lvl="1"/>
            <a:r>
              <a:rPr lang="en-IN" dirty="0" smtClean="0"/>
              <a:t> CAS enables the column decoder and corresponding column is selected in the array</a:t>
            </a:r>
          </a:p>
          <a:p>
            <a:endParaRPr lang="en-IN" dirty="0" smtClean="0"/>
          </a:p>
          <a:p>
            <a:r>
              <a:rPr lang="en-IN" dirty="0" smtClean="0"/>
              <a:t> Read / Write operation is performed on the selected cell</a:t>
            </a:r>
          </a:p>
          <a:p>
            <a:endParaRPr lang="en-IN" dirty="0" smtClean="0"/>
          </a:p>
          <a:p>
            <a:r>
              <a:rPr lang="en-IN" dirty="0" smtClean="0"/>
              <a:t> After certain time, CAS also goes back to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4929222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/>
              <a:t>Types of memories</a:t>
            </a:r>
          </a:p>
          <a:p>
            <a:pPr>
              <a:buNone/>
            </a:pPr>
            <a:r>
              <a:rPr lang="en-IN" sz="1800" b="1" dirty="0" smtClean="0"/>
              <a:t>1. Random-Access Memory (RAM)</a:t>
            </a:r>
          </a:p>
          <a:p>
            <a:pPr lvl="1"/>
            <a:r>
              <a:rPr lang="en-IN" sz="1800" dirty="0" smtClean="0"/>
              <a:t>Operating system </a:t>
            </a:r>
          </a:p>
          <a:p>
            <a:pPr lvl="1"/>
            <a:r>
              <a:rPr lang="en-IN" sz="1800" dirty="0" smtClean="0"/>
              <a:t>Application programs</a:t>
            </a:r>
          </a:p>
          <a:p>
            <a:pPr lvl="1"/>
            <a:r>
              <a:rPr lang="en-IN" sz="1800" dirty="0" smtClean="0"/>
              <a:t>Data in current use </a:t>
            </a:r>
          </a:p>
          <a:p>
            <a:pPr lvl="1"/>
            <a:r>
              <a:rPr lang="en-IN" sz="1800" dirty="0" smtClean="0"/>
              <a:t>All these resides in RAM for quick reach by processor</a:t>
            </a:r>
          </a:p>
          <a:p>
            <a:pPr>
              <a:buNone/>
            </a:pPr>
            <a:r>
              <a:rPr lang="en-IN" sz="1800" b="1" dirty="0" smtClean="0"/>
              <a:t>2. Read-Only Memory (ROM)</a:t>
            </a:r>
          </a:p>
          <a:p>
            <a:pPr lvl="1"/>
            <a:r>
              <a:rPr lang="en-IN" sz="1800" dirty="0" smtClean="0"/>
              <a:t>As fast as RAM, </a:t>
            </a:r>
          </a:p>
          <a:p>
            <a:pPr lvl="1"/>
            <a:r>
              <a:rPr lang="en-IN" sz="1800" dirty="0" smtClean="0"/>
              <a:t>Cannot change the content </a:t>
            </a:r>
          </a:p>
          <a:p>
            <a:pPr lvl="1"/>
            <a:r>
              <a:rPr lang="en-IN" sz="1800" dirty="0" smtClean="0"/>
              <a:t> Retains its contents even when shut off</a:t>
            </a:r>
          </a:p>
          <a:p>
            <a:pPr lvl="1"/>
            <a:r>
              <a:rPr lang="en-IN" sz="1800" dirty="0" smtClean="0"/>
              <a:t>Used to start your computer up and load the operating system into RAM</a:t>
            </a:r>
          </a:p>
          <a:p>
            <a:pPr lvl="1"/>
            <a:r>
              <a:rPr lang="en-IN" sz="1800" dirty="0" smtClean="0"/>
              <a:t>Can be used as PLD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2264" y="171448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ERROR DETECTION AND CORRECTION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398"/>
            <a:ext cx="8858280" cy="5643602"/>
          </a:xfrm>
        </p:spPr>
        <p:txBody>
          <a:bodyPr>
            <a:normAutofit/>
          </a:bodyPr>
          <a:lstStyle/>
          <a:p>
            <a:r>
              <a:rPr lang="en-IN" sz="2600" dirty="0" smtClean="0"/>
              <a:t>Storing and retrieving the binary information is erroneous due to  the electrical signals affecting the data path</a:t>
            </a:r>
          </a:p>
          <a:p>
            <a:r>
              <a:rPr lang="en-IN" sz="2600" dirty="0" smtClean="0"/>
              <a:t>Error‐detecting and error‐correcting codes improves the Reliability of a memory unit </a:t>
            </a:r>
          </a:p>
          <a:p>
            <a:endParaRPr lang="en-IN" sz="2600" dirty="0" smtClean="0"/>
          </a:p>
          <a:p>
            <a:pPr>
              <a:buNone/>
            </a:pPr>
            <a:r>
              <a:rPr lang="en-IN" sz="2600" dirty="0" smtClean="0"/>
              <a:t>1.Common error detection scheme  -  parity bit</a:t>
            </a:r>
          </a:p>
          <a:p>
            <a:pPr lvl="1"/>
            <a:r>
              <a:rPr lang="en-IN" sz="2100" dirty="0" smtClean="0"/>
              <a:t>A parity bit is generated and stored along with the data word in memory</a:t>
            </a:r>
          </a:p>
          <a:p>
            <a:pPr lvl="1"/>
            <a:r>
              <a:rPr lang="en-IN" sz="2100" dirty="0" smtClean="0"/>
              <a:t> The parity of the word is checked after reading it from memory</a:t>
            </a:r>
          </a:p>
          <a:p>
            <a:pPr lvl="1"/>
            <a:r>
              <a:rPr lang="en-IN" sz="2100" dirty="0" smtClean="0"/>
              <a:t>The data word is accepted if the parity of the bits read out is correct</a:t>
            </a:r>
          </a:p>
          <a:p>
            <a:pPr lvl="1"/>
            <a:r>
              <a:rPr lang="en-IN" sz="2100" dirty="0" smtClean="0"/>
              <a:t>If the parity checked results in an inversion, an error is detected</a:t>
            </a:r>
          </a:p>
          <a:p>
            <a:pPr lvl="1"/>
            <a:r>
              <a:rPr lang="en-IN" sz="2100" dirty="0" smtClean="0"/>
              <a:t>This technique cannot correct errors</a:t>
            </a:r>
          </a:p>
          <a:p>
            <a:endParaRPr lang="en-IN" sz="21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ERROR DETECTION AND CORRECTION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398"/>
            <a:ext cx="885828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600" dirty="0" smtClean="0"/>
              <a:t>1.Common </a:t>
            </a:r>
            <a:r>
              <a:rPr lang="en-IN" sz="2600" dirty="0" smtClean="0"/>
              <a:t>error detection scheme  -  parity bit</a:t>
            </a:r>
          </a:p>
          <a:p>
            <a:pPr lvl="1"/>
            <a:r>
              <a:rPr lang="en-IN" sz="2100" dirty="0" smtClean="0"/>
              <a:t>A parity bit is generated and stored along with the data word in memory</a:t>
            </a:r>
          </a:p>
          <a:p>
            <a:pPr lvl="1"/>
            <a:r>
              <a:rPr lang="en-IN" sz="2100" dirty="0" smtClean="0"/>
              <a:t> The parity of the word is checked after reading it from memory</a:t>
            </a:r>
          </a:p>
          <a:p>
            <a:pPr lvl="1"/>
            <a:r>
              <a:rPr lang="en-IN" sz="2100" dirty="0" smtClean="0"/>
              <a:t>The data word is accepted if the parity of the bits read out is correct</a:t>
            </a:r>
          </a:p>
          <a:p>
            <a:pPr lvl="1"/>
            <a:r>
              <a:rPr lang="en-IN" sz="2100" dirty="0" smtClean="0"/>
              <a:t>If the parity checked results in an inversion, an error is detected</a:t>
            </a:r>
          </a:p>
          <a:p>
            <a:pPr lvl="1"/>
            <a:r>
              <a:rPr lang="en-IN" sz="2100" dirty="0" smtClean="0"/>
              <a:t>This technique cannot correct </a:t>
            </a:r>
            <a:r>
              <a:rPr lang="en-IN" sz="2100" dirty="0" smtClean="0"/>
              <a:t>errors</a:t>
            </a:r>
          </a:p>
          <a:p>
            <a:pPr lvl="1"/>
            <a:r>
              <a:rPr lang="en-IN" sz="2100" dirty="0" err="1" smtClean="0"/>
              <a:t>Eg</a:t>
            </a:r>
            <a:r>
              <a:rPr lang="en-IN" sz="2100" dirty="0" smtClean="0"/>
              <a:t> : data: 1011011 </a:t>
            </a:r>
          </a:p>
          <a:p>
            <a:pPr lvl="1"/>
            <a:r>
              <a:rPr lang="en-IN" sz="2100" dirty="0" smtClean="0"/>
              <a:t> </a:t>
            </a:r>
            <a:r>
              <a:rPr lang="en-IN" sz="2100" dirty="0" smtClean="0"/>
              <a:t>     generate Parity (even): 1</a:t>
            </a:r>
          </a:p>
          <a:p>
            <a:pPr lvl="1"/>
            <a:r>
              <a:rPr lang="en-IN" sz="2100" dirty="0" smtClean="0"/>
              <a:t>1011011</a:t>
            </a:r>
            <a:r>
              <a:rPr lang="en-IN" sz="2100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IN" sz="2100" dirty="0" smtClean="0"/>
              <a:t>Check parity if parity is 1 then it is correct otherwise error</a:t>
            </a:r>
            <a:endParaRPr lang="en-IN" sz="2100" dirty="0" smtClean="0"/>
          </a:p>
          <a:p>
            <a:pPr lvl="1"/>
            <a:endParaRPr lang="en-IN" sz="2100" dirty="0" smtClean="0">
              <a:solidFill>
                <a:srgbClr val="FF0000"/>
              </a:solidFill>
            </a:endParaRPr>
          </a:p>
          <a:p>
            <a:endParaRPr lang="en-IN" sz="21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ERROR DETECTION AND CORRECTION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2. An error‐correcting code </a:t>
            </a:r>
          </a:p>
          <a:p>
            <a:pPr lvl="1"/>
            <a:r>
              <a:rPr lang="en-IN" sz="2000" dirty="0" smtClean="0"/>
              <a:t>Write: </a:t>
            </a:r>
          </a:p>
          <a:p>
            <a:pPr lvl="2"/>
            <a:r>
              <a:rPr lang="en-IN" sz="1600" dirty="0" smtClean="0"/>
              <a:t>Generates multiple parity check bits</a:t>
            </a:r>
          </a:p>
          <a:p>
            <a:pPr lvl="2"/>
            <a:r>
              <a:rPr lang="en-IN" sz="1600" dirty="0" smtClean="0"/>
              <a:t>Stored with the data word in memory</a:t>
            </a:r>
          </a:p>
          <a:p>
            <a:pPr lvl="2"/>
            <a:r>
              <a:rPr lang="en-IN" sz="1600" dirty="0" smtClean="0"/>
              <a:t>Each check bit is a parity over a group of bits</a:t>
            </a:r>
          </a:p>
          <a:p>
            <a:pPr lvl="2">
              <a:buNone/>
            </a:pPr>
            <a:endParaRPr lang="en-IN" sz="1600" dirty="0" smtClean="0"/>
          </a:p>
          <a:p>
            <a:pPr lvl="1"/>
            <a:r>
              <a:rPr lang="en-IN" sz="2000" dirty="0" smtClean="0"/>
              <a:t>Read:  </a:t>
            </a:r>
          </a:p>
          <a:p>
            <a:pPr lvl="2"/>
            <a:r>
              <a:rPr lang="en-IN" sz="1600" dirty="0" smtClean="0"/>
              <a:t>Read the word and associated parity bits </a:t>
            </a:r>
          </a:p>
          <a:p>
            <a:pPr lvl="2"/>
            <a:r>
              <a:rPr lang="en-IN" sz="1600" dirty="0" smtClean="0"/>
              <a:t>New set of check bits generated from the data</a:t>
            </a:r>
          </a:p>
          <a:p>
            <a:pPr lvl="2"/>
            <a:r>
              <a:rPr lang="en-IN" sz="1600" dirty="0" smtClean="0"/>
              <a:t>If the check bits are correct, no error has occurred</a:t>
            </a:r>
          </a:p>
          <a:p>
            <a:pPr lvl="2"/>
            <a:r>
              <a:rPr lang="en-IN" sz="1600" dirty="0" smtClean="0"/>
              <a:t>if the check bits do not match the stored parity, they generate a unique pattern, called a </a:t>
            </a:r>
            <a:r>
              <a:rPr lang="en-IN" sz="1600" b="1" i="1" dirty="0" smtClean="0"/>
              <a:t>syndrome</a:t>
            </a:r>
            <a:endParaRPr lang="en-IN" sz="1600" b="1" i="1" dirty="0" smtClean="0"/>
          </a:p>
          <a:p>
            <a:pPr lvl="2"/>
            <a:r>
              <a:rPr lang="en-IN" sz="1600" i="1" dirty="0" smtClean="0"/>
              <a:t>Syndrome -</a:t>
            </a:r>
            <a:r>
              <a:rPr lang="en-IN" sz="1600" dirty="0" smtClean="0"/>
              <a:t> used to identify the bit that is in error</a:t>
            </a:r>
          </a:p>
          <a:p>
            <a:pPr lvl="2"/>
            <a:r>
              <a:rPr lang="en-IN" sz="1600" dirty="0" smtClean="0"/>
              <a:t>A single error occurs when a bit changes in value from 1 to 0 or from 0 to 1 during the write or read operation</a:t>
            </a:r>
          </a:p>
          <a:p>
            <a:pPr lvl="2"/>
            <a:r>
              <a:rPr lang="en-IN" sz="1600" dirty="0" smtClean="0"/>
              <a:t>if the specific bit in error is identified, then the error can be corrected by complementing the erroneous bit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ERROR DETECTION AND CORRECTION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5286412" cy="41434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Hamming Code:</a:t>
            </a:r>
          </a:p>
          <a:p>
            <a:pPr>
              <a:buNone/>
            </a:pPr>
            <a:endParaRPr lang="en-IN" sz="2400" b="1" dirty="0" smtClean="0"/>
          </a:p>
          <a:p>
            <a:r>
              <a:rPr lang="en-IN" sz="2400" dirty="0" smtClean="0"/>
              <a:t>Devised  by </a:t>
            </a:r>
            <a:r>
              <a:rPr lang="en-IN" sz="2400" b="1" dirty="0" smtClean="0"/>
              <a:t>R.W. Hamming</a:t>
            </a:r>
          </a:p>
          <a:p>
            <a:r>
              <a:rPr lang="en-IN" sz="2400" i="1" dirty="0" smtClean="0"/>
              <a:t>n ‐bit data word </a:t>
            </a:r>
          </a:p>
          <a:p>
            <a:r>
              <a:rPr lang="en-IN" sz="2400" i="1" dirty="0" smtClean="0"/>
              <a:t>k parity bits </a:t>
            </a:r>
          </a:p>
          <a:p>
            <a:r>
              <a:rPr lang="en-IN" sz="2400" i="1" dirty="0" smtClean="0"/>
              <a:t>Form </a:t>
            </a:r>
            <a:r>
              <a:rPr lang="en-IN" sz="2400" dirty="0" smtClean="0"/>
              <a:t>a new word of </a:t>
            </a:r>
            <a:r>
              <a:rPr lang="en-IN" sz="2400" i="1" dirty="0" smtClean="0"/>
              <a:t>n + k bits</a:t>
            </a:r>
          </a:p>
          <a:p>
            <a:r>
              <a:rPr lang="en-IN" sz="2400" i="1" dirty="0" smtClean="0"/>
              <a:t>K=3 then n&lt;=2</a:t>
            </a:r>
            <a:r>
              <a:rPr lang="en-IN" sz="2400" i="1" baseline="30000" dirty="0" smtClean="0"/>
              <a:t>3</a:t>
            </a:r>
            <a:r>
              <a:rPr lang="en-IN" sz="2400" i="1" dirty="0" smtClean="0"/>
              <a:t>-1</a:t>
            </a:r>
          </a:p>
          <a:p>
            <a:r>
              <a:rPr lang="en-IN" sz="2400" i="1" dirty="0" smtClean="0"/>
              <a:t>(2</a:t>
            </a:r>
            <a:r>
              <a:rPr lang="en-IN" sz="2400" i="1" baseline="30000" dirty="0" smtClean="0"/>
              <a:t>k</a:t>
            </a:r>
            <a:r>
              <a:rPr lang="en-IN" sz="2400" i="1" dirty="0" smtClean="0"/>
              <a:t>-1) &gt;= </a:t>
            </a:r>
            <a:r>
              <a:rPr lang="en-IN" sz="2400" i="1" dirty="0" err="1" smtClean="0"/>
              <a:t>n+k</a:t>
            </a:r>
            <a:endParaRPr lang="en-IN" sz="2400" i="1" dirty="0" smtClean="0"/>
          </a:p>
          <a:p>
            <a:r>
              <a:rPr lang="en-IN" sz="2400" i="1" dirty="0" smtClean="0"/>
              <a:t>(2</a:t>
            </a:r>
            <a:r>
              <a:rPr lang="en-IN" sz="2400" i="1" baseline="30000" dirty="0" smtClean="0"/>
              <a:t>k</a:t>
            </a:r>
            <a:r>
              <a:rPr lang="en-IN" sz="2400" i="1" dirty="0" smtClean="0"/>
              <a:t>-1) –k = n</a:t>
            </a:r>
          </a:p>
          <a:p>
            <a:endParaRPr lang="en-IN" sz="2400" i="1" dirty="0" smtClean="0"/>
          </a:p>
          <a:p>
            <a:endParaRPr lang="en-IN" sz="2400" i="1" dirty="0" smtClean="0"/>
          </a:p>
          <a:p>
            <a:endParaRPr lang="en-IN" sz="1600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86050" y="5072074"/>
          <a:ext cx="6096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2989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0</a:t>
                      </a:r>
                      <a:endParaRPr lang="en-IN" baseline="30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4143372" y="1142984"/>
            <a:ext cx="4425328" cy="195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28916" cy="43971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Hamming Code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000108"/>
          <a:ext cx="6096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15934"/>
                <a:gridCol w="500066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P8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2989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0</a:t>
                      </a:r>
                      <a:endParaRPr lang="en-IN" baseline="30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57950" y="214290"/>
          <a:ext cx="2500298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027"/>
                <a:gridCol w="500646"/>
                <a:gridCol w="500646"/>
                <a:gridCol w="500646"/>
                <a:gridCol w="412333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2786058"/>
            <a:ext cx="4786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Till 12</a:t>
            </a:r>
            <a:r>
              <a:rPr lang="en-IN" i="1" baseline="30000" dirty="0" smtClean="0">
                <a:solidFill>
                  <a:srgbClr val="FF0000"/>
                </a:solidFill>
              </a:rPr>
              <a:t>th</a:t>
            </a:r>
            <a:r>
              <a:rPr lang="en-IN" i="1" dirty="0" smtClean="0">
                <a:solidFill>
                  <a:srgbClr val="FF0000"/>
                </a:solidFill>
              </a:rPr>
              <a:t> bit</a:t>
            </a:r>
          </a:p>
          <a:p>
            <a:r>
              <a:rPr lang="en-IN" i="1" dirty="0" smtClean="0">
                <a:solidFill>
                  <a:srgbClr val="FF0000"/>
                </a:solidFill>
              </a:rPr>
              <a:t>C1 </a:t>
            </a:r>
            <a:r>
              <a:rPr lang="en-IN" i="1" dirty="0" smtClean="0">
                <a:solidFill>
                  <a:srgbClr val="FF0000"/>
                </a:solidFill>
              </a:rPr>
              <a:t>= XOR of bits (1, 3, 5, 7, 9, 11)</a:t>
            </a:r>
          </a:p>
          <a:p>
            <a:r>
              <a:rPr lang="en-IN" i="1" dirty="0" smtClean="0">
                <a:solidFill>
                  <a:srgbClr val="FF0000"/>
                </a:solidFill>
              </a:rPr>
              <a:t>C2 = XOR of bits (2, 3, 6, 7, 10, 11)</a:t>
            </a:r>
          </a:p>
          <a:p>
            <a:r>
              <a:rPr lang="en-IN" i="1" dirty="0" smtClean="0">
                <a:solidFill>
                  <a:srgbClr val="FF0000"/>
                </a:solidFill>
              </a:rPr>
              <a:t>C4 = XOR of bits (4, 5, 6, 7, 12)</a:t>
            </a:r>
          </a:p>
          <a:p>
            <a:r>
              <a:rPr lang="en-IN" i="1" dirty="0" smtClean="0">
                <a:solidFill>
                  <a:srgbClr val="FF0000"/>
                </a:solidFill>
              </a:rPr>
              <a:t>C8 = XOR of bits (8, 9, 10, 11, 12)</a:t>
            </a:r>
          </a:p>
          <a:p>
            <a:endParaRPr lang="en-IN" i="1" dirty="0" smtClean="0"/>
          </a:p>
          <a:p>
            <a:r>
              <a:rPr lang="en-IN" i="1" dirty="0" smtClean="0"/>
              <a:t>P1 = XOR of bits (3, 5, 7, 9, 11) </a:t>
            </a:r>
          </a:p>
          <a:p>
            <a:r>
              <a:rPr lang="en-IN" i="1" dirty="0" smtClean="0"/>
              <a:t>P2 = XOR of bits (3, 6, 7, 10, 11)</a:t>
            </a:r>
          </a:p>
          <a:p>
            <a:r>
              <a:rPr lang="en-IN" i="1" dirty="0" smtClean="0"/>
              <a:t>P4 = XOR of bits (5, 6, 7, 12)</a:t>
            </a:r>
          </a:p>
          <a:p>
            <a:r>
              <a:rPr lang="en-IN" i="1" dirty="0" smtClean="0"/>
              <a:t>P8 = XOR of bits (9, 10, 11, 12)</a:t>
            </a:r>
          </a:p>
          <a:p>
            <a:endParaRPr lang="en-IN" b="1" i="1" dirty="0" smtClean="0"/>
          </a:p>
          <a:p>
            <a:endParaRPr lang="en-IN" b="1" i="1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28916" cy="43971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Hamming Code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4429132"/>
          <a:ext cx="867588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018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29890">
                <a:tc>
                  <a:txBody>
                    <a:bodyPr/>
                    <a:lstStyle/>
                    <a:p>
                      <a:r>
                        <a:rPr lang="en-IN" sz="2400" baseline="30000" dirty="0" smtClean="0"/>
                        <a:t>Data</a:t>
                      </a:r>
                      <a:endParaRPr lang="en-IN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aseline="30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Parity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Hamming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1071546"/>
            <a:ext cx="4786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Write :</a:t>
            </a:r>
          </a:p>
          <a:p>
            <a:r>
              <a:rPr lang="en-IN" i="1" dirty="0" smtClean="0"/>
              <a:t>Input Data</a:t>
            </a:r>
          </a:p>
          <a:p>
            <a:r>
              <a:rPr lang="en-IN" dirty="0" smtClean="0"/>
              <a:t>8‐bit data word 11000100</a:t>
            </a:r>
          </a:p>
          <a:p>
            <a:r>
              <a:rPr lang="en-IN" dirty="0" smtClean="0"/>
              <a:t>4 bit parity </a:t>
            </a:r>
          </a:p>
          <a:p>
            <a:endParaRPr lang="en-IN" i="1" dirty="0" smtClean="0"/>
          </a:p>
          <a:p>
            <a:r>
              <a:rPr lang="en-IN" i="1" dirty="0" smtClean="0"/>
              <a:t>P1 = XOR of bits (3, 5, 7, 9, 11)   = (1,1,0,0,0) =0</a:t>
            </a:r>
          </a:p>
          <a:p>
            <a:r>
              <a:rPr lang="en-IN" i="1" dirty="0" smtClean="0"/>
              <a:t>P2 = XOR of bits (3, 6, 7, 10, 11) = (1,0,0,1,0) =0 </a:t>
            </a:r>
          </a:p>
          <a:p>
            <a:r>
              <a:rPr lang="en-IN" i="1" dirty="0" smtClean="0"/>
              <a:t>P4 = XOR of bits (5, 6, 7, 12)       = (1,0,0,0) =1</a:t>
            </a:r>
          </a:p>
          <a:p>
            <a:r>
              <a:rPr lang="en-IN" i="1" dirty="0" smtClean="0"/>
              <a:t>P8 = XOR of bits (9, 10, 11, 12)   =(0,1,0,0)  =1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28916" cy="43971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Hamming Code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4286256"/>
          <a:ext cx="8675882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018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  <a:gridCol w="584322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29890">
                <a:tc>
                  <a:txBody>
                    <a:bodyPr/>
                    <a:lstStyle/>
                    <a:p>
                      <a:r>
                        <a:rPr lang="en-IN" sz="2400" baseline="30000" dirty="0" smtClean="0"/>
                        <a:t>Data</a:t>
                      </a:r>
                      <a:endParaRPr lang="en-IN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Parity check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1000108"/>
            <a:ext cx="6072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Read :</a:t>
            </a:r>
          </a:p>
          <a:p>
            <a:r>
              <a:rPr lang="en-IN" i="1" dirty="0" smtClean="0"/>
              <a:t>Input Data</a:t>
            </a:r>
          </a:p>
          <a:p>
            <a:r>
              <a:rPr lang="en-IN" dirty="0" smtClean="0"/>
              <a:t>8‐bit data word 001110010100</a:t>
            </a:r>
          </a:p>
          <a:p>
            <a:endParaRPr lang="en-IN" i="1" dirty="0" smtClean="0"/>
          </a:p>
          <a:p>
            <a:r>
              <a:rPr lang="en-IN" i="1" dirty="0" smtClean="0"/>
              <a:t>C1 = XOR of bits (1, 3, 5, 7, 9, 11) = (0,1,1,0,0,0) = 0</a:t>
            </a:r>
          </a:p>
          <a:p>
            <a:r>
              <a:rPr lang="en-IN" i="1" dirty="0" smtClean="0"/>
              <a:t>C2 = XOR of bits (2, 3, 6, 7, 10, 11)  = (0,1,0,0,1,0) =0</a:t>
            </a:r>
          </a:p>
          <a:p>
            <a:r>
              <a:rPr lang="en-IN" i="1" dirty="0" smtClean="0"/>
              <a:t>C4 = XOR of bits (4, 5, 6, 7, 12)        =(1,1,0,0,0)   =0</a:t>
            </a:r>
          </a:p>
          <a:p>
            <a:r>
              <a:rPr lang="en-IN" i="1" dirty="0" smtClean="0"/>
              <a:t>C8 = XOR of bits (8, 9, 10, 11, 12)    = (1,0,1,0,0)  =0</a:t>
            </a:r>
          </a:p>
          <a:p>
            <a:endParaRPr lang="en-IN" i="1" dirty="0" smtClean="0"/>
          </a:p>
          <a:p>
            <a:r>
              <a:rPr lang="en-IN" i="1" dirty="0" smtClean="0"/>
              <a:t>C= C8C4C2C1  = 0000= No Error</a:t>
            </a:r>
          </a:p>
          <a:p>
            <a:endParaRPr lang="en-IN" b="1" i="1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28916" cy="43971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Hamming Code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2500306"/>
          <a:ext cx="6643735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1428760"/>
                <a:gridCol w="1643074"/>
                <a:gridCol w="192882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C8C4C2C1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Corrected data</a:t>
                      </a:r>
                      <a:endParaRPr lang="en-IN" dirty="0"/>
                    </a:p>
                  </a:txBody>
                  <a:tcPr/>
                </a:tc>
              </a:tr>
              <a:tr h="329890">
                <a:tc>
                  <a:txBody>
                    <a:bodyPr/>
                    <a:lstStyle/>
                    <a:p>
                      <a:r>
                        <a:rPr lang="en-IN" dirty="0" smtClean="0"/>
                        <a:t>001110010100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No 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001110010100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101110010100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Error in bit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dirty="0" smtClean="0"/>
                        <a:t>01110010100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001100010100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Error in bit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0011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dirty="0" smtClean="0"/>
                        <a:t>0010100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107154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Error correction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28916" cy="43971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Hamming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857232"/>
            <a:ext cx="8358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Single Error correction and double error detection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Adding another parity bit to the coded word - P13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P13 is XOR of the all other 12 bits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001110010100  = P13 = 1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0011100101001 (even parity)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P is a check for even parity  P= XOR of all 13 bits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If P = 0, the parity is correct,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If P = 1, then parity is incorrect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000504"/>
            <a:ext cx="7677127" cy="240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572560" cy="5126055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400" dirty="0" smtClean="0"/>
              <a:t>Types </a:t>
            </a:r>
            <a:r>
              <a:rPr lang="en-IN" sz="2400" dirty="0"/>
              <a:t>of </a:t>
            </a:r>
            <a:r>
              <a:rPr lang="en-IN" sz="2400" dirty="0" smtClean="0"/>
              <a:t>memories</a:t>
            </a:r>
          </a:p>
          <a:p>
            <a:pPr lvl="1"/>
            <a:r>
              <a:rPr lang="en-IN" sz="2400" dirty="0" smtClean="0"/>
              <a:t>R</a:t>
            </a:r>
            <a:r>
              <a:rPr lang="en-IN" sz="2400" i="1" dirty="0" smtClean="0"/>
              <a:t>andom‐access memory </a:t>
            </a:r>
            <a:r>
              <a:rPr lang="en-IN" sz="2400" i="1" dirty="0"/>
              <a:t>(RAM) </a:t>
            </a:r>
            <a:r>
              <a:rPr lang="en-IN" sz="2400" i="1" dirty="0" smtClean="0"/>
              <a:t>  : Read/Write</a:t>
            </a:r>
          </a:p>
          <a:p>
            <a:pPr lvl="1"/>
            <a:r>
              <a:rPr lang="en-IN" sz="2400" i="1" dirty="0" smtClean="0"/>
              <a:t>Read‐only </a:t>
            </a:r>
            <a:r>
              <a:rPr lang="en-IN" sz="2400" i="1" dirty="0"/>
              <a:t>memory (ROM</a:t>
            </a:r>
            <a:r>
              <a:rPr lang="en-IN" sz="2400" i="1" dirty="0" smtClean="0"/>
              <a:t>)            : Read</a:t>
            </a:r>
          </a:p>
          <a:p>
            <a:pPr lvl="2"/>
            <a:r>
              <a:rPr lang="en-IN" sz="2000" i="1" dirty="0" smtClean="0"/>
              <a:t>Mask Programming</a:t>
            </a:r>
          </a:p>
          <a:p>
            <a:pPr lvl="2"/>
            <a:r>
              <a:rPr lang="en-IN" sz="2000" i="1" dirty="0" smtClean="0"/>
              <a:t>PROM</a:t>
            </a:r>
          </a:p>
          <a:p>
            <a:pPr lvl="2"/>
            <a:r>
              <a:rPr lang="en-IN" sz="2000" i="1" dirty="0" smtClean="0"/>
              <a:t>EPROM</a:t>
            </a:r>
          </a:p>
          <a:p>
            <a:pPr lvl="2"/>
            <a:r>
              <a:rPr lang="en-IN" sz="2000" i="1" dirty="0" smtClean="0"/>
              <a:t>EEPROM</a:t>
            </a:r>
          </a:p>
          <a:p>
            <a:pPr lvl="2"/>
            <a:r>
              <a:rPr lang="en-IN" sz="2000" i="1" dirty="0" smtClean="0"/>
              <a:t>Flash Memory</a:t>
            </a:r>
            <a:endParaRPr lang="en-IN" sz="2000" i="1" dirty="0"/>
          </a:p>
          <a:p>
            <a:pPr lvl="1">
              <a:buNone/>
            </a:pPr>
            <a:endParaRPr lang="en-IN" sz="2400" i="1" dirty="0" smtClean="0"/>
          </a:p>
          <a:p>
            <a:pPr>
              <a:buNone/>
            </a:pPr>
            <a:r>
              <a:rPr lang="en-IN" sz="2000" dirty="0" smtClean="0"/>
              <a:t>Memory write operation : Process of transferring new information into memory</a:t>
            </a:r>
          </a:p>
          <a:p>
            <a:pPr>
              <a:buNone/>
            </a:pPr>
            <a:r>
              <a:rPr lang="en-IN" sz="2000" dirty="0" smtClean="0"/>
              <a:t>Memory read operation : Process of transferring information out of memory</a:t>
            </a:r>
          </a:p>
          <a:p>
            <a:pPr>
              <a:buNone/>
            </a:pPr>
            <a:endParaRPr lang="en-IN" sz="2000" dirty="0" smtClean="0"/>
          </a:p>
          <a:p>
            <a:endParaRPr lang="en-IN" sz="20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M</a:t>
            </a:r>
            <a:r>
              <a:rPr lang="en-IN" b="1" dirty="0" smtClean="0"/>
              <a:t>emory unit </a:t>
            </a:r>
            <a:r>
              <a:rPr lang="en-IN" dirty="0" smtClean="0"/>
              <a:t>– </a:t>
            </a:r>
          </a:p>
          <a:p>
            <a:pPr lvl="1"/>
            <a:r>
              <a:rPr lang="en-IN" dirty="0" smtClean="0"/>
              <a:t>Collection </a:t>
            </a:r>
            <a:r>
              <a:rPr lang="en-IN" dirty="0"/>
              <a:t>of storage </a:t>
            </a:r>
            <a:r>
              <a:rPr lang="en-IN" dirty="0" smtClean="0"/>
              <a:t>cells </a:t>
            </a:r>
          </a:p>
          <a:p>
            <a:pPr lvl="1"/>
            <a:r>
              <a:rPr lang="en-IN" dirty="0" smtClean="0"/>
              <a:t>With </a:t>
            </a:r>
            <a:r>
              <a:rPr lang="en-IN" dirty="0"/>
              <a:t>associated circuits </a:t>
            </a:r>
            <a:r>
              <a:rPr lang="en-IN" dirty="0" smtClean="0"/>
              <a:t>to R/W</a:t>
            </a:r>
          </a:p>
          <a:p>
            <a:pPr lvl="1"/>
            <a:r>
              <a:rPr lang="en-IN" dirty="0" smtClean="0"/>
              <a:t>Stores binary information in groups of bits called words </a:t>
            </a:r>
          </a:p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b="1" dirty="0" smtClean="0"/>
              <a:t>word </a:t>
            </a:r>
            <a:r>
              <a:rPr lang="en-IN" dirty="0" smtClean="0"/>
              <a:t>is a group of bits that move in and out of storage as a unit</a:t>
            </a:r>
          </a:p>
          <a:p>
            <a:r>
              <a:rPr lang="en-IN" dirty="0" smtClean="0"/>
              <a:t>A group of 8 bits is called a </a:t>
            </a:r>
            <a:r>
              <a:rPr lang="en-IN" b="1" dirty="0" smtClean="0"/>
              <a:t>byte </a:t>
            </a:r>
          </a:p>
          <a:p>
            <a:r>
              <a:rPr lang="en-IN" dirty="0" smtClean="0"/>
              <a:t>Most computer memories use words that are multiples of 8 bits in length</a:t>
            </a:r>
          </a:p>
          <a:p>
            <a:pPr lvl="1"/>
            <a:r>
              <a:rPr lang="en-IN" dirty="0" smtClean="0"/>
              <a:t>16‐bit word = 2 bytes</a:t>
            </a:r>
          </a:p>
          <a:p>
            <a:pPr lvl="1"/>
            <a:r>
              <a:rPr lang="en-IN" dirty="0" smtClean="0"/>
              <a:t>32‐bit word  = 4 bytes</a:t>
            </a:r>
          </a:p>
          <a:p>
            <a:pPr lvl="1"/>
            <a:r>
              <a:rPr lang="en-IN" dirty="0" smtClean="0"/>
              <a:t>may represent a number, character(s), instruction, or other binary-coded information</a:t>
            </a:r>
          </a:p>
          <a:p>
            <a:r>
              <a:rPr lang="en-IN" dirty="0" smtClean="0"/>
              <a:t> The capacity of a memory unit is usually stated as the total number of bytes that the unit can store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86790" cy="4768865"/>
          </a:xfrm>
        </p:spPr>
        <p:txBody>
          <a:bodyPr>
            <a:normAutofit/>
          </a:bodyPr>
          <a:lstStyle/>
          <a:p>
            <a:r>
              <a:rPr lang="en-IN" sz="2600" dirty="0" smtClean="0"/>
              <a:t>RAM can selectively </a:t>
            </a:r>
            <a:r>
              <a:rPr lang="en-IN" sz="2600" dirty="0"/>
              <a:t>retrieved </a:t>
            </a:r>
            <a:r>
              <a:rPr lang="en-IN" sz="2600" dirty="0" smtClean="0"/>
              <a:t>information from </a:t>
            </a:r>
            <a:r>
              <a:rPr lang="en-IN" sz="2600" dirty="0"/>
              <a:t>any of its </a:t>
            </a:r>
            <a:r>
              <a:rPr lang="en-IN" sz="2600" dirty="0" smtClean="0"/>
              <a:t>internal locations</a:t>
            </a:r>
          </a:p>
          <a:p>
            <a:r>
              <a:rPr lang="en-IN" sz="2600" dirty="0" smtClean="0"/>
              <a:t> </a:t>
            </a:r>
            <a:r>
              <a:rPr lang="en-IN" sz="2600" dirty="0"/>
              <a:t>The time </a:t>
            </a:r>
            <a:r>
              <a:rPr lang="en-IN" sz="2600" dirty="0" smtClean="0"/>
              <a:t>it takes </a:t>
            </a:r>
            <a:r>
              <a:rPr lang="en-IN" sz="2600" dirty="0"/>
              <a:t>to transfer information to or from any desired random location is always </a:t>
            </a:r>
            <a:r>
              <a:rPr lang="en-IN" sz="2600" dirty="0" smtClean="0"/>
              <a:t>the Same</a:t>
            </a:r>
          </a:p>
          <a:p>
            <a:r>
              <a:rPr lang="en-IN" sz="2600" dirty="0" smtClean="0"/>
              <a:t>Hence </a:t>
            </a:r>
            <a:r>
              <a:rPr lang="en-IN" sz="2600" dirty="0"/>
              <a:t>the name </a:t>
            </a:r>
            <a:r>
              <a:rPr lang="en-IN" sz="2600" i="1" dirty="0"/>
              <a:t>random‐access </a:t>
            </a:r>
            <a:r>
              <a:rPr lang="en-IN" sz="2600" i="1" dirty="0" smtClean="0"/>
              <a:t>memory</a:t>
            </a:r>
          </a:p>
          <a:p>
            <a:endParaRPr lang="en-IN" sz="2600" i="1" dirty="0" smtClean="0"/>
          </a:p>
          <a:p>
            <a:endParaRPr lang="en-IN" sz="2600" i="1" dirty="0" smtClean="0"/>
          </a:p>
          <a:p>
            <a:endParaRPr lang="en-IN" sz="2600" i="1" dirty="0" smtClean="0"/>
          </a:p>
          <a:p>
            <a:endParaRPr lang="en-IN" sz="2600" i="1" dirty="0"/>
          </a:p>
          <a:p>
            <a:r>
              <a:rPr lang="en-IN" sz="1600" i="1" dirty="0" smtClean="0"/>
              <a:t>Note: The time </a:t>
            </a:r>
            <a:r>
              <a:rPr lang="en-IN" sz="1600" dirty="0" smtClean="0"/>
              <a:t>required </a:t>
            </a:r>
            <a:r>
              <a:rPr lang="en-IN" sz="1600" dirty="0"/>
              <a:t>to retrieve information that is stored on magnetic tape depends on the </a:t>
            </a:r>
            <a:r>
              <a:rPr lang="en-IN" sz="1600" dirty="0" smtClean="0"/>
              <a:t>location of </a:t>
            </a:r>
            <a:r>
              <a:rPr lang="en-IN" sz="1600" dirty="0"/>
              <a:t>the </a:t>
            </a:r>
            <a:r>
              <a:rPr lang="en-IN" sz="1600" dirty="0" smtClean="0"/>
              <a:t>data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57412" cy="939784"/>
          </a:xfrm>
        </p:spPr>
        <p:txBody>
          <a:bodyPr/>
          <a:lstStyle/>
          <a:p>
            <a:r>
              <a:rPr lang="en-IN" dirty="0" smtClean="0"/>
              <a:t>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358246" cy="4768865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Communication </a:t>
            </a:r>
            <a:r>
              <a:rPr lang="en-IN" sz="2800" dirty="0" smtClean="0"/>
              <a:t>is through </a:t>
            </a:r>
          </a:p>
          <a:p>
            <a:pPr lvl="1"/>
            <a:r>
              <a:rPr lang="en-IN" sz="2400" dirty="0" smtClean="0"/>
              <a:t>Data input and </a:t>
            </a:r>
            <a:r>
              <a:rPr lang="en-IN" sz="2400" dirty="0"/>
              <a:t>output </a:t>
            </a:r>
            <a:r>
              <a:rPr lang="en-IN" sz="2400" dirty="0" smtClean="0"/>
              <a:t>lines</a:t>
            </a:r>
          </a:p>
          <a:p>
            <a:pPr lvl="1"/>
            <a:r>
              <a:rPr lang="en-IN" sz="2400" dirty="0" smtClean="0"/>
              <a:t> Address </a:t>
            </a:r>
            <a:r>
              <a:rPr lang="en-IN" sz="2400" dirty="0"/>
              <a:t>selection </a:t>
            </a:r>
            <a:r>
              <a:rPr lang="en-IN" sz="2400" dirty="0" smtClean="0"/>
              <a:t>lines</a:t>
            </a:r>
            <a:endParaRPr lang="en-IN" sz="2400" dirty="0" smtClean="0"/>
          </a:p>
          <a:p>
            <a:pPr lvl="1"/>
            <a:r>
              <a:rPr lang="en-IN" sz="2400" dirty="0" smtClean="0"/>
              <a:t>Control </a:t>
            </a:r>
            <a:r>
              <a:rPr lang="en-IN" sz="2400" dirty="0"/>
              <a:t>lines that specify </a:t>
            </a:r>
            <a:endParaRPr lang="en-IN" sz="2400" dirty="0" smtClean="0"/>
          </a:p>
          <a:p>
            <a:pPr lvl="1">
              <a:buNone/>
            </a:pPr>
            <a:r>
              <a:rPr lang="en-IN" sz="2400" dirty="0"/>
              <a:t>	</a:t>
            </a:r>
            <a:r>
              <a:rPr lang="en-IN" sz="2400" dirty="0" smtClean="0"/>
              <a:t>	the </a:t>
            </a:r>
            <a:r>
              <a:rPr lang="en-IN" sz="2400" dirty="0"/>
              <a:t>direction </a:t>
            </a:r>
            <a:r>
              <a:rPr lang="en-IN" sz="2400" dirty="0" smtClean="0"/>
              <a:t>of transfer</a:t>
            </a:r>
          </a:p>
          <a:p>
            <a:r>
              <a:rPr lang="en-IN" sz="2800" dirty="0" smtClean="0"/>
              <a:t>Block </a:t>
            </a:r>
            <a:r>
              <a:rPr lang="en-IN" sz="2800" dirty="0"/>
              <a:t>diagram </a:t>
            </a:r>
            <a:endParaRPr lang="en-IN" sz="2800" dirty="0" smtClean="0"/>
          </a:p>
          <a:p>
            <a:pPr lvl="1"/>
            <a:r>
              <a:rPr lang="en-IN" sz="2400" i="1" dirty="0" smtClean="0"/>
              <a:t>n </a:t>
            </a:r>
            <a:r>
              <a:rPr lang="en-IN" sz="2400" i="1" dirty="0"/>
              <a:t>data input </a:t>
            </a:r>
            <a:r>
              <a:rPr lang="en-IN" sz="2400" i="1" dirty="0" smtClean="0"/>
              <a:t>lines  and output </a:t>
            </a:r>
            <a:r>
              <a:rPr lang="en-IN" sz="2400" i="1" dirty="0"/>
              <a:t>lines </a:t>
            </a:r>
            <a:endParaRPr lang="en-IN" sz="2400" i="1" dirty="0" smtClean="0"/>
          </a:p>
          <a:p>
            <a:pPr lvl="1"/>
            <a:r>
              <a:rPr lang="en-IN" sz="2400" i="1" dirty="0" smtClean="0"/>
              <a:t>k </a:t>
            </a:r>
            <a:r>
              <a:rPr lang="en-IN" sz="2400" i="1" dirty="0"/>
              <a:t>address lines specify the particular </a:t>
            </a:r>
            <a:r>
              <a:rPr lang="en-IN" sz="2400" i="1" dirty="0" smtClean="0"/>
              <a:t>word </a:t>
            </a:r>
          </a:p>
          <a:p>
            <a:pPr lvl="1"/>
            <a:r>
              <a:rPr lang="en-IN" sz="2400" dirty="0" smtClean="0"/>
              <a:t>2 control </a:t>
            </a:r>
            <a:r>
              <a:rPr lang="en-IN" sz="2400" dirty="0"/>
              <a:t>inputs specify the direction of transfer</a:t>
            </a:r>
          </a:p>
          <a:p>
            <a:pPr lvl="2"/>
            <a:r>
              <a:rPr lang="en-IN" sz="2000" i="1" dirty="0" smtClean="0"/>
              <a:t>Write </a:t>
            </a:r>
            <a:r>
              <a:rPr lang="en-IN" sz="2000" i="1" dirty="0"/>
              <a:t>input causes binary data to be transferred into the </a:t>
            </a:r>
            <a:r>
              <a:rPr lang="en-IN" sz="2000" i="1" dirty="0" smtClean="0"/>
              <a:t>memory</a:t>
            </a:r>
            <a:endParaRPr lang="en-IN" sz="2000" i="1" dirty="0"/>
          </a:p>
          <a:p>
            <a:pPr lvl="2"/>
            <a:r>
              <a:rPr lang="en-IN" sz="2000" i="1" dirty="0" smtClean="0"/>
              <a:t>Read </a:t>
            </a:r>
            <a:r>
              <a:rPr lang="en-IN" sz="2000" i="1" dirty="0"/>
              <a:t>input causes binary data to be transferred out of </a:t>
            </a:r>
            <a:r>
              <a:rPr lang="en-IN" sz="2000" i="1" dirty="0" smtClean="0"/>
              <a:t>memory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4857752" y="0"/>
            <a:ext cx="3643338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161447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8929718" cy="5214974"/>
          </a:xfrm>
        </p:spPr>
        <p:txBody>
          <a:bodyPr>
            <a:normAutofit fontScale="85000" lnSpcReduction="10000"/>
          </a:bodyPr>
          <a:lstStyle/>
          <a:p>
            <a:pPr marL="0" indent="17463"/>
            <a:r>
              <a:rPr lang="en-IN" sz="2800" dirty="0" smtClean="0"/>
              <a:t>   Word -  </a:t>
            </a:r>
            <a:r>
              <a:rPr lang="en-IN" sz="2800" dirty="0"/>
              <a:t>assigned an identification number, called an </a:t>
            </a:r>
            <a:r>
              <a:rPr lang="en-IN" sz="2800" b="1" dirty="0" smtClean="0"/>
              <a:t>address</a:t>
            </a:r>
          </a:p>
          <a:p>
            <a:pPr marL="0" indent="17463"/>
            <a:r>
              <a:rPr lang="en-IN" sz="2800" dirty="0" smtClean="0"/>
              <a:t>   The address lines select the word to R/W</a:t>
            </a:r>
            <a:endParaRPr lang="en-IN" sz="2800" b="1" dirty="0" smtClean="0"/>
          </a:p>
          <a:p>
            <a:pPr marL="0" indent="17463"/>
            <a:r>
              <a:rPr lang="en-IN" sz="2800" dirty="0" smtClean="0"/>
              <a:t>   Selection is done by applying the k ‐bit address to the </a:t>
            </a:r>
            <a:r>
              <a:rPr lang="en-IN" sz="2800" b="1" dirty="0" smtClean="0"/>
              <a:t>address lines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 An internal </a:t>
            </a:r>
            <a:r>
              <a:rPr lang="en-IN" sz="2800" b="1" dirty="0" smtClean="0"/>
              <a:t>decoder</a:t>
            </a:r>
            <a:r>
              <a:rPr lang="en-IN" sz="2800" dirty="0" smtClean="0"/>
              <a:t> accepts this address and opens the paths needed to select the word specified</a:t>
            </a:r>
          </a:p>
          <a:p>
            <a:endParaRPr lang="en-IN" sz="2800" dirty="0" smtClean="0"/>
          </a:p>
          <a:p>
            <a:r>
              <a:rPr lang="en-IN" sz="2800" dirty="0" smtClean="0"/>
              <a:t>k is the number of address lines  refer 0 to </a:t>
            </a:r>
            <a:r>
              <a:rPr lang="en-IN" sz="2800" dirty="0"/>
              <a:t>2</a:t>
            </a:r>
            <a:r>
              <a:rPr lang="en-IN" sz="2800" baseline="30000" dirty="0"/>
              <a:t>k</a:t>
            </a:r>
            <a:r>
              <a:rPr lang="en-IN" sz="2800" dirty="0"/>
              <a:t> </a:t>
            </a:r>
            <a:r>
              <a:rPr lang="en-IN" sz="2800" dirty="0" smtClean="0"/>
              <a:t>– 1 different words</a:t>
            </a:r>
          </a:p>
          <a:p>
            <a:r>
              <a:rPr lang="en-IN" sz="2800" dirty="0" smtClean="0"/>
              <a:t>Memory is referred  in number of words (or bytes)</a:t>
            </a:r>
          </a:p>
          <a:p>
            <a:pPr lvl="2">
              <a:buNone/>
            </a:pPr>
            <a:r>
              <a:rPr lang="en-IN" sz="2000" dirty="0" smtClean="0"/>
              <a:t> K (kilo), M (mega), and G (</a:t>
            </a:r>
            <a:r>
              <a:rPr lang="en-IN" sz="2000" dirty="0" err="1" smtClean="0"/>
              <a:t>giga</a:t>
            </a:r>
            <a:r>
              <a:rPr lang="en-IN" sz="2000" dirty="0" smtClean="0"/>
              <a:t>)</a:t>
            </a:r>
          </a:p>
          <a:p>
            <a:pPr lvl="2">
              <a:buNone/>
            </a:pPr>
            <a:r>
              <a:rPr lang="en-IN" sz="2000" dirty="0" smtClean="0"/>
              <a:t>K is equal to 2</a:t>
            </a:r>
            <a:r>
              <a:rPr lang="en-IN" sz="2000" baseline="30000" dirty="0" smtClean="0"/>
              <a:t>10</a:t>
            </a:r>
            <a:r>
              <a:rPr lang="en-IN" sz="2000" dirty="0" smtClean="0"/>
              <a:t>, </a:t>
            </a:r>
          </a:p>
          <a:p>
            <a:pPr lvl="2">
              <a:buNone/>
            </a:pPr>
            <a:r>
              <a:rPr lang="en-IN" sz="2000" dirty="0" smtClean="0"/>
              <a:t>M is equal to 2</a:t>
            </a:r>
            <a:r>
              <a:rPr lang="en-IN" sz="2000" baseline="30000" dirty="0" smtClean="0"/>
              <a:t>20</a:t>
            </a:r>
            <a:r>
              <a:rPr lang="en-IN" sz="2000" dirty="0" smtClean="0"/>
              <a:t>, and</a:t>
            </a:r>
          </a:p>
          <a:p>
            <a:pPr lvl="2">
              <a:buNone/>
            </a:pPr>
            <a:r>
              <a:rPr lang="en-IN" sz="2000" dirty="0" smtClean="0"/>
              <a:t> G is equal to 2</a:t>
            </a:r>
            <a:r>
              <a:rPr lang="en-IN" sz="2000" baseline="30000" dirty="0" smtClean="0"/>
              <a:t>30</a:t>
            </a:r>
            <a:r>
              <a:rPr lang="en-IN" sz="2000" dirty="0" smtClean="0"/>
              <a:t> </a:t>
            </a:r>
          </a:p>
          <a:p>
            <a:endParaRPr lang="en-IN" sz="2800" i="1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1447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4071934" cy="35719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4400" dirty="0" smtClean="0"/>
              <a:t>Example Memory unit </a:t>
            </a:r>
          </a:p>
          <a:p>
            <a:pPr>
              <a:buNone/>
            </a:pPr>
            <a:endParaRPr lang="en-IN" sz="4400" dirty="0" smtClean="0"/>
          </a:p>
          <a:p>
            <a:r>
              <a:rPr lang="en-IN" sz="4400" dirty="0" smtClean="0"/>
              <a:t>Capacity 1K words  of 16 bits (2 bytes)</a:t>
            </a:r>
          </a:p>
          <a:p>
            <a:endParaRPr lang="en-IN" sz="4400" dirty="0" smtClean="0"/>
          </a:p>
          <a:p>
            <a:r>
              <a:rPr lang="en-IN" sz="4400" dirty="0" smtClean="0"/>
              <a:t>1K </a:t>
            </a:r>
            <a:r>
              <a:rPr lang="en-IN" sz="4400" dirty="0"/>
              <a:t>= 1,024 = 2</a:t>
            </a:r>
            <a:r>
              <a:rPr lang="en-IN" sz="4400" baseline="30000" dirty="0"/>
              <a:t>10</a:t>
            </a:r>
            <a:r>
              <a:rPr lang="en-IN" sz="4400" dirty="0"/>
              <a:t> </a:t>
            </a:r>
            <a:endParaRPr lang="en-IN" sz="4400" dirty="0" smtClean="0"/>
          </a:p>
          <a:p>
            <a:r>
              <a:rPr lang="en-IN" sz="4400" dirty="0" smtClean="0"/>
              <a:t>16 </a:t>
            </a:r>
            <a:r>
              <a:rPr lang="en-IN" sz="4400" dirty="0"/>
              <a:t>bits </a:t>
            </a:r>
            <a:r>
              <a:rPr lang="en-IN" sz="4400" dirty="0" smtClean="0"/>
              <a:t>= 2 </a:t>
            </a:r>
            <a:r>
              <a:rPr lang="en-IN" sz="4400" dirty="0" smtClean="0"/>
              <a:t>bytes</a:t>
            </a:r>
          </a:p>
          <a:p>
            <a:endParaRPr lang="en-IN" sz="4400" dirty="0" smtClean="0"/>
          </a:p>
          <a:p>
            <a:endParaRPr lang="en-IN" sz="4400" dirty="0" smtClean="0"/>
          </a:p>
          <a:p>
            <a:r>
              <a:rPr lang="en-IN" sz="4400" dirty="0" smtClean="0"/>
              <a:t>It can accommodate</a:t>
            </a:r>
          </a:p>
          <a:p>
            <a:pPr>
              <a:buNone/>
            </a:pPr>
            <a:r>
              <a:rPr lang="en-IN" sz="4400" dirty="0" smtClean="0"/>
              <a:t>     </a:t>
            </a:r>
            <a:r>
              <a:rPr lang="en-IN" sz="4400" dirty="0" smtClean="0"/>
              <a:t>1024*2= </a:t>
            </a:r>
            <a:r>
              <a:rPr lang="en-IN" sz="4400" dirty="0"/>
              <a:t>2,048 = 2K </a:t>
            </a:r>
            <a:r>
              <a:rPr lang="en-IN" sz="4400" dirty="0" smtClean="0"/>
              <a:t>bytes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4143372" y="0"/>
            <a:ext cx="464347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2457</Words>
  <Application>Microsoft Office PowerPoint</Application>
  <PresentationFormat>On-screen Show (4:3)</PresentationFormat>
  <Paragraphs>592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UNIT V</vt:lpstr>
      <vt:lpstr>Introduction</vt:lpstr>
      <vt:lpstr>Introduction</vt:lpstr>
      <vt:lpstr>Introduction</vt:lpstr>
      <vt:lpstr>RAM</vt:lpstr>
      <vt:lpstr>RAM</vt:lpstr>
      <vt:lpstr>RAM</vt:lpstr>
      <vt:lpstr>RAM</vt:lpstr>
      <vt:lpstr>RAM</vt:lpstr>
      <vt:lpstr>RAM - Write and Read Operations</vt:lpstr>
      <vt:lpstr>RAM - Timing Waveforms</vt:lpstr>
      <vt:lpstr>RAM - Timing Waveforms</vt:lpstr>
      <vt:lpstr>RAM - Timing Waveforms</vt:lpstr>
      <vt:lpstr>Types of RAM</vt:lpstr>
      <vt:lpstr>Types of RAM</vt:lpstr>
      <vt:lpstr>Types of RAM</vt:lpstr>
      <vt:lpstr>MEMORY DECODING</vt:lpstr>
      <vt:lpstr>MEMORY DECODING</vt:lpstr>
      <vt:lpstr>MEMORY DECODING</vt:lpstr>
      <vt:lpstr>MEMORY DECODING</vt:lpstr>
      <vt:lpstr>MEMORY DECODING</vt:lpstr>
      <vt:lpstr>MEMORY DECODING</vt:lpstr>
      <vt:lpstr>Coincident Decoding</vt:lpstr>
      <vt:lpstr>Coincident Decoding</vt:lpstr>
      <vt:lpstr>Address Multiplexing</vt:lpstr>
      <vt:lpstr>Address Multiplexing</vt:lpstr>
      <vt:lpstr>Address Multiplexing</vt:lpstr>
      <vt:lpstr>Address Multiplexing</vt:lpstr>
      <vt:lpstr>Address Multiplexing</vt:lpstr>
      <vt:lpstr>ERROR DETECTION AND CORRECTION</vt:lpstr>
      <vt:lpstr>ERROR DETECTION AND CORRECTION</vt:lpstr>
      <vt:lpstr>ERROR DETECTION AND CORRECTION</vt:lpstr>
      <vt:lpstr>ERROR DETECTION AND CORRECTION</vt:lpstr>
      <vt:lpstr>Hamming Code</vt:lpstr>
      <vt:lpstr>Hamming Code</vt:lpstr>
      <vt:lpstr>Hamming Code</vt:lpstr>
      <vt:lpstr>Hamming Code</vt:lpstr>
      <vt:lpstr>Hamming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staff</cp:lastModifiedBy>
  <cp:revision>35</cp:revision>
  <dcterms:created xsi:type="dcterms:W3CDTF">2017-03-16T08:09:29Z</dcterms:created>
  <dcterms:modified xsi:type="dcterms:W3CDTF">2017-03-20T03:41:49Z</dcterms:modified>
</cp:coreProperties>
</file>