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305" r:id="rId4"/>
    <p:sldId id="306" r:id="rId5"/>
    <p:sldId id="307" r:id="rId6"/>
    <p:sldId id="308" r:id="rId7"/>
    <p:sldId id="309" r:id="rId8"/>
    <p:sldId id="310" r:id="rId9"/>
    <p:sldId id="294" r:id="rId10"/>
    <p:sldId id="292" r:id="rId11"/>
    <p:sldId id="293" r:id="rId12"/>
    <p:sldId id="312" r:id="rId13"/>
    <p:sldId id="311" r:id="rId14"/>
    <p:sldId id="297" r:id="rId15"/>
    <p:sldId id="296" r:id="rId16"/>
    <p:sldId id="291" r:id="rId17"/>
    <p:sldId id="314" r:id="rId18"/>
    <p:sldId id="30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34" r:id="rId28"/>
    <p:sldId id="335" r:id="rId29"/>
    <p:sldId id="336" r:id="rId30"/>
    <p:sldId id="337" r:id="rId31"/>
    <p:sldId id="339" r:id="rId32"/>
    <p:sldId id="338" r:id="rId33"/>
    <p:sldId id="323" r:id="rId34"/>
    <p:sldId id="324" r:id="rId35"/>
    <p:sldId id="325" r:id="rId36"/>
    <p:sldId id="327" r:id="rId37"/>
    <p:sldId id="328" r:id="rId38"/>
    <p:sldId id="329" r:id="rId39"/>
    <p:sldId id="331" r:id="rId40"/>
    <p:sldId id="330" r:id="rId41"/>
    <p:sldId id="332" r:id="rId42"/>
    <p:sldId id="333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624" autoAdjust="0"/>
  </p:normalViewPr>
  <p:slideViewPr>
    <p:cSldViewPr>
      <p:cViewPr varScale="1">
        <p:scale>
          <a:sx n="65" d="100"/>
          <a:sy n="65" d="100"/>
        </p:scale>
        <p:origin x="-58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2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8931-96C6-4E99-9EE8-5C86363C4377}" type="datetimeFigureOut">
              <a:rPr lang="en-US" smtClean="0"/>
              <a:pPr/>
              <a:t>3/23/2017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3C86-0331-4648-8419-4BAE7EE2F4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8931-96C6-4E99-9EE8-5C86363C4377}" type="datetimeFigureOut">
              <a:rPr lang="en-US" smtClean="0"/>
              <a:pPr/>
              <a:t>3/23/2017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3C86-0331-4648-8419-4BAE7EE2F4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8931-96C6-4E99-9EE8-5C86363C4377}" type="datetimeFigureOut">
              <a:rPr lang="en-US" smtClean="0"/>
              <a:pPr/>
              <a:t>3/23/2017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3C86-0331-4648-8419-4BAE7EE2F4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8931-96C6-4E99-9EE8-5C86363C4377}" type="datetimeFigureOut">
              <a:rPr lang="en-US" smtClean="0"/>
              <a:pPr/>
              <a:t>3/23/2017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3C86-0331-4648-8419-4BAE7EE2F4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8931-96C6-4E99-9EE8-5C86363C4377}" type="datetimeFigureOut">
              <a:rPr lang="en-US" smtClean="0"/>
              <a:pPr/>
              <a:t>3/23/2017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3C86-0331-4648-8419-4BAE7EE2F4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8931-96C6-4E99-9EE8-5C86363C4377}" type="datetimeFigureOut">
              <a:rPr lang="en-US" smtClean="0"/>
              <a:pPr/>
              <a:t>3/23/2017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3C86-0331-4648-8419-4BAE7EE2F4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8931-96C6-4E99-9EE8-5C86363C4377}" type="datetimeFigureOut">
              <a:rPr lang="en-US" smtClean="0"/>
              <a:pPr/>
              <a:t>3/23/2017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3C86-0331-4648-8419-4BAE7EE2F4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8931-96C6-4E99-9EE8-5C86363C4377}" type="datetimeFigureOut">
              <a:rPr lang="en-US" smtClean="0"/>
              <a:pPr/>
              <a:t>3/23/2017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3C86-0331-4648-8419-4BAE7EE2F4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8931-96C6-4E99-9EE8-5C86363C4377}" type="datetimeFigureOut">
              <a:rPr lang="en-US" smtClean="0"/>
              <a:pPr/>
              <a:t>3/23/2017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3C86-0331-4648-8419-4BAE7EE2F4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8931-96C6-4E99-9EE8-5C86363C4377}" type="datetimeFigureOut">
              <a:rPr lang="en-US" smtClean="0"/>
              <a:pPr/>
              <a:t>3/23/2017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3C86-0331-4648-8419-4BAE7EE2F4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8931-96C6-4E99-9EE8-5C86363C4377}" type="datetimeFigureOut">
              <a:rPr lang="en-US" smtClean="0"/>
              <a:pPr/>
              <a:t>3/23/2017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3C86-0331-4648-8419-4BAE7EE2F4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A8931-96C6-4E99-9EE8-5C86363C4377}" type="datetimeFigureOut">
              <a:rPr lang="en-US" smtClean="0"/>
              <a:pPr/>
              <a:t>3/23/2017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C3C86-0331-4648-8419-4BAE7EE2F4C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UNIT </a:t>
            </a:r>
            <a:r>
              <a:rPr lang="en-IN" b="1" dirty="0" smtClean="0"/>
              <a:t>V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/>
              <a:t>ROM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328718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ROM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lum bright="-30000" contrast="40000"/>
          </a:blip>
          <a:srcRect/>
          <a:stretch>
            <a:fillRect/>
          </a:stretch>
        </p:blipFill>
        <p:spPr bwMode="auto">
          <a:xfrm>
            <a:off x="3143240" y="642918"/>
            <a:ext cx="571504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0" y="21429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32*8 Rom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1500174"/>
            <a:ext cx="27146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32*8 ROM</a:t>
            </a:r>
          </a:p>
          <a:p>
            <a:pPr lvl="1">
              <a:buFont typeface="Wingdings" pitchFamily="2" charset="2"/>
              <a:buChar char="ü"/>
            </a:pPr>
            <a:r>
              <a:rPr lang="en-IN" sz="2400" dirty="0" smtClean="0"/>
              <a:t>32 AND gates</a:t>
            </a:r>
          </a:p>
          <a:p>
            <a:pPr lvl="1">
              <a:buFont typeface="Wingdings" pitchFamily="2" charset="2"/>
              <a:buChar char="ü"/>
            </a:pPr>
            <a:r>
              <a:rPr lang="en-IN" sz="2400" dirty="0" smtClean="0"/>
              <a:t>8 OR gates</a:t>
            </a:r>
          </a:p>
          <a:p>
            <a:pPr lvl="1">
              <a:buFont typeface="Wingdings" pitchFamily="2" charset="2"/>
              <a:buChar char="ü"/>
            </a:pPr>
            <a:endParaRPr lang="en-IN" sz="2400" dirty="0" smtClean="0"/>
          </a:p>
          <a:p>
            <a:pPr lvl="1">
              <a:buFont typeface="Wingdings" pitchFamily="2" charset="2"/>
              <a:buChar char="ü"/>
            </a:pPr>
            <a:endParaRPr lang="en-IN" sz="2400" dirty="0" smtClean="0"/>
          </a:p>
          <a:p>
            <a:pPr marL="6350" lvl="1">
              <a:buFont typeface="Arial" pitchFamily="34" charset="0"/>
              <a:buChar char="•"/>
            </a:pPr>
            <a:r>
              <a:rPr lang="en-IN" sz="2400" dirty="0" smtClean="0"/>
              <a:t>In general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2</a:t>
            </a:r>
            <a:r>
              <a:rPr lang="en-IN" sz="2400" baseline="30000" dirty="0" smtClean="0"/>
              <a:t>k</a:t>
            </a:r>
            <a:r>
              <a:rPr lang="en-IN" sz="2400" dirty="0" smtClean="0"/>
              <a:t>*n ROM</a:t>
            </a:r>
          </a:p>
          <a:p>
            <a:pPr lvl="1">
              <a:buFont typeface="Wingdings" pitchFamily="2" charset="2"/>
              <a:buChar char="ü"/>
            </a:pPr>
            <a:r>
              <a:rPr lang="en-IN" sz="2400" dirty="0" smtClean="0"/>
              <a:t>2</a:t>
            </a:r>
            <a:r>
              <a:rPr lang="en-IN" sz="2400" baseline="30000" dirty="0" smtClean="0"/>
              <a:t>K</a:t>
            </a:r>
            <a:r>
              <a:rPr lang="en-IN" sz="2400" dirty="0" smtClean="0"/>
              <a:t> AND gates</a:t>
            </a:r>
          </a:p>
          <a:p>
            <a:pPr lvl="1">
              <a:buFont typeface="Wingdings" pitchFamily="2" charset="2"/>
              <a:buChar char="ü"/>
            </a:pPr>
            <a:r>
              <a:rPr lang="en-IN" sz="2400" dirty="0" smtClean="0"/>
              <a:t>n OR gates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Programmable logic device (PLD)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643602"/>
          </a:xfrm>
        </p:spPr>
        <p:txBody>
          <a:bodyPr>
            <a:normAutofit/>
          </a:bodyPr>
          <a:lstStyle/>
          <a:p>
            <a:r>
              <a:rPr lang="en-IN" dirty="0" smtClean="0"/>
              <a:t>Programmable logic device (PLD)</a:t>
            </a:r>
          </a:p>
          <a:p>
            <a:pPr marL="420688" lvl="2" indent="-20638"/>
            <a:r>
              <a:rPr lang="en-IN" dirty="0" smtClean="0"/>
              <a:t>Electronic component used to build digital circuits </a:t>
            </a:r>
          </a:p>
          <a:p>
            <a:pPr marL="420688" lvl="2" indent="-20638"/>
            <a:r>
              <a:rPr lang="en-IN" dirty="0" smtClean="0"/>
              <a:t>It must be programmed before using in a circuit</a:t>
            </a:r>
          </a:p>
          <a:p>
            <a:pPr lvl="2" algn="just"/>
            <a:r>
              <a:rPr lang="en-IN" dirty="0" smtClean="0"/>
              <a:t>The binary information in a specified fashion is stored and then embedded within the hardware in a process is referred to as programming the device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Examples of PLDs: </a:t>
            </a:r>
          </a:p>
          <a:p>
            <a:pPr lvl="2"/>
            <a:r>
              <a:rPr lang="en-IN" dirty="0" smtClean="0"/>
              <a:t>PROM </a:t>
            </a:r>
          </a:p>
          <a:p>
            <a:pPr lvl="2"/>
            <a:r>
              <a:rPr lang="en-IN" dirty="0" smtClean="0"/>
              <a:t>Programmable logic array(PLA)</a:t>
            </a:r>
          </a:p>
          <a:p>
            <a:pPr lvl="2"/>
            <a:r>
              <a:rPr lang="en-IN" dirty="0" smtClean="0"/>
              <a:t>Programmable array logic (PAL)</a:t>
            </a:r>
          </a:p>
          <a:p>
            <a:pPr lvl="2"/>
            <a:r>
              <a:rPr lang="en-IN" dirty="0" smtClean="0"/>
              <a:t> Field‐programmable gate array (FPGA)</a:t>
            </a:r>
          </a:p>
          <a:p>
            <a:pPr lvl="1"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Basic configuration of three PLDs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/>
          <p:cNvPicPr/>
          <p:nvPr/>
        </p:nvPicPr>
        <p:blipFill>
          <a:blip r:embed="rId2">
            <a:lum bright="-30000" contrast="40000"/>
          </a:blip>
          <a:srcRect/>
          <a:stretch>
            <a:fillRect/>
          </a:stretch>
        </p:blipFill>
        <p:spPr bwMode="auto">
          <a:xfrm>
            <a:off x="428596" y="714356"/>
            <a:ext cx="8001056" cy="578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3929058" cy="4525963"/>
          </a:xfrm>
        </p:spPr>
        <p:txBody>
          <a:bodyPr>
            <a:normAutofit fontScale="92500"/>
          </a:bodyPr>
          <a:lstStyle/>
          <a:p>
            <a:r>
              <a:rPr lang="en-IN" sz="2400" dirty="0" smtClean="0"/>
              <a:t>256 intersections are </a:t>
            </a:r>
            <a:r>
              <a:rPr lang="en-IN" sz="2400" b="1" dirty="0" smtClean="0"/>
              <a:t>programmable</a:t>
            </a:r>
          </a:p>
          <a:p>
            <a:r>
              <a:rPr lang="en-IN" sz="2400" dirty="0" smtClean="0"/>
              <a:t>Intersections are equivalent to a switch</a:t>
            </a:r>
          </a:p>
          <a:p>
            <a:r>
              <a:rPr lang="en-IN" sz="2400" dirty="0" smtClean="0"/>
              <a:t>Called -  </a:t>
            </a:r>
            <a:r>
              <a:rPr lang="en-IN" sz="2400" dirty="0" err="1" smtClean="0"/>
              <a:t>crosspoint</a:t>
            </a:r>
            <a:r>
              <a:rPr lang="en-IN" sz="2400" dirty="0" smtClean="0"/>
              <a:t> </a:t>
            </a:r>
          </a:p>
          <a:p>
            <a:r>
              <a:rPr lang="en-IN" sz="2400" dirty="0" smtClean="0"/>
              <a:t>Various physical devices are used to implement </a:t>
            </a:r>
            <a:r>
              <a:rPr lang="en-IN" sz="2400" dirty="0" err="1" smtClean="0"/>
              <a:t>crosspoint</a:t>
            </a:r>
            <a:r>
              <a:rPr lang="en-IN" sz="2400" dirty="0" smtClean="0"/>
              <a:t> switches</a:t>
            </a:r>
          </a:p>
          <a:p>
            <a:r>
              <a:rPr lang="en-IN" sz="2400" dirty="0" smtClean="0"/>
              <a:t>Simplest technologies – fuse</a:t>
            </a:r>
          </a:p>
          <a:p>
            <a:r>
              <a:rPr lang="en-IN" sz="2400" dirty="0" smtClean="0"/>
              <a:t>Fuse is opened or “blown” by the application of a high‐voltage pulse</a:t>
            </a:r>
          </a:p>
          <a:p>
            <a:endParaRPr lang="en-IN" sz="2400" dirty="0" smtClean="0"/>
          </a:p>
          <a:p>
            <a:endParaRPr lang="en-IN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lum bright="-30000" contrast="40000"/>
          </a:blip>
          <a:srcRect/>
          <a:stretch>
            <a:fillRect/>
          </a:stretch>
        </p:blipFill>
        <p:spPr bwMode="auto">
          <a:xfrm>
            <a:off x="4000496" y="1500174"/>
            <a:ext cx="4944422" cy="44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3929058" cy="452596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Fuse is opened or “blown” by the application of a high‐voltage pulse</a:t>
            </a:r>
          </a:p>
          <a:p>
            <a:endParaRPr lang="en-IN" sz="2400" dirty="0" smtClean="0"/>
          </a:p>
          <a:p>
            <a:r>
              <a:rPr lang="en-IN" sz="2400" dirty="0" smtClean="0"/>
              <a:t>Fuse blown for ‘0’</a:t>
            </a:r>
          </a:p>
          <a:p>
            <a:r>
              <a:rPr lang="en-IN" sz="2400" dirty="0" smtClean="0"/>
              <a:t>Other wise it is ‘1’</a:t>
            </a:r>
          </a:p>
          <a:p>
            <a:r>
              <a:rPr lang="en-IN" sz="2400" dirty="0" err="1" smtClean="0"/>
              <a:t>Eg</a:t>
            </a:r>
            <a:r>
              <a:rPr lang="en-IN" sz="2400" dirty="0" smtClean="0"/>
              <a:t>  address 3 </a:t>
            </a:r>
          </a:p>
          <a:p>
            <a:pPr lvl="1"/>
            <a:r>
              <a:rPr lang="en-IN" sz="2000" dirty="0" smtClean="0"/>
              <a:t>Data  10110010</a:t>
            </a:r>
          </a:p>
          <a:p>
            <a:pPr lvl="1"/>
            <a:r>
              <a:rPr lang="en-IN" sz="2000" dirty="0" smtClean="0"/>
              <a:t>Blown A6,A3,A2,A0</a:t>
            </a:r>
          </a:p>
          <a:p>
            <a:endParaRPr lang="en-IN" sz="2400" dirty="0" smtClean="0"/>
          </a:p>
          <a:p>
            <a:endParaRPr lang="en-IN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lum bright="-30000" contrast="40000"/>
          </a:blip>
          <a:srcRect/>
          <a:stretch>
            <a:fillRect/>
          </a:stretch>
        </p:blipFill>
        <p:spPr bwMode="auto">
          <a:xfrm>
            <a:off x="3786182" y="1500174"/>
            <a:ext cx="4944422" cy="44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3200"/>
            <a:ext cx="4714876" cy="511156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Combinational Circuit Implementation</a:t>
            </a:r>
            <a:endParaRPr lang="en-IN" sz="24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lum bright="-30000" contrast="40000"/>
          </a:blip>
          <a:srcRect/>
          <a:stretch>
            <a:fillRect/>
          </a:stretch>
        </p:blipFill>
        <p:spPr bwMode="auto">
          <a:xfrm>
            <a:off x="4357686" y="214290"/>
            <a:ext cx="4444356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17722"/>
            <a:ext cx="5643570" cy="404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0" y="12858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Truth table specifies the content in each address word</a:t>
            </a:r>
          </a:p>
        </p:txBody>
      </p:sp>
      <p:pic>
        <p:nvPicPr>
          <p:cNvPr id="8" name="Picture 7"/>
          <p:cNvPicPr/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5786446" y="5072074"/>
            <a:ext cx="3357554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Combinational Circuit Implementation : example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572264" y="171448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14282" y="1500174"/>
            <a:ext cx="8643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Design a combinational circuit using a ROM. The circuit accepts a three‐bit number and</a:t>
            </a:r>
          </a:p>
          <a:p>
            <a:r>
              <a:rPr lang="en-IN" dirty="0" smtClean="0"/>
              <a:t>outputs a binary number equal to the square of the input number.</a:t>
            </a:r>
            <a:endParaRPr lang="en-IN" dirty="0"/>
          </a:p>
        </p:txBody>
      </p:sp>
      <p:pic>
        <p:nvPicPr>
          <p:cNvPr id="7" name="Picture 6"/>
          <p:cNvPicPr/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428728" y="2338070"/>
            <a:ext cx="5533412" cy="3305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54032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Combinational Circuit Implementation : example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572264" y="171448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7" name="Picture 6"/>
          <p:cNvPicPr/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57158" y="2143116"/>
            <a:ext cx="4786346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5500694" y="857232"/>
            <a:ext cx="2928958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5786446" y="3571876"/>
            <a:ext cx="3143272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PROGRAMMABLE LOGIC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Similar to the PROM</a:t>
            </a:r>
          </a:p>
          <a:p>
            <a:r>
              <a:rPr lang="en-IN" dirty="0" smtClean="0"/>
              <a:t> Except that the PLA does not provide full decoding of the variables</a:t>
            </a:r>
          </a:p>
          <a:p>
            <a:r>
              <a:rPr lang="en-IN" dirty="0" smtClean="0"/>
              <a:t>Also it does not generate all the </a:t>
            </a:r>
            <a:r>
              <a:rPr lang="en-IN" dirty="0" err="1" smtClean="0"/>
              <a:t>minterms</a:t>
            </a:r>
            <a:endParaRPr lang="en-IN" dirty="0" smtClean="0"/>
          </a:p>
          <a:p>
            <a:r>
              <a:rPr lang="en-IN" dirty="0" smtClean="0"/>
              <a:t> The decoder is replaced by an array of AND gates</a:t>
            </a:r>
          </a:p>
          <a:p>
            <a:r>
              <a:rPr lang="en-IN" dirty="0" smtClean="0"/>
              <a:t>And gates  can be programmed to generate any product term of the input variables</a:t>
            </a:r>
          </a:p>
          <a:p>
            <a:r>
              <a:rPr lang="en-IN" dirty="0" smtClean="0"/>
              <a:t>The product terms are then connected to OR gates to provide the sum of products for the required Boolean functions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PROGRAMMABLE LOGIC ARRAY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714348" y="1071546"/>
            <a:ext cx="200026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2786050" y="1214422"/>
            <a:ext cx="6072230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42910" y="2500306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X </a:t>
            </a:r>
            <a:r>
              <a:rPr lang="en-IN" dirty="0" err="1" smtClean="0"/>
              <a:t>xor</a:t>
            </a:r>
            <a:r>
              <a:rPr lang="en-IN" dirty="0" smtClean="0"/>
              <a:t> 1= X’</a:t>
            </a:r>
          </a:p>
          <a:p>
            <a:r>
              <a:rPr lang="en-IN" dirty="0" smtClean="0"/>
              <a:t>X </a:t>
            </a:r>
            <a:r>
              <a:rPr lang="en-IN" dirty="0" err="1" smtClean="0"/>
              <a:t>xor</a:t>
            </a:r>
            <a:r>
              <a:rPr lang="en-IN" dirty="0" smtClean="0"/>
              <a:t>  0 = X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ROM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572264" y="171448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1428736"/>
            <a:ext cx="87154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Read‐only memory (ROM) </a:t>
            </a:r>
          </a:p>
          <a:p>
            <a:pPr lvl="1">
              <a:buFont typeface="Arial" pitchFamily="34" charset="0"/>
              <a:buChar char="•"/>
            </a:pPr>
            <a:r>
              <a:rPr lang="en-IN" sz="2000" dirty="0" smtClean="0"/>
              <a:t>Permanent binary information </a:t>
            </a:r>
          </a:p>
          <a:p>
            <a:pPr lvl="1">
              <a:buFont typeface="Arial" pitchFamily="34" charset="0"/>
              <a:buChar char="•"/>
            </a:pPr>
            <a:r>
              <a:rPr lang="en-IN" sz="2000" dirty="0" smtClean="0"/>
              <a:t>The binary information specified by the designer </a:t>
            </a:r>
          </a:p>
          <a:p>
            <a:pPr lvl="1">
              <a:buFont typeface="Arial" pitchFamily="34" charset="0"/>
              <a:buChar char="•"/>
            </a:pPr>
            <a:r>
              <a:rPr lang="en-IN" sz="2000" dirty="0" smtClean="0"/>
              <a:t>Static and Non volatile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lum bright="-30000" contrast="40000"/>
          </a:blip>
          <a:srcRect/>
          <a:stretch>
            <a:fillRect/>
          </a:stretch>
        </p:blipFill>
        <p:spPr bwMode="auto">
          <a:xfrm>
            <a:off x="1428728" y="3286124"/>
            <a:ext cx="5120640" cy="240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PROGRAMMABLE LOGIC ARRAY</a:t>
            </a:r>
            <a:endParaRPr lang="en-IN" dirty="0"/>
          </a:p>
        </p:txBody>
      </p:sp>
      <p:pic>
        <p:nvPicPr>
          <p:cNvPr id="7" name="Picture 6"/>
          <p:cNvPicPr/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285852" y="2714620"/>
            <a:ext cx="6357982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3857620" y="1571612"/>
            <a:ext cx="2786082" cy="85725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Path between </a:t>
            </a:r>
            <a:r>
              <a:rPr lang="en-IN" dirty="0" err="1" smtClean="0">
                <a:solidFill>
                  <a:schemeClr val="tx1"/>
                </a:solidFill>
              </a:rPr>
              <a:t>i</a:t>
            </a:r>
            <a:r>
              <a:rPr lang="en-IN" dirty="0" smtClean="0">
                <a:solidFill>
                  <a:schemeClr val="tx1"/>
                </a:solidFill>
              </a:rPr>
              <a:t>/p and </a:t>
            </a:r>
            <a:r>
              <a:rPr lang="en-IN" dirty="0" err="1" smtClean="0">
                <a:solidFill>
                  <a:schemeClr val="tx1"/>
                </a:solidFill>
              </a:rPr>
              <a:t>AND</a:t>
            </a:r>
            <a:r>
              <a:rPr lang="en-IN" dirty="0" smtClean="0">
                <a:solidFill>
                  <a:schemeClr val="tx1"/>
                </a:solidFill>
              </a:rPr>
              <a:t> gate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43636" y="1785926"/>
            <a:ext cx="2786082" cy="85725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Path between AND gate and OR gate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9" idx="4"/>
          </p:cNvCxnSpPr>
          <p:nvPr/>
        </p:nvCxnSpPr>
        <p:spPr>
          <a:xfrm rot="5400000" flipH="1" flipV="1">
            <a:off x="4732735" y="2911075"/>
            <a:ext cx="100013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6929454" y="2714620"/>
            <a:ext cx="64294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8596" y="1142984"/>
            <a:ext cx="2786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 :  True</a:t>
            </a:r>
          </a:p>
          <a:p>
            <a:r>
              <a:rPr lang="en-IN" dirty="0" smtClean="0"/>
              <a:t>C : Complement</a:t>
            </a:r>
          </a:p>
          <a:p>
            <a:r>
              <a:rPr lang="en-IN" dirty="0" smtClean="0"/>
              <a:t>1 :  True</a:t>
            </a:r>
          </a:p>
          <a:p>
            <a:r>
              <a:rPr lang="en-IN" dirty="0" smtClean="0"/>
              <a:t>0 : Complement </a:t>
            </a:r>
          </a:p>
          <a:p>
            <a:r>
              <a:rPr lang="en-IN" dirty="0" smtClean="0"/>
              <a:t>-  : Term is absent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PROGRAMMABLE LOGIC ARRAY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714348" y="1071546"/>
            <a:ext cx="200026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4214810" y="1285860"/>
            <a:ext cx="4143372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42910" y="2500306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X </a:t>
            </a:r>
            <a:r>
              <a:rPr lang="en-IN" dirty="0" err="1" smtClean="0"/>
              <a:t>xor</a:t>
            </a:r>
            <a:r>
              <a:rPr lang="en-IN" dirty="0" smtClean="0"/>
              <a:t> 1= X’</a:t>
            </a:r>
          </a:p>
          <a:p>
            <a:r>
              <a:rPr lang="en-IN" dirty="0" smtClean="0"/>
              <a:t>X </a:t>
            </a:r>
            <a:r>
              <a:rPr lang="en-IN" dirty="0" err="1" smtClean="0"/>
              <a:t>xor</a:t>
            </a:r>
            <a:r>
              <a:rPr lang="en-IN" dirty="0" smtClean="0"/>
              <a:t>  0 = X</a:t>
            </a:r>
            <a:endParaRPr lang="en-IN" dirty="0"/>
          </a:p>
        </p:txBody>
      </p:sp>
      <p:pic>
        <p:nvPicPr>
          <p:cNvPr id="7" name="Picture 6"/>
          <p:cNvPicPr/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500034" y="3929066"/>
            <a:ext cx="4643470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72452" cy="36828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PROGRAMMABLE LOGIC ARRAY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3444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To design PLA </a:t>
            </a:r>
          </a:p>
          <a:p>
            <a:pPr lvl="1"/>
            <a:r>
              <a:rPr lang="en-IN" dirty="0" smtClean="0"/>
              <a:t>n input</a:t>
            </a:r>
          </a:p>
          <a:p>
            <a:pPr lvl="1"/>
            <a:r>
              <a:rPr lang="en-IN" dirty="0" smtClean="0"/>
              <a:t>k product term</a:t>
            </a:r>
          </a:p>
          <a:p>
            <a:pPr lvl="1"/>
            <a:r>
              <a:rPr lang="en-IN" dirty="0" smtClean="0"/>
              <a:t> m output</a:t>
            </a:r>
          </a:p>
          <a:p>
            <a:r>
              <a:rPr lang="en-IN" dirty="0" smtClean="0"/>
              <a:t>Needs </a:t>
            </a:r>
          </a:p>
          <a:p>
            <a:pPr lvl="1"/>
            <a:r>
              <a:rPr lang="en-IN" dirty="0" smtClean="0"/>
              <a:t>n buffer- inverter gates</a:t>
            </a:r>
          </a:p>
          <a:p>
            <a:pPr lvl="1"/>
            <a:r>
              <a:rPr lang="en-IN" dirty="0" smtClean="0"/>
              <a:t>k AND gates</a:t>
            </a:r>
          </a:p>
          <a:p>
            <a:pPr lvl="1"/>
            <a:r>
              <a:rPr lang="en-IN" dirty="0" smtClean="0"/>
              <a:t>m OR gates and XOR gates</a:t>
            </a:r>
          </a:p>
          <a:p>
            <a:pPr lvl="1"/>
            <a:endParaRPr lang="en-IN" dirty="0" smtClean="0"/>
          </a:p>
          <a:p>
            <a:r>
              <a:rPr lang="en-IN" dirty="0" err="1" smtClean="0"/>
              <a:t>Eg</a:t>
            </a:r>
            <a:r>
              <a:rPr lang="en-IN" dirty="0" smtClean="0"/>
              <a:t>: 3 input 4 product term 2 output</a:t>
            </a:r>
          </a:p>
          <a:p>
            <a:pPr lvl="1"/>
            <a:endParaRPr lang="en-IN" dirty="0" smtClean="0"/>
          </a:p>
        </p:txBody>
      </p:sp>
      <p:pic>
        <p:nvPicPr>
          <p:cNvPr id="9" name="Picture 8"/>
          <p:cNvPicPr/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786314" y="1214422"/>
            <a:ext cx="4143372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72452" cy="36828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PLA : example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3444"/>
          </a:xfrm>
        </p:spPr>
        <p:txBody>
          <a:bodyPr>
            <a:normAutofit/>
          </a:bodyPr>
          <a:lstStyle/>
          <a:p>
            <a:pPr lvl="1"/>
            <a:r>
              <a:rPr lang="en-IN" dirty="0" smtClean="0"/>
              <a:t>Implement the following two Boolean functions with a PLA: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071538" y="2928934"/>
            <a:ext cx="2786082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5429256" y="2928934"/>
            <a:ext cx="2428892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72452" cy="36828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PLA : example</a:t>
            </a: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301020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7214"/>
                <a:gridCol w="467043"/>
                <a:gridCol w="571504"/>
                <a:gridCol w="642942"/>
                <a:gridCol w="5715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A/BC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12"/>
          <p:cNvPicPr/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357950" y="428604"/>
            <a:ext cx="1877060" cy="529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Content Placeholder 8"/>
          <p:cNvGraphicFramePr>
            <a:graphicFrameLocks/>
          </p:cNvGraphicFramePr>
          <p:nvPr/>
        </p:nvGraphicFramePr>
        <p:xfrm>
          <a:off x="4643438" y="1785926"/>
          <a:ext cx="301020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7214"/>
                <a:gridCol w="467043"/>
                <a:gridCol w="571504"/>
                <a:gridCol w="642942"/>
                <a:gridCol w="5715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A/BC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Content Placeholder 8"/>
          <p:cNvGraphicFramePr>
            <a:graphicFrameLocks/>
          </p:cNvGraphicFramePr>
          <p:nvPr/>
        </p:nvGraphicFramePr>
        <p:xfrm>
          <a:off x="642910" y="3786190"/>
          <a:ext cx="301020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7214"/>
                <a:gridCol w="467043"/>
                <a:gridCol w="571504"/>
                <a:gridCol w="642942"/>
                <a:gridCol w="5715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A/BC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Content Placeholder 8"/>
          <p:cNvGraphicFramePr>
            <a:graphicFrameLocks/>
          </p:cNvGraphicFramePr>
          <p:nvPr/>
        </p:nvGraphicFramePr>
        <p:xfrm>
          <a:off x="5000628" y="3929066"/>
          <a:ext cx="301020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7214"/>
                <a:gridCol w="467043"/>
                <a:gridCol w="571504"/>
                <a:gridCol w="642942"/>
                <a:gridCol w="5715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A/BC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5857884" y="2500306"/>
            <a:ext cx="857256" cy="35719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6500826" y="2500306"/>
            <a:ext cx="857256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1857356" y="4500570"/>
            <a:ext cx="1000132" cy="35719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1214414" y="2000240"/>
            <a:ext cx="857256" cy="35719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6786578" y="4357694"/>
            <a:ext cx="1000132" cy="35719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6215074" y="4357694"/>
            <a:ext cx="1000132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2500298" y="4143380"/>
            <a:ext cx="357190" cy="785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/>
          <p:cNvSpPr/>
          <p:nvPr/>
        </p:nvSpPr>
        <p:spPr>
          <a:xfrm>
            <a:off x="2500298" y="4572008"/>
            <a:ext cx="1000132" cy="36671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>
            <a:off x="1142976" y="1928802"/>
            <a:ext cx="357190" cy="78581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Chord 32"/>
          <p:cNvSpPr/>
          <p:nvPr/>
        </p:nvSpPr>
        <p:spPr>
          <a:xfrm rot="1135591">
            <a:off x="3000364" y="1857364"/>
            <a:ext cx="500066" cy="571504"/>
          </a:xfrm>
          <a:prstGeom prst="chor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Chord 33"/>
          <p:cNvSpPr/>
          <p:nvPr/>
        </p:nvSpPr>
        <p:spPr>
          <a:xfrm rot="11570232">
            <a:off x="1057340" y="1905774"/>
            <a:ext cx="500066" cy="571504"/>
          </a:xfrm>
          <a:prstGeom prst="chor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5429256" y="2214554"/>
            <a:ext cx="276228" cy="3476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5786446" y="4714884"/>
            <a:ext cx="276228" cy="3476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/>
          <p:cNvSpPr txBox="1"/>
          <p:nvPr/>
        </p:nvSpPr>
        <p:spPr>
          <a:xfrm>
            <a:off x="571472" y="2857496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F1=A’B’+A’C’+B’C’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642910" y="5572140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F1’=BC +AB +AC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5214942" y="3214686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F2=A’B’C’ + AB +AC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5715008" y="5286388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F2’ = ABC +A’B +A’C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2428860" y="6072206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F1’ and F2 has many terms in common 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72452" cy="36828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PLA : example</a:t>
            </a:r>
            <a:endParaRPr lang="en-IN" dirty="0"/>
          </a:p>
        </p:txBody>
      </p:sp>
      <p:pic>
        <p:nvPicPr>
          <p:cNvPr id="13" name="Picture 12"/>
          <p:cNvPicPr/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357950" y="428604"/>
            <a:ext cx="1877060" cy="529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39"/>
          <p:cNvSpPr txBox="1"/>
          <p:nvPr/>
        </p:nvSpPr>
        <p:spPr>
          <a:xfrm>
            <a:off x="428596" y="1643050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F1’=BC +AB +AC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357158" y="2000240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F2=A’B’C’ + AB +AC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285720" y="1285860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F1’ and F2 has many terms in common </a:t>
            </a:r>
            <a:endParaRPr lang="en-IN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000100" y="3357562"/>
          <a:ext cx="4876800" cy="276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Product Term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Input</a:t>
                      </a:r>
                    </a:p>
                    <a:p>
                      <a:r>
                        <a:rPr lang="en-IN" dirty="0" smtClean="0"/>
                        <a:t>A  B  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Output</a:t>
                      </a:r>
                    </a:p>
                    <a:p>
                      <a:pPr marL="342900" indent="-342900">
                        <a:buAutoNum type="alphaUcParenBoth" startAt="3"/>
                      </a:pPr>
                      <a:r>
                        <a:rPr lang="en-IN" baseline="0" dirty="0" smtClean="0"/>
                        <a:t>(T)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IN" baseline="0" dirty="0" smtClean="0"/>
                        <a:t>F1    F2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  1  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/>
                      </a:pPr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   -</a:t>
                      </a:r>
                      <a:r>
                        <a:rPr lang="en-IN" baseline="0" dirty="0" smtClean="0"/>
                        <a:t>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/>
                      </a:pPr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   1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    -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A’B’C’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0  0  0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      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 rot="5400000">
            <a:off x="1143758" y="4285450"/>
            <a:ext cx="214316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2582422" y="5132826"/>
            <a:ext cx="635852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868042" y="5132826"/>
            <a:ext cx="635852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72452" cy="36828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PLA : example</a:t>
            </a:r>
            <a:endParaRPr lang="en-IN" dirty="0"/>
          </a:p>
        </p:txBody>
      </p:sp>
      <p:pic>
        <p:nvPicPr>
          <p:cNvPr id="13" name="Picture 12"/>
          <p:cNvPicPr/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786578" y="214290"/>
            <a:ext cx="1877060" cy="529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39"/>
          <p:cNvSpPr txBox="1"/>
          <p:nvPr/>
        </p:nvSpPr>
        <p:spPr>
          <a:xfrm>
            <a:off x="428596" y="1643050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F1’=BC +AB +AC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357158" y="2000240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F2=A’B’C’ + AB +AC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285720" y="1285860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F1’ and F2 has many terms in common </a:t>
            </a:r>
            <a:endParaRPr lang="en-IN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071934" y="1571612"/>
          <a:ext cx="4876800" cy="276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Product Term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Input</a:t>
                      </a:r>
                    </a:p>
                    <a:p>
                      <a:r>
                        <a:rPr lang="en-IN" dirty="0" smtClean="0"/>
                        <a:t>A  B  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Output</a:t>
                      </a:r>
                    </a:p>
                    <a:p>
                      <a:pPr marL="342900" indent="-342900">
                        <a:buAutoNum type="alphaUcParenBoth" startAt="3"/>
                      </a:pPr>
                      <a:r>
                        <a:rPr lang="en-IN" baseline="0" dirty="0" smtClean="0"/>
                        <a:t>(T)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IN" baseline="0" dirty="0" smtClean="0"/>
                        <a:t>F1    F2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  </a:t>
                      </a:r>
                      <a:r>
                        <a:rPr lang="en-IN" dirty="0" smtClean="0"/>
                        <a:t> 1   </a:t>
                      </a:r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/>
                      </a:pPr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   -</a:t>
                      </a:r>
                      <a:r>
                        <a:rPr lang="en-IN" baseline="0" dirty="0" smtClean="0"/>
                        <a:t>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/>
                      </a:pPr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   1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    -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A’B’C’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0  0  0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      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rot="5400000">
            <a:off x="-1249403" y="4606933"/>
            <a:ext cx="36433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1097797" y="4678371"/>
            <a:ext cx="36433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-892213" y="4749809"/>
            <a:ext cx="36433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-792997" y="4749809"/>
            <a:ext cx="36433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-535023" y="4821247"/>
            <a:ext cx="36433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-392147" y="4821247"/>
            <a:ext cx="36433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28596" y="3571876"/>
            <a:ext cx="12144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28596" y="3929066"/>
            <a:ext cx="12144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7158" y="4286256"/>
            <a:ext cx="12144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8596" y="4572008"/>
            <a:ext cx="12144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lay 20"/>
          <p:cNvSpPr/>
          <p:nvPr/>
        </p:nvSpPr>
        <p:spPr>
          <a:xfrm>
            <a:off x="1571604" y="3429000"/>
            <a:ext cx="357190" cy="285752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Delay 21"/>
          <p:cNvSpPr/>
          <p:nvPr/>
        </p:nvSpPr>
        <p:spPr>
          <a:xfrm>
            <a:off x="1571604" y="3786190"/>
            <a:ext cx="357190" cy="285752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lowchart: Delay 23"/>
          <p:cNvSpPr/>
          <p:nvPr/>
        </p:nvSpPr>
        <p:spPr>
          <a:xfrm>
            <a:off x="1571604" y="4143380"/>
            <a:ext cx="357190" cy="285752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Delay 24"/>
          <p:cNvSpPr/>
          <p:nvPr/>
        </p:nvSpPr>
        <p:spPr>
          <a:xfrm>
            <a:off x="1571604" y="4500570"/>
            <a:ext cx="357190" cy="285752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/>
          <p:cNvCxnSpPr>
            <a:stCxn id="21" idx="3"/>
          </p:cNvCxnSpPr>
          <p:nvPr/>
        </p:nvCxnSpPr>
        <p:spPr>
          <a:xfrm>
            <a:off x="1928794" y="3571876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857356" y="4000504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928794" y="4286256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928794" y="4643446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1750981" y="4249731"/>
            <a:ext cx="20717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44" y="5572140"/>
            <a:ext cx="633410" cy="5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6182" y="6346400"/>
            <a:ext cx="633410" cy="5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6" name="Straight Connector 45"/>
          <p:cNvCxnSpPr/>
          <p:nvPr/>
        </p:nvCxnSpPr>
        <p:spPr>
          <a:xfrm>
            <a:off x="3428992" y="5715016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00430" y="6500834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stCxn id="2050" idx="3"/>
          </p:cNvCxnSpPr>
          <p:nvPr/>
        </p:nvCxnSpPr>
        <p:spPr>
          <a:xfrm rot="16200000" flipH="1">
            <a:off x="2625341" y="5339992"/>
            <a:ext cx="864345" cy="17430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51"/>
          <p:cNvCxnSpPr>
            <a:stCxn id="36" idx="3"/>
          </p:cNvCxnSpPr>
          <p:nvPr/>
        </p:nvCxnSpPr>
        <p:spPr>
          <a:xfrm rot="16200000" flipH="1">
            <a:off x="3268283" y="5411430"/>
            <a:ext cx="221403" cy="9572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053" idx="3"/>
          </p:cNvCxnSpPr>
          <p:nvPr/>
        </p:nvCxnSpPr>
        <p:spPr>
          <a:xfrm>
            <a:off x="4348154" y="5827940"/>
            <a:ext cx="1081102" cy="29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57686" y="6572272"/>
            <a:ext cx="1081102" cy="29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00628" y="542926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F2</a:t>
            </a:r>
            <a:endParaRPr lang="en-IN" dirty="0"/>
          </a:p>
        </p:txBody>
      </p:sp>
      <p:sp>
        <p:nvSpPr>
          <p:cNvPr id="59" name="TextBox 58"/>
          <p:cNvSpPr txBox="1"/>
          <p:nvPr/>
        </p:nvSpPr>
        <p:spPr>
          <a:xfrm>
            <a:off x="5214942" y="628652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F1</a:t>
            </a:r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3357554" y="621508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3286116" y="542926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4" name="5-Point Star 63"/>
          <p:cNvSpPr/>
          <p:nvPr/>
        </p:nvSpPr>
        <p:spPr>
          <a:xfrm>
            <a:off x="2786050" y="4000504"/>
            <a:ext cx="71438" cy="7143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5-Point Star 64"/>
          <p:cNvSpPr/>
          <p:nvPr/>
        </p:nvSpPr>
        <p:spPr>
          <a:xfrm>
            <a:off x="2786050" y="3571876"/>
            <a:ext cx="71438" cy="7143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5-Point Star 69"/>
          <p:cNvSpPr/>
          <p:nvPr/>
        </p:nvSpPr>
        <p:spPr>
          <a:xfrm>
            <a:off x="1000100" y="4572008"/>
            <a:ext cx="71438" cy="7143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5-Point Star 70"/>
          <p:cNvSpPr/>
          <p:nvPr/>
        </p:nvSpPr>
        <p:spPr>
          <a:xfrm>
            <a:off x="2214546" y="4214818"/>
            <a:ext cx="71438" cy="7143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5-Point Star 71"/>
          <p:cNvSpPr/>
          <p:nvPr/>
        </p:nvSpPr>
        <p:spPr>
          <a:xfrm>
            <a:off x="2214546" y="3929066"/>
            <a:ext cx="71438" cy="7143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5-Point Star 72"/>
          <p:cNvSpPr/>
          <p:nvPr/>
        </p:nvSpPr>
        <p:spPr>
          <a:xfrm>
            <a:off x="2214546" y="3571876"/>
            <a:ext cx="71438" cy="7143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5-Point Star 73"/>
          <p:cNvSpPr/>
          <p:nvPr/>
        </p:nvSpPr>
        <p:spPr>
          <a:xfrm>
            <a:off x="2786050" y="4572008"/>
            <a:ext cx="71438" cy="7143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5-Point Star 74"/>
          <p:cNvSpPr/>
          <p:nvPr/>
        </p:nvSpPr>
        <p:spPr>
          <a:xfrm>
            <a:off x="1428728" y="4572008"/>
            <a:ext cx="71438" cy="7143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FPGA</a:t>
            </a:r>
            <a:endParaRPr lang="en-IN" dirty="0"/>
          </a:p>
        </p:txBody>
      </p:sp>
      <p:sp>
        <p:nvSpPr>
          <p:cNvPr id="76" name="5-Point Star 75"/>
          <p:cNvSpPr/>
          <p:nvPr/>
        </p:nvSpPr>
        <p:spPr>
          <a:xfrm>
            <a:off x="500034" y="4286256"/>
            <a:ext cx="71438" cy="7143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5-Point Star 76"/>
          <p:cNvSpPr/>
          <p:nvPr/>
        </p:nvSpPr>
        <p:spPr>
          <a:xfrm>
            <a:off x="928662" y="4286256"/>
            <a:ext cx="71438" cy="7143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5-Point Star 77"/>
          <p:cNvSpPr/>
          <p:nvPr/>
        </p:nvSpPr>
        <p:spPr>
          <a:xfrm>
            <a:off x="500034" y="3857628"/>
            <a:ext cx="71438" cy="7143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5-Point Star 78"/>
          <p:cNvSpPr/>
          <p:nvPr/>
        </p:nvSpPr>
        <p:spPr>
          <a:xfrm>
            <a:off x="1285852" y="3929066"/>
            <a:ext cx="71438" cy="7143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5-Point Star 79"/>
          <p:cNvSpPr/>
          <p:nvPr/>
        </p:nvSpPr>
        <p:spPr>
          <a:xfrm>
            <a:off x="928662" y="3500438"/>
            <a:ext cx="71438" cy="7143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5-Point Star 80"/>
          <p:cNvSpPr/>
          <p:nvPr/>
        </p:nvSpPr>
        <p:spPr>
          <a:xfrm>
            <a:off x="1285852" y="3500438"/>
            <a:ext cx="71438" cy="7143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TextBox 81"/>
          <p:cNvSpPr txBox="1"/>
          <p:nvPr/>
        </p:nvSpPr>
        <p:spPr>
          <a:xfrm>
            <a:off x="500034" y="2714620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C </a:t>
            </a:r>
            <a:r>
              <a:rPr lang="en-IN" sz="1400" dirty="0" err="1" smtClean="0"/>
              <a:t>C</a:t>
            </a:r>
            <a:r>
              <a:rPr lang="en-IN" sz="1400" dirty="0" smtClean="0"/>
              <a:t>’ B </a:t>
            </a:r>
            <a:r>
              <a:rPr lang="en-IN" sz="1400" dirty="0" err="1" smtClean="0"/>
              <a:t>B</a:t>
            </a:r>
            <a:r>
              <a:rPr lang="en-IN" sz="1400" dirty="0" smtClean="0"/>
              <a:t>’ A, A’</a:t>
            </a:r>
            <a:endParaRPr lang="en-IN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3438516" y="558166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3" name="5-Point Star 62"/>
          <p:cNvSpPr/>
          <p:nvPr/>
        </p:nvSpPr>
        <p:spPr>
          <a:xfrm>
            <a:off x="714348" y="4500570"/>
            <a:ext cx="71438" cy="7143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 rot="5400000">
            <a:off x="1143758" y="4285450"/>
            <a:ext cx="214316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2582422" y="5132826"/>
            <a:ext cx="635852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868042" y="5132826"/>
            <a:ext cx="635852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72452" cy="36828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PLA : example</a:t>
            </a:r>
            <a:endParaRPr lang="en-IN" dirty="0"/>
          </a:p>
        </p:txBody>
      </p:sp>
      <p:pic>
        <p:nvPicPr>
          <p:cNvPr id="13" name="Picture 12"/>
          <p:cNvPicPr/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786578" y="214290"/>
            <a:ext cx="1877060" cy="529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39"/>
          <p:cNvSpPr txBox="1"/>
          <p:nvPr/>
        </p:nvSpPr>
        <p:spPr>
          <a:xfrm>
            <a:off x="428596" y="1643050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F1’=BC +AB +AC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357158" y="2000240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F2=A’B’C’ + AB +AC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285720" y="1285860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F1’ and F2 has many terms in common </a:t>
            </a:r>
            <a:endParaRPr lang="en-IN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071934" y="1571612"/>
          <a:ext cx="4876800" cy="276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Product Term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Input</a:t>
                      </a:r>
                    </a:p>
                    <a:p>
                      <a:r>
                        <a:rPr lang="en-IN" dirty="0" smtClean="0"/>
                        <a:t>A  B  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Output</a:t>
                      </a:r>
                    </a:p>
                    <a:p>
                      <a:pPr marL="342900" indent="-342900">
                        <a:buAutoNum type="alphaUcParenBoth" startAt="3"/>
                      </a:pPr>
                      <a:r>
                        <a:rPr lang="en-IN" baseline="0" dirty="0" smtClean="0"/>
                        <a:t>(T)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IN" baseline="0" dirty="0" smtClean="0"/>
                        <a:t>F1    F2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  1  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/>
                      </a:pPr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   -</a:t>
                      </a:r>
                      <a:r>
                        <a:rPr lang="en-IN" baseline="0" dirty="0" smtClean="0"/>
                        <a:t>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/>
                      </a:pPr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   1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    -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A’B’C’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0  0  0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      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rot="5400000">
            <a:off x="-1249403" y="4606933"/>
            <a:ext cx="36433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1097797" y="4678371"/>
            <a:ext cx="36433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-892213" y="4749809"/>
            <a:ext cx="36433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-792997" y="4749809"/>
            <a:ext cx="36433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-535023" y="4821247"/>
            <a:ext cx="36433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-392147" y="4821247"/>
            <a:ext cx="36433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28596" y="3571876"/>
            <a:ext cx="12144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28596" y="3929066"/>
            <a:ext cx="12144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7158" y="4286256"/>
            <a:ext cx="12144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8596" y="4572008"/>
            <a:ext cx="12144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lay 20"/>
          <p:cNvSpPr/>
          <p:nvPr/>
        </p:nvSpPr>
        <p:spPr>
          <a:xfrm>
            <a:off x="1571604" y="3429000"/>
            <a:ext cx="357190" cy="285752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Delay 21"/>
          <p:cNvSpPr/>
          <p:nvPr/>
        </p:nvSpPr>
        <p:spPr>
          <a:xfrm>
            <a:off x="1571604" y="3786190"/>
            <a:ext cx="357190" cy="285752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lowchart: Delay 23"/>
          <p:cNvSpPr/>
          <p:nvPr/>
        </p:nvSpPr>
        <p:spPr>
          <a:xfrm>
            <a:off x="1571604" y="4143380"/>
            <a:ext cx="357190" cy="285752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Delay 24"/>
          <p:cNvSpPr/>
          <p:nvPr/>
        </p:nvSpPr>
        <p:spPr>
          <a:xfrm>
            <a:off x="1571604" y="4500570"/>
            <a:ext cx="357190" cy="285752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/>
          <p:cNvCxnSpPr>
            <a:stCxn id="21" idx="3"/>
          </p:cNvCxnSpPr>
          <p:nvPr/>
        </p:nvCxnSpPr>
        <p:spPr>
          <a:xfrm>
            <a:off x="1928794" y="3571876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857356" y="4000504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928794" y="4286256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928794" y="4643446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1750981" y="4249731"/>
            <a:ext cx="20717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44" y="5572140"/>
            <a:ext cx="633410" cy="5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6182" y="6346400"/>
            <a:ext cx="633410" cy="5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6" name="Straight Connector 45"/>
          <p:cNvCxnSpPr/>
          <p:nvPr/>
        </p:nvCxnSpPr>
        <p:spPr>
          <a:xfrm>
            <a:off x="3428992" y="5715016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00430" y="6500834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stCxn id="2050" idx="3"/>
          </p:cNvCxnSpPr>
          <p:nvPr/>
        </p:nvCxnSpPr>
        <p:spPr>
          <a:xfrm rot="16200000" flipH="1">
            <a:off x="2625341" y="5339992"/>
            <a:ext cx="864345" cy="17430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51"/>
          <p:cNvCxnSpPr>
            <a:stCxn id="36" idx="3"/>
          </p:cNvCxnSpPr>
          <p:nvPr/>
        </p:nvCxnSpPr>
        <p:spPr>
          <a:xfrm rot="16200000" flipH="1">
            <a:off x="3268283" y="5411430"/>
            <a:ext cx="221403" cy="9572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053" idx="3"/>
          </p:cNvCxnSpPr>
          <p:nvPr/>
        </p:nvCxnSpPr>
        <p:spPr>
          <a:xfrm>
            <a:off x="4348154" y="5827940"/>
            <a:ext cx="1081102" cy="29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57686" y="6572272"/>
            <a:ext cx="1081102" cy="29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00628" y="542926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F2</a:t>
            </a:r>
            <a:endParaRPr lang="en-IN" dirty="0"/>
          </a:p>
        </p:txBody>
      </p:sp>
      <p:sp>
        <p:nvSpPr>
          <p:cNvPr id="59" name="TextBox 58"/>
          <p:cNvSpPr txBox="1"/>
          <p:nvPr/>
        </p:nvSpPr>
        <p:spPr>
          <a:xfrm>
            <a:off x="5214942" y="628652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F1</a:t>
            </a:r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3357554" y="621508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3286116" y="542926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4" name="5-Point Star 63"/>
          <p:cNvSpPr/>
          <p:nvPr/>
        </p:nvSpPr>
        <p:spPr>
          <a:xfrm>
            <a:off x="2786050" y="4000504"/>
            <a:ext cx="71438" cy="7143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5-Point Star 64"/>
          <p:cNvSpPr/>
          <p:nvPr/>
        </p:nvSpPr>
        <p:spPr>
          <a:xfrm>
            <a:off x="2786050" y="3571876"/>
            <a:ext cx="71438" cy="7143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5-Point Star 69"/>
          <p:cNvSpPr/>
          <p:nvPr/>
        </p:nvSpPr>
        <p:spPr>
          <a:xfrm>
            <a:off x="1000100" y="4572008"/>
            <a:ext cx="71438" cy="7143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5-Point Star 70"/>
          <p:cNvSpPr/>
          <p:nvPr/>
        </p:nvSpPr>
        <p:spPr>
          <a:xfrm>
            <a:off x="2214546" y="4214818"/>
            <a:ext cx="71438" cy="7143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5-Point Star 71"/>
          <p:cNvSpPr/>
          <p:nvPr/>
        </p:nvSpPr>
        <p:spPr>
          <a:xfrm>
            <a:off x="2214546" y="3929066"/>
            <a:ext cx="71438" cy="7143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5-Point Star 72"/>
          <p:cNvSpPr/>
          <p:nvPr/>
        </p:nvSpPr>
        <p:spPr>
          <a:xfrm>
            <a:off x="2214546" y="3571876"/>
            <a:ext cx="71438" cy="7143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5-Point Star 73"/>
          <p:cNvSpPr/>
          <p:nvPr/>
        </p:nvSpPr>
        <p:spPr>
          <a:xfrm>
            <a:off x="2786050" y="4572008"/>
            <a:ext cx="71438" cy="7143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5-Point Star 74"/>
          <p:cNvSpPr/>
          <p:nvPr/>
        </p:nvSpPr>
        <p:spPr>
          <a:xfrm>
            <a:off x="1428728" y="4572008"/>
            <a:ext cx="71438" cy="7143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FPGA</a:t>
            </a:r>
            <a:endParaRPr lang="en-IN" dirty="0"/>
          </a:p>
        </p:txBody>
      </p:sp>
      <p:sp>
        <p:nvSpPr>
          <p:cNvPr id="76" name="5-Point Star 75"/>
          <p:cNvSpPr/>
          <p:nvPr/>
        </p:nvSpPr>
        <p:spPr>
          <a:xfrm>
            <a:off x="500034" y="4286256"/>
            <a:ext cx="71438" cy="7143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5-Point Star 76"/>
          <p:cNvSpPr/>
          <p:nvPr/>
        </p:nvSpPr>
        <p:spPr>
          <a:xfrm>
            <a:off x="928662" y="4286256"/>
            <a:ext cx="71438" cy="7143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5-Point Star 77"/>
          <p:cNvSpPr/>
          <p:nvPr/>
        </p:nvSpPr>
        <p:spPr>
          <a:xfrm>
            <a:off x="500034" y="3857628"/>
            <a:ext cx="71438" cy="7143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5-Point Star 78"/>
          <p:cNvSpPr/>
          <p:nvPr/>
        </p:nvSpPr>
        <p:spPr>
          <a:xfrm>
            <a:off x="1285852" y="3929066"/>
            <a:ext cx="71438" cy="7143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5-Point Star 79"/>
          <p:cNvSpPr/>
          <p:nvPr/>
        </p:nvSpPr>
        <p:spPr>
          <a:xfrm>
            <a:off x="928662" y="3500438"/>
            <a:ext cx="71438" cy="7143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5-Point Star 80"/>
          <p:cNvSpPr/>
          <p:nvPr/>
        </p:nvSpPr>
        <p:spPr>
          <a:xfrm>
            <a:off x="1285852" y="3500438"/>
            <a:ext cx="71438" cy="7143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TextBox 81"/>
          <p:cNvSpPr txBox="1"/>
          <p:nvPr/>
        </p:nvSpPr>
        <p:spPr>
          <a:xfrm>
            <a:off x="500034" y="2714620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C </a:t>
            </a:r>
            <a:r>
              <a:rPr lang="en-IN" sz="1400" dirty="0" err="1" smtClean="0"/>
              <a:t>C</a:t>
            </a:r>
            <a:r>
              <a:rPr lang="en-IN" sz="1400" dirty="0" smtClean="0"/>
              <a:t>’ B </a:t>
            </a:r>
            <a:r>
              <a:rPr lang="en-IN" sz="1400" dirty="0" err="1" smtClean="0"/>
              <a:t>B</a:t>
            </a:r>
            <a:r>
              <a:rPr lang="en-IN" sz="1400" dirty="0" smtClean="0"/>
              <a:t>’ A, A’</a:t>
            </a:r>
            <a:endParaRPr lang="en-IN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3438516" y="558166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3" name="5-Point Star 62"/>
          <p:cNvSpPr/>
          <p:nvPr/>
        </p:nvSpPr>
        <p:spPr>
          <a:xfrm>
            <a:off x="714348" y="4500570"/>
            <a:ext cx="71438" cy="7143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72452" cy="368280"/>
          </a:xfrm>
        </p:spPr>
        <p:txBody>
          <a:bodyPr>
            <a:normAutofit fontScale="90000"/>
          </a:bodyPr>
          <a:lstStyle/>
          <a:p>
            <a:r>
              <a:rPr lang="en-IN" b="1" smtClean="0"/>
              <a:t>PAL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14282" y="1214422"/>
            <a:ext cx="84296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PLD with fixed </a:t>
            </a:r>
            <a:r>
              <a:rPr lang="en-IN" dirty="0" smtClean="0"/>
              <a:t>OR array and a </a:t>
            </a:r>
            <a:r>
              <a:rPr lang="en-IN" dirty="0" smtClean="0"/>
              <a:t>programmable AND array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Is easier </a:t>
            </a:r>
            <a:r>
              <a:rPr lang="en-IN" dirty="0" smtClean="0"/>
              <a:t>to </a:t>
            </a:r>
            <a:r>
              <a:rPr lang="en-IN" dirty="0" smtClean="0"/>
              <a:t>program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But </a:t>
            </a:r>
            <a:r>
              <a:rPr lang="en-IN" dirty="0" smtClean="0"/>
              <a:t>is not as flexible as, the </a:t>
            </a:r>
            <a:r>
              <a:rPr lang="en-IN" dirty="0" smtClean="0"/>
              <a:t>PLA.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Figure  </a:t>
            </a:r>
            <a:r>
              <a:rPr lang="en-IN" dirty="0" smtClean="0"/>
              <a:t>AND–OR array that is </a:t>
            </a:r>
            <a:r>
              <a:rPr lang="en-IN" i="1" dirty="0" smtClean="0"/>
              <a:t>three wide, the term used to indicate </a:t>
            </a:r>
            <a:r>
              <a:rPr lang="en-IN" i="1" dirty="0" smtClean="0"/>
              <a:t>that </a:t>
            </a:r>
            <a:r>
              <a:rPr lang="en-IN" dirty="0" smtClean="0"/>
              <a:t>there </a:t>
            </a:r>
            <a:r>
              <a:rPr lang="en-IN" dirty="0" smtClean="0"/>
              <a:t>are three programmable AND gates in each section and one fixed OR </a:t>
            </a:r>
            <a:r>
              <a:rPr lang="en-IN" dirty="0" smtClean="0"/>
              <a:t>gate</a:t>
            </a:r>
          </a:p>
          <a:p>
            <a:endParaRPr lang="en-IN" dirty="0" smtClean="0"/>
          </a:p>
          <a:p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14404" cy="36828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PAL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390140" y="214290"/>
            <a:ext cx="5753760" cy="6643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ROM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Programmed in different ways</a:t>
            </a:r>
          </a:p>
          <a:p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i="1" dirty="0" smtClean="0"/>
              <a:t>Mask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IN" i="1" dirty="0" smtClean="0"/>
              <a:t>PROM</a:t>
            </a:r>
          </a:p>
          <a:p>
            <a:pPr marL="1371600" lvl="2" indent="-457200"/>
            <a:r>
              <a:rPr lang="en-IN" i="1" dirty="0" smtClean="0"/>
              <a:t>Programmable read‐only memory</a:t>
            </a:r>
          </a:p>
          <a:p>
            <a:pPr marL="514350" indent="-514350">
              <a:buFont typeface="+mj-lt"/>
              <a:buAutoNum type="arabicPeriod"/>
            </a:pPr>
            <a:r>
              <a:rPr lang="en-IN" i="1" dirty="0" smtClean="0"/>
              <a:t>EPROM</a:t>
            </a:r>
          </a:p>
          <a:p>
            <a:pPr marL="1371600" lvl="2" indent="-457200"/>
            <a:r>
              <a:rPr lang="en-IN" i="1" dirty="0" smtClean="0"/>
              <a:t>Erasable PROM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EEPROM</a:t>
            </a:r>
          </a:p>
          <a:p>
            <a:pPr marL="1371600" lvl="2" indent="-457200"/>
            <a:r>
              <a:rPr lang="en-IN" dirty="0" smtClean="0"/>
              <a:t>Electrically erasable PROM (EEPROM or E</a:t>
            </a:r>
            <a:r>
              <a:rPr lang="en-IN" baseline="30000" dirty="0" smtClean="0"/>
              <a:t>2</a:t>
            </a:r>
            <a:r>
              <a:rPr lang="en-IN" dirty="0" smtClean="0"/>
              <a:t>PROM)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Flash memory devices</a:t>
            </a: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72452" cy="36828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PAL : Boolean Function </a:t>
            </a:r>
            <a:r>
              <a:rPr lang="en-IN" b="1" dirty="0" smtClean="0"/>
              <a:t>example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357422" y="2285992"/>
            <a:ext cx="4517727" cy="1672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0000" flipV="1">
            <a:off x="3500430" y="4143380"/>
            <a:ext cx="500066" cy="506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0000" flipV="1">
            <a:off x="3571868" y="3071810"/>
            <a:ext cx="500066" cy="506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4286256"/>
            <a:ext cx="302553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3071810"/>
            <a:ext cx="3524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72452" cy="36828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PAL : Boolean Function </a:t>
            </a:r>
            <a:r>
              <a:rPr lang="en-IN" b="1" dirty="0" smtClean="0"/>
              <a:t>example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0" y="714356"/>
            <a:ext cx="4517727" cy="1672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Content Placeholder 8"/>
          <p:cNvGraphicFramePr>
            <a:graphicFrameLocks noGrp="1"/>
          </p:cNvGraphicFramePr>
          <p:nvPr>
            <p:ph idx="1"/>
          </p:nvPr>
        </p:nvGraphicFramePr>
        <p:xfrm>
          <a:off x="357158" y="2786058"/>
          <a:ext cx="242599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593"/>
                <a:gridCol w="495147"/>
                <a:gridCol w="495147"/>
                <a:gridCol w="469115"/>
                <a:gridCol w="416992"/>
              </a:tblGrid>
              <a:tr h="285752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AB/CD</a:t>
                      </a:r>
                      <a:endParaRPr lang="en-IN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01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IN" dirty="0" smtClean="0"/>
                        <a:t>01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4786322"/>
            <a:ext cx="23241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857224" y="3857628"/>
            <a:ext cx="857256" cy="35719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2357422" y="3143248"/>
            <a:ext cx="357190" cy="42862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3" name="Content Placeholder 8"/>
          <p:cNvGraphicFramePr>
            <a:graphicFrameLocks/>
          </p:cNvGraphicFramePr>
          <p:nvPr/>
        </p:nvGraphicFramePr>
        <p:xfrm>
          <a:off x="5143504" y="1000108"/>
          <a:ext cx="242599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593"/>
                <a:gridCol w="495147"/>
                <a:gridCol w="495147"/>
                <a:gridCol w="469115"/>
                <a:gridCol w="416992"/>
              </a:tblGrid>
              <a:tr h="285752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AB/CD</a:t>
                      </a:r>
                      <a:endParaRPr lang="en-IN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01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IN" dirty="0" smtClean="0"/>
                        <a:t>01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Content Placeholder 8"/>
          <p:cNvGraphicFramePr>
            <a:graphicFrameLocks/>
          </p:cNvGraphicFramePr>
          <p:nvPr/>
        </p:nvGraphicFramePr>
        <p:xfrm>
          <a:off x="3071802" y="2786058"/>
          <a:ext cx="242599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593"/>
                <a:gridCol w="495147"/>
                <a:gridCol w="495147"/>
                <a:gridCol w="469115"/>
                <a:gridCol w="416992"/>
              </a:tblGrid>
              <a:tr h="285752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AB/CD</a:t>
                      </a:r>
                      <a:endParaRPr lang="en-IN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01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IN" dirty="0" smtClean="0"/>
                        <a:t>01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Content Placeholder 8"/>
          <p:cNvGraphicFramePr>
            <a:graphicFrameLocks/>
          </p:cNvGraphicFramePr>
          <p:nvPr/>
        </p:nvGraphicFramePr>
        <p:xfrm>
          <a:off x="5929323" y="3429000"/>
          <a:ext cx="2500330" cy="200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434"/>
                <a:gridCol w="510319"/>
                <a:gridCol w="510319"/>
                <a:gridCol w="483488"/>
                <a:gridCol w="429770"/>
              </a:tblGrid>
              <a:tr h="543550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AB/CD</a:t>
                      </a:r>
                      <a:endParaRPr lang="en-IN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01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10600">
                <a:tc>
                  <a:txBody>
                    <a:bodyPr/>
                    <a:lstStyle/>
                    <a:p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10600">
                <a:tc>
                  <a:txBody>
                    <a:bodyPr/>
                    <a:lstStyle/>
                    <a:p>
                      <a:r>
                        <a:rPr lang="en-IN" dirty="0" smtClean="0"/>
                        <a:t>01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10600"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10600"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5572132" y="2000240"/>
            <a:ext cx="2071702" cy="85725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 rot="5400000">
            <a:off x="6429388" y="1857364"/>
            <a:ext cx="857256" cy="35719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 rot="5400000">
            <a:off x="4054072" y="3661174"/>
            <a:ext cx="1428762" cy="3929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3643306" y="3500438"/>
            <a:ext cx="1785950" cy="35719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2198" y="3071810"/>
            <a:ext cx="15144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28926" y="4643446"/>
            <a:ext cx="24574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43438" y="5572140"/>
            <a:ext cx="42957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Oval 25"/>
          <p:cNvSpPr/>
          <p:nvPr/>
        </p:nvSpPr>
        <p:spPr>
          <a:xfrm>
            <a:off x="6929454" y="3929066"/>
            <a:ext cx="357190" cy="42862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/>
          <p:cNvSpPr/>
          <p:nvPr/>
        </p:nvSpPr>
        <p:spPr>
          <a:xfrm>
            <a:off x="7929586" y="4000504"/>
            <a:ext cx="357190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/>
          <p:cNvSpPr/>
          <p:nvPr/>
        </p:nvSpPr>
        <p:spPr>
          <a:xfrm>
            <a:off x="6500826" y="4714884"/>
            <a:ext cx="857256" cy="35719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 rot="5400000">
            <a:off x="6250793" y="4893479"/>
            <a:ext cx="857256" cy="35719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43164" cy="368280"/>
          </a:xfrm>
        </p:spPr>
        <p:txBody>
          <a:bodyPr>
            <a:noAutofit/>
          </a:bodyPr>
          <a:lstStyle/>
          <a:p>
            <a:r>
              <a:rPr lang="en-IN" sz="1600" b="1" dirty="0" smtClean="0"/>
              <a:t>PAL : Boolean Function </a:t>
            </a:r>
            <a:r>
              <a:rPr lang="en-IN" sz="1600" b="1" dirty="0" smtClean="0"/>
              <a:t>example</a:t>
            </a:r>
            <a:endParaRPr lang="en-IN" sz="16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14282" y="1000108"/>
            <a:ext cx="278608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4143340" y="0"/>
            <a:ext cx="5000660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0" y="2643182"/>
            <a:ext cx="4286248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n-IN" sz="3100" b="1" dirty="0" smtClean="0"/>
              <a:t>SEQUENTIAL PROGRAMMABLE DEVICES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928670"/>
            <a:ext cx="8229600" cy="4525963"/>
          </a:xfrm>
        </p:spPr>
        <p:txBody>
          <a:bodyPr>
            <a:normAutofit fontScale="70000" lnSpcReduction="20000"/>
          </a:bodyPr>
          <a:lstStyle/>
          <a:p>
            <a:endParaRPr lang="en-IN" dirty="0" smtClean="0"/>
          </a:p>
          <a:p>
            <a:r>
              <a:rPr lang="en-IN" dirty="0" smtClean="0"/>
              <a:t>Digital systems are designed with flip‐flops and gates.</a:t>
            </a:r>
          </a:p>
          <a:p>
            <a:r>
              <a:rPr lang="en-IN" dirty="0" smtClean="0"/>
              <a:t>Combinational PLD consists of only gates</a:t>
            </a:r>
          </a:p>
          <a:p>
            <a:r>
              <a:rPr lang="en-IN" dirty="0" smtClean="0"/>
              <a:t> It is necessary to include external flip‐flops  to PLD</a:t>
            </a:r>
          </a:p>
          <a:p>
            <a:r>
              <a:rPr lang="en-IN" dirty="0" smtClean="0"/>
              <a:t>Sequential programmable devices include both gates and flip‐flops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It can be programmed to perform a variety of sequential‐circuit functions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Three major types</a:t>
            </a:r>
          </a:p>
          <a:p>
            <a:pPr marL="1079500">
              <a:buNone/>
            </a:pPr>
            <a:r>
              <a:rPr lang="en-IN" sz="2900" dirty="0" smtClean="0"/>
              <a:t>1. Sequential (or simple) programmable logic device (SPLD)</a:t>
            </a:r>
          </a:p>
          <a:p>
            <a:pPr marL="1079500">
              <a:buNone/>
            </a:pPr>
            <a:r>
              <a:rPr lang="fr-FR" sz="2900" dirty="0" smtClean="0"/>
              <a:t>2. </a:t>
            </a:r>
            <a:r>
              <a:rPr lang="fr-FR" sz="2900" dirty="0" err="1" smtClean="0"/>
              <a:t>Complex</a:t>
            </a:r>
            <a:r>
              <a:rPr lang="fr-FR" sz="2900" dirty="0" smtClean="0"/>
              <a:t> programmable </a:t>
            </a:r>
            <a:r>
              <a:rPr lang="fr-FR" sz="2900" dirty="0" err="1" smtClean="0"/>
              <a:t>logic</a:t>
            </a:r>
            <a:r>
              <a:rPr lang="fr-FR" sz="2900" dirty="0" smtClean="0"/>
              <a:t> </a:t>
            </a:r>
            <a:r>
              <a:rPr lang="fr-FR" sz="2900" dirty="0" err="1" smtClean="0"/>
              <a:t>device</a:t>
            </a:r>
            <a:r>
              <a:rPr lang="fr-FR" sz="2900" dirty="0" smtClean="0"/>
              <a:t> (CPLD)</a:t>
            </a:r>
          </a:p>
          <a:p>
            <a:pPr marL="1079500">
              <a:buNone/>
            </a:pPr>
            <a:r>
              <a:rPr lang="en-IN" sz="2900" dirty="0" smtClean="0"/>
              <a:t>3. Field‐programmable gate array (FPGA)</a:t>
            </a:r>
          </a:p>
          <a:p>
            <a:pPr>
              <a:buNone/>
            </a:pPr>
            <a:endParaRPr lang="en-IN" b="1" dirty="0" smtClean="0"/>
          </a:p>
        </p:txBody>
      </p:sp>
      <p:pic>
        <p:nvPicPr>
          <p:cNvPr id="5" name="Picture 4"/>
          <p:cNvPicPr/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786050" y="5286388"/>
            <a:ext cx="4427855" cy="109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214314"/>
          </a:xfrm>
        </p:spPr>
        <p:txBody>
          <a:bodyPr>
            <a:normAutofit fontScale="90000"/>
          </a:bodyPr>
          <a:lstStyle/>
          <a:p>
            <a:r>
              <a:rPr lang="en-IN" sz="3100" b="1" dirty="0" smtClean="0"/>
              <a:t>SPLD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428604"/>
            <a:ext cx="8229600" cy="5097467"/>
          </a:xfrm>
        </p:spPr>
        <p:txBody>
          <a:bodyPr>
            <a:normAutofit fontScale="92500"/>
          </a:bodyPr>
          <a:lstStyle/>
          <a:p>
            <a:endParaRPr lang="en-IN" dirty="0" smtClean="0"/>
          </a:p>
          <a:p>
            <a:pPr>
              <a:buNone/>
            </a:pPr>
            <a:r>
              <a:rPr lang="en-IN" b="1" dirty="0" smtClean="0"/>
              <a:t>Sequential (Simple) PLD</a:t>
            </a:r>
          </a:p>
          <a:p>
            <a:pPr>
              <a:buNone/>
            </a:pPr>
            <a:r>
              <a:rPr lang="en-IN" dirty="0" smtClean="0"/>
              <a:t>IC includes </a:t>
            </a:r>
          </a:p>
          <a:p>
            <a:pPr marL="1433513"/>
            <a:r>
              <a:rPr lang="en-IN" dirty="0" smtClean="0"/>
              <a:t>Flip‐flops</a:t>
            </a:r>
          </a:p>
          <a:p>
            <a:pPr marL="1433513"/>
            <a:r>
              <a:rPr lang="en-IN" dirty="0" smtClean="0"/>
              <a:t>AND–OR array</a:t>
            </a:r>
          </a:p>
          <a:p>
            <a:r>
              <a:rPr lang="en-IN" dirty="0" smtClean="0"/>
              <a:t>A PAL or PLA include flip‐flops to form a register</a:t>
            </a:r>
          </a:p>
          <a:p>
            <a:r>
              <a:rPr lang="en-IN" dirty="0" smtClean="0"/>
              <a:t>Outputs can be taken from the OR gates or from flip‐flops</a:t>
            </a:r>
          </a:p>
          <a:p>
            <a:r>
              <a:rPr lang="en-IN" i="1" dirty="0" smtClean="0"/>
              <a:t>D or JK Flip flop is used</a:t>
            </a:r>
            <a:endParaRPr lang="en-IN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714876" y="714356"/>
            <a:ext cx="3857652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214314"/>
          </a:xfrm>
        </p:spPr>
        <p:txBody>
          <a:bodyPr>
            <a:normAutofit fontScale="90000"/>
          </a:bodyPr>
          <a:lstStyle/>
          <a:p>
            <a:r>
              <a:rPr lang="en-IN" sz="3100" b="1" dirty="0" smtClean="0"/>
              <a:t>SPLD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428604"/>
            <a:ext cx="8572560" cy="5097467"/>
          </a:xfrm>
        </p:spPr>
        <p:txBody>
          <a:bodyPr>
            <a:normAutofit fontScale="62500" lnSpcReduction="20000"/>
          </a:bodyPr>
          <a:lstStyle/>
          <a:p>
            <a:endParaRPr lang="en-IN" dirty="0" smtClean="0"/>
          </a:p>
          <a:p>
            <a:pPr>
              <a:buNone/>
            </a:pPr>
            <a:r>
              <a:rPr lang="en-IN" b="1" dirty="0" smtClean="0"/>
              <a:t>PLA</a:t>
            </a:r>
          </a:p>
          <a:p>
            <a:pPr algn="just"/>
            <a:r>
              <a:rPr lang="en-IN" dirty="0" smtClean="0"/>
              <a:t>Field‐programmable logic sequencer (FPLS)</a:t>
            </a:r>
          </a:p>
          <a:p>
            <a:pPr algn="just"/>
            <a:r>
              <a:rPr lang="en-IN" dirty="0" smtClean="0"/>
              <a:t>The first programmable device to support sequential circuit  implementation</a:t>
            </a:r>
          </a:p>
          <a:p>
            <a:pPr algn="just"/>
            <a:r>
              <a:rPr lang="en-IN" dirty="0" smtClean="0"/>
              <a:t>FPLS is organized around a PLA with several outputs driving flip‐flops</a:t>
            </a:r>
          </a:p>
          <a:p>
            <a:pPr algn="just"/>
            <a:r>
              <a:rPr lang="en-IN" dirty="0" smtClean="0"/>
              <a:t>The flip‐flops are flexible - programmed to operate as either the JK or the D</a:t>
            </a:r>
          </a:p>
          <a:p>
            <a:pPr algn="just"/>
            <a:r>
              <a:rPr lang="en-IN" dirty="0" smtClean="0"/>
              <a:t>Disadvantage</a:t>
            </a:r>
          </a:p>
          <a:p>
            <a:pPr algn="just">
              <a:buNone/>
            </a:pPr>
            <a:r>
              <a:rPr lang="en-IN" dirty="0" smtClean="0"/>
              <a:t>	Did not succeed commercially </a:t>
            </a:r>
          </a:p>
          <a:p>
            <a:pPr algn="just">
              <a:buNone/>
            </a:pPr>
            <a:r>
              <a:rPr lang="en-IN" dirty="0" smtClean="0"/>
              <a:t>	Due to  too many programmable connections</a:t>
            </a:r>
          </a:p>
          <a:p>
            <a:pPr algn="just">
              <a:buNone/>
            </a:pPr>
            <a:endParaRPr lang="en-IN" dirty="0" smtClean="0"/>
          </a:p>
          <a:p>
            <a:pPr algn="just">
              <a:buNone/>
            </a:pPr>
            <a:r>
              <a:rPr lang="en-IN" b="1" dirty="0" smtClean="0"/>
              <a:t>PAL</a:t>
            </a:r>
          </a:p>
          <a:p>
            <a:pPr algn="just"/>
            <a:r>
              <a:rPr lang="en-IN" dirty="0" smtClean="0"/>
              <a:t>A PAL that includes flip‐flops is referred to as a </a:t>
            </a:r>
            <a:r>
              <a:rPr lang="en-IN" b="1" dirty="0" smtClean="0"/>
              <a:t>registered PAL</a:t>
            </a:r>
          </a:p>
          <a:p>
            <a:pPr algn="just"/>
            <a:r>
              <a:rPr lang="en-IN" dirty="0" smtClean="0"/>
              <a:t>To signify that the device contains flip‐flops in addition to the AND–OR array</a:t>
            </a:r>
          </a:p>
          <a:p>
            <a:pPr algn="just"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214314"/>
          </a:xfrm>
        </p:spPr>
        <p:txBody>
          <a:bodyPr>
            <a:normAutofit fontScale="90000"/>
          </a:bodyPr>
          <a:lstStyle/>
          <a:p>
            <a:r>
              <a:rPr lang="en-IN" sz="3100" b="1" dirty="0" smtClean="0"/>
              <a:t>SPLD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428604"/>
            <a:ext cx="8229600" cy="5097467"/>
          </a:xfrm>
        </p:spPr>
        <p:txBody>
          <a:bodyPr>
            <a:normAutofit/>
          </a:bodyPr>
          <a:lstStyle/>
          <a:p>
            <a:r>
              <a:rPr lang="en-IN" dirty="0" smtClean="0"/>
              <a:t>SPLD is called a </a:t>
            </a:r>
            <a:r>
              <a:rPr lang="en-IN" i="1" dirty="0" err="1" smtClean="0"/>
              <a:t>macrocell</a:t>
            </a:r>
            <a:endParaRPr lang="en-IN" i="1" dirty="0" smtClean="0"/>
          </a:p>
          <a:p>
            <a:r>
              <a:rPr lang="en-IN" i="1" dirty="0" smtClean="0"/>
              <a:t> C</a:t>
            </a:r>
            <a:r>
              <a:rPr lang="en-IN" dirty="0" smtClean="0"/>
              <a:t>ircuit that contains a SOP combinational logic function and an optional flip‐flop</a:t>
            </a:r>
          </a:p>
          <a:p>
            <a:r>
              <a:rPr lang="en-IN" dirty="0" smtClean="0"/>
              <a:t>AND–OR sum‐of‐products function or  it can be any one of the two‐level implementations</a:t>
            </a:r>
          </a:p>
          <a:p>
            <a:r>
              <a:rPr lang="en-IN" dirty="0" smtClean="0"/>
              <a:t>Typical SPLD has from 8 to 10 </a:t>
            </a:r>
            <a:r>
              <a:rPr lang="en-IN" dirty="0" err="1" smtClean="0"/>
              <a:t>macrocells</a:t>
            </a:r>
            <a:r>
              <a:rPr lang="en-IN" dirty="0" smtClean="0"/>
              <a:t> within one IC package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214314"/>
          </a:xfrm>
        </p:spPr>
        <p:txBody>
          <a:bodyPr>
            <a:normAutofit fontScale="90000"/>
          </a:bodyPr>
          <a:lstStyle/>
          <a:p>
            <a:r>
              <a:rPr lang="en-IN" sz="3100" b="1" dirty="0" smtClean="0"/>
              <a:t>SPLD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428604"/>
            <a:ext cx="8229600" cy="5097467"/>
          </a:xfrm>
        </p:spPr>
        <p:txBody>
          <a:bodyPr>
            <a:normAutofit/>
          </a:bodyPr>
          <a:lstStyle/>
          <a:p>
            <a:r>
              <a:rPr lang="en-IN" b="1" dirty="0" smtClean="0"/>
              <a:t>Basic </a:t>
            </a:r>
            <a:r>
              <a:rPr lang="en-IN" b="1" dirty="0" err="1" smtClean="0"/>
              <a:t>macrocell</a:t>
            </a:r>
            <a:r>
              <a:rPr lang="en-IN" b="1" dirty="0" smtClean="0"/>
              <a:t> logic</a:t>
            </a:r>
            <a:endParaRPr lang="en-IN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714348" y="1285860"/>
            <a:ext cx="742955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214314"/>
          </a:xfrm>
        </p:spPr>
        <p:txBody>
          <a:bodyPr>
            <a:normAutofit fontScale="90000"/>
          </a:bodyPr>
          <a:lstStyle/>
          <a:p>
            <a:r>
              <a:rPr lang="en-IN" sz="3100" b="1" dirty="0" smtClean="0"/>
              <a:t>CPLD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0"/>
            <a:ext cx="8229600" cy="5097467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The design of a digital system often requires the connection of several PLD devices to produce the complete specification</a:t>
            </a:r>
          </a:p>
          <a:p>
            <a:pPr algn="just"/>
            <a:r>
              <a:rPr lang="en-IN" dirty="0" smtClean="0"/>
              <a:t>It is more economical to use a CPLD</a:t>
            </a:r>
          </a:p>
          <a:p>
            <a:pPr algn="just"/>
            <a:r>
              <a:rPr lang="en-IN" dirty="0" smtClean="0"/>
              <a:t>It is a collection of individual PLDs on a single integrated circuit</a:t>
            </a:r>
          </a:p>
          <a:p>
            <a:pPr algn="just"/>
            <a:r>
              <a:rPr lang="en-IN" dirty="0" smtClean="0"/>
              <a:t> A programmable interconnection structure allows the PLDs to be connected to each other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214314"/>
          </a:xfrm>
        </p:spPr>
        <p:txBody>
          <a:bodyPr>
            <a:normAutofit fontScale="90000"/>
          </a:bodyPr>
          <a:lstStyle/>
          <a:p>
            <a:r>
              <a:rPr lang="en-IN" sz="3100" b="1" dirty="0" smtClean="0"/>
              <a:t>CPLD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428604"/>
            <a:ext cx="8229600" cy="5097467"/>
          </a:xfrm>
        </p:spPr>
        <p:txBody>
          <a:bodyPr>
            <a:normAutofit fontScale="70000" lnSpcReduction="20000"/>
          </a:bodyPr>
          <a:lstStyle/>
          <a:p>
            <a:pPr algn="just"/>
            <a:endParaRPr lang="en-IN" dirty="0" smtClean="0"/>
          </a:p>
          <a:p>
            <a:pPr algn="just"/>
            <a:r>
              <a:rPr lang="en-IN" dirty="0" smtClean="0"/>
              <a:t>The device consists of multiple PLDs interconnected through a programmable switch matrix</a:t>
            </a:r>
          </a:p>
          <a:p>
            <a:pPr algn="just"/>
            <a:r>
              <a:rPr lang="en-IN" dirty="0" smtClean="0"/>
              <a:t>The input–output (I/O) blocks provide the connections to the IC pins</a:t>
            </a:r>
          </a:p>
          <a:p>
            <a:pPr algn="just"/>
            <a:r>
              <a:rPr lang="en-IN" dirty="0" smtClean="0"/>
              <a:t> Each I/O pin is driven by a three state buffer and can be programmed to act as input or output</a:t>
            </a:r>
          </a:p>
          <a:p>
            <a:pPr algn="just"/>
            <a:r>
              <a:rPr lang="en-IN" dirty="0" smtClean="0"/>
              <a:t> The switch matrix receives inputs from the I/O block and directs them to the individual </a:t>
            </a:r>
            <a:r>
              <a:rPr lang="en-IN" dirty="0" err="1" smtClean="0"/>
              <a:t>macrocells</a:t>
            </a:r>
            <a:r>
              <a:rPr lang="en-IN" dirty="0" smtClean="0"/>
              <a:t> </a:t>
            </a:r>
          </a:p>
          <a:p>
            <a:pPr algn="just"/>
            <a:r>
              <a:rPr lang="en-IN" dirty="0" smtClean="0"/>
              <a:t>Selected outputs from </a:t>
            </a:r>
            <a:r>
              <a:rPr lang="en-IN" dirty="0" err="1" smtClean="0"/>
              <a:t>macrocells</a:t>
            </a:r>
            <a:r>
              <a:rPr lang="en-IN" dirty="0" smtClean="0"/>
              <a:t> are sent to the outputs as needed</a:t>
            </a:r>
          </a:p>
          <a:p>
            <a:pPr algn="just"/>
            <a:r>
              <a:rPr lang="en-IN" dirty="0" smtClean="0"/>
              <a:t> Each PLD typically contains from 8 to 16 </a:t>
            </a:r>
            <a:r>
              <a:rPr lang="en-IN" dirty="0" err="1" smtClean="0"/>
              <a:t>macrocells</a:t>
            </a:r>
            <a:endParaRPr lang="en-IN" dirty="0" smtClean="0"/>
          </a:p>
          <a:p>
            <a:pPr algn="just"/>
            <a:r>
              <a:rPr lang="en-IN" dirty="0" smtClean="0"/>
              <a:t>If a </a:t>
            </a:r>
            <a:r>
              <a:rPr lang="en-IN" dirty="0" err="1" smtClean="0"/>
              <a:t>macrocell</a:t>
            </a:r>
            <a:r>
              <a:rPr lang="en-IN" dirty="0" smtClean="0"/>
              <a:t> has unused product terms, they can be used by other nearby </a:t>
            </a:r>
            <a:r>
              <a:rPr lang="en-IN" dirty="0" err="1" smtClean="0"/>
              <a:t>macrocells</a:t>
            </a:r>
            <a:r>
              <a:rPr lang="en-IN" dirty="0" smtClean="0"/>
              <a:t>. </a:t>
            </a:r>
          </a:p>
          <a:p>
            <a:pPr algn="just"/>
            <a:r>
              <a:rPr lang="en-IN" dirty="0" err="1" smtClean="0"/>
              <a:t>Macrocell</a:t>
            </a:r>
            <a:r>
              <a:rPr lang="en-IN" dirty="0" smtClean="0"/>
              <a:t> flip‐flop is programmed to act as a </a:t>
            </a:r>
            <a:r>
              <a:rPr lang="en-IN" i="1" dirty="0" smtClean="0"/>
              <a:t>D, JK, or T flip‐flop</a:t>
            </a:r>
            <a:endParaRPr lang="en-I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ROM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 smtClean="0"/>
              <a:t>1. Mask programming</a:t>
            </a:r>
          </a:p>
          <a:p>
            <a:pPr lvl="1"/>
            <a:r>
              <a:rPr lang="en-IN" dirty="0" smtClean="0"/>
              <a:t>Programming is done by the </a:t>
            </a:r>
            <a:r>
              <a:rPr lang="en-IN" b="1" dirty="0" smtClean="0"/>
              <a:t>semiconductor company</a:t>
            </a:r>
          </a:p>
          <a:p>
            <a:pPr lvl="1"/>
            <a:r>
              <a:rPr lang="en-IN" dirty="0" smtClean="0"/>
              <a:t> During the last fabrication process of the unit</a:t>
            </a:r>
          </a:p>
          <a:p>
            <a:pPr lvl="1"/>
            <a:r>
              <a:rPr lang="en-IN" dirty="0" smtClean="0"/>
              <a:t> Customer fill out the truth table</a:t>
            </a:r>
          </a:p>
          <a:p>
            <a:pPr lvl="1"/>
            <a:r>
              <a:rPr lang="en-IN" dirty="0" smtClean="0"/>
              <a:t>In a special form provided by the manufacturer </a:t>
            </a:r>
          </a:p>
          <a:p>
            <a:pPr lvl="1"/>
            <a:r>
              <a:rPr lang="en-IN" dirty="0" smtClean="0"/>
              <a:t>The manufacturer makes the corresponding mask for the paths to produce the 1’s and 0’s according to the customer’s truth table</a:t>
            </a:r>
          </a:p>
          <a:p>
            <a:pPr lvl="1"/>
            <a:r>
              <a:rPr lang="en-IN" dirty="0" smtClean="0"/>
              <a:t>Costly because the vendor charges</a:t>
            </a:r>
          </a:p>
          <a:p>
            <a:pPr lvl="1"/>
            <a:r>
              <a:rPr lang="en-IN" dirty="0" smtClean="0"/>
              <a:t>Economical only if a large quantity of the same configuration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142976" y="1714488"/>
            <a:ext cx="6857624" cy="4013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500058"/>
          </a:xfrm>
        </p:spPr>
        <p:txBody>
          <a:bodyPr>
            <a:normAutofit fontScale="90000"/>
          </a:bodyPr>
          <a:lstStyle/>
          <a:p>
            <a:r>
              <a:rPr lang="en-IN" sz="3100" b="1" dirty="0" smtClean="0"/>
              <a:t>CPLD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FPGA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736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IN" sz="2000" dirty="0" smtClean="0"/>
              <a:t>A field‐programmable gate array (FPGA) is a VLSI circuit that can be </a:t>
            </a:r>
            <a:r>
              <a:rPr lang="en-IN" sz="2000" dirty="0" smtClean="0"/>
              <a:t>programmed at </a:t>
            </a:r>
            <a:r>
              <a:rPr lang="en-IN" sz="2000" dirty="0" smtClean="0"/>
              <a:t>the user’s location</a:t>
            </a:r>
          </a:p>
          <a:p>
            <a:pPr algn="just"/>
            <a:r>
              <a:rPr lang="en-IN" sz="2000" dirty="0" smtClean="0"/>
              <a:t> It is an array of millions of logic blocks surrounded by programmable input and output blocks and connected together via programmable interconnections</a:t>
            </a:r>
          </a:p>
          <a:p>
            <a:pPr algn="just"/>
            <a:r>
              <a:rPr lang="en-IN" sz="2000" dirty="0" smtClean="0"/>
              <a:t> There is a wide variety of internal configurations </a:t>
            </a:r>
          </a:p>
          <a:p>
            <a:pPr algn="just"/>
            <a:r>
              <a:rPr lang="en-IN" sz="2000" dirty="0" smtClean="0"/>
              <a:t>The performance of each type of device depends on the circuit contained in its logic blocks and the efficiency of its programmed interconnections</a:t>
            </a:r>
          </a:p>
          <a:p>
            <a:pPr algn="just"/>
            <a:endParaRPr lang="en-IN" sz="2000" dirty="0" smtClean="0"/>
          </a:p>
          <a:p>
            <a:pPr algn="just"/>
            <a:r>
              <a:rPr lang="en-IN" sz="2000" dirty="0" smtClean="0"/>
              <a:t>A typical FPGA logic block consists of lookup tables, multiplexers, gates, </a:t>
            </a:r>
            <a:r>
              <a:rPr lang="en-IN" sz="2000" dirty="0" smtClean="0"/>
              <a:t>and flip‐flops</a:t>
            </a:r>
            <a:endParaRPr lang="en-IN" sz="2000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FPGA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Autofit/>
          </a:bodyPr>
          <a:lstStyle/>
          <a:p>
            <a:pPr algn="just"/>
            <a:r>
              <a:rPr lang="en-IN" sz="2000" dirty="0" smtClean="0"/>
              <a:t>A lookup table is a truth table stored in an SRAM and provides the combinational circuit functions for the logic block</a:t>
            </a:r>
          </a:p>
          <a:p>
            <a:pPr algn="just"/>
            <a:r>
              <a:rPr lang="en-IN" sz="2000" dirty="0" smtClean="0"/>
              <a:t>The combinational logic section, along with a number of programmable multiplexers, is used to configure the input equations for the flip‐flop and the output of the logic Block</a:t>
            </a:r>
          </a:p>
          <a:p>
            <a:r>
              <a:rPr lang="en-IN" sz="2000" dirty="0" smtClean="0"/>
              <a:t>The </a:t>
            </a:r>
            <a:r>
              <a:rPr lang="en-IN" sz="2000" dirty="0" smtClean="0"/>
              <a:t>advantage of using RAM instead of ROM to store the truth table is that the table can be programmed by writing into memory</a:t>
            </a:r>
          </a:p>
          <a:p>
            <a:r>
              <a:rPr lang="en-IN" sz="2000" dirty="0" smtClean="0"/>
              <a:t>The disadvantage is that the memory is volatile and presents the need for the lookup table’s content to be reloaded in the event that power is disrupted</a:t>
            </a:r>
          </a:p>
          <a:p>
            <a:r>
              <a:rPr lang="en-IN" sz="2000" dirty="0" smtClean="0"/>
              <a:t>The program can be downloaded either from a host computer or from an onboard PROM. </a:t>
            </a:r>
          </a:p>
          <a:p>
            <a:r>
              <a:rPr lang="en-IN" sz="2000" dirty="0" smtClean="0"/>
              <a:t>The program remains in SRAM until the FPGA is reprogrammed or the power is turned off</a:t>
            </a:r>
          </a:p>
          <a:p>
            <a:r>
              <a:rPr lang="en-IN" sz="2000" dirty="0" smtClean="0"/>
              <a:t>The device must be reprogrammed every time power is turned on</a:t>
            </a:r>
          </a:p>
          <a:p>
            <a:r>
              <a:rPr lang="en-IN" sz="2000" dirty="0" smtClean="0"/>
              <a:t> The ability to reprogram the FPGA can serve a variety of applications by using different logic implementations in the </a:t>
            </a:r>
            <a:r>
              <a:rPr lang="en-IN" sz="2000" dirty="0" smtClean="0"/>
              <a:t>program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Types of ROM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 smtClean="0"/>
              <a:t>2. PROM</a:t>
            </a:r>
          </a:p>
          <a:p>
            <a:r>
              <a:rPr lang="en-IN" b="1" dirty="0" smtClean="0"/>
              <a:t>Programmable read‐only memory</a:t>
            </a:r>
          </a:p>
          <a:p>
            <a:pPr lvl="2"/>
            <a:r>
              <a:rPr lang="en-IN" b="1" dirty="0" smtClean="0"/>
              <a:t>Fuse</a:t>
            </a:r>
          </a:p>
          <a:p>
            <a:pPr lvl="2"/>
            <a:r>
              <a:rPr lang="en-IN" dirty="0" smtClean="0"/>
              <a:t>Initially all the fuses are intact </a:t>
            </a:r>
            <a:r>
              <a:rPr lang="en-IN" dirty="0" err="1" smtClean="0"/>
              <a:t>ie</a:t>
            </a:r>
            <a:r>
              <a:rPr lang="en-IN" dirty="0" smtClean="0"/>
              <a:t>: all bits are 1</a:t>
            </a:r>
          </a:p>
          <a:p>
            <a:pPr lvl="2"/>
            <a:r>
              <a:rPr lang="en-IN" dirty="0" smtClean="0"/>
              <a:t>Fuses are blown by the application of a high‐voltage pulse to the device through a special pin</a:t>
            </a:r>
          </a:p>
          <a:p>
            <a:pPr lvl="2"/>
            <a:r>
              <a:rPr lang="en-IN" dirty="0" smtClean="0"/>
              <a:t>A blown fuse defines a binary 0 state and an intact fuse gives a binary 1 state</a:t>
            </a:r>
          </a:p>
          <a:p>
            <a:pPr lvl="2"/>
            <a:r>
              <a:rPr lang="en-IN" dirty="0" smtClean="0"/>
              <a:t>This procedure allows the user to program</a:t>
            </a:r>
          </a:p>
          <a:p>
            <a:pPr lvl="2"/>
            <a:r>
              <a:rPr lang="en-IN" dirty="0" smtClean="0"/>
              <a:t>Special instruments called PROM programmers are available commercially to facilitate the procedure</a:t>
            </a:r>
          </a:p>
          <a:p>
            <a:pPr lvl="2"/>
            <a:r>
              <a:rPr lang="en-IN" dirty="0" smtClean="0"/>
              <a:t>Procedures for programming ROMs are hardware procedures, even though the word</a:t>
            </a:r>
          </a:p>
          <a:p>
            <a:pPr lvl="2"/>
            <a:r>
              <a:rPr lang="en-IN" dirty="0" smtClean="0"/>
              <a:t>programming is used</a:t>
            </a:r>
          </a:p>
          <a:p>
            <a:pPr lvl="2"/>
            <a:r>
              <a:rPr lang="en-IN" dirty="0" smtClean="0"/>
              <a:t>Once programmed then irreversible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Types of ROM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/>
              <a:t>3. EPROM</a:t>
            </a:r>
          </a:p>
          <a:p>
            <a:pPr>
              <a:buNone/>
            </a:pPr>
            <a:r>
              <a:rPr lang="en-IN" sz="2800" b="1" dirty="0" smtClean="0"/>
              <a:t>Erasable PROM</a:t>
            </a:r>
          </a:p>
          <a:p>
            <a:pPr lvl="2"/>
            <a:r>
              <a:rPr lang="en-IN" dirty="0" smtClean="0"/>
              <a:t>Can be restructured to the initial state even though it has been programmed previously</a:t>
            </a:r>
          </a:p>
          <a:p>
            <a:pPr lvl="2"/>
            <a:r>
              <a:rPr lang="en-IN" dirty="0" smtClean="0"/>
              <a:t>When placed under a </a:t>
            </a:r>
            <a:r>
              <a:rPr lang="en-IN" b="1" dirty="0" smtClean="0"/>
              <a:t>special ultraviolet light </a:t>
            </a:r>
            <a:r>
              <a:rPr lang="en-IN" dirty="0" smtClean="0"/>
              <a:t>for a given length of time, the shortwave radiation discharges the internal floating gates that serve as the programmed connections</a:t>
            </a:r>
          </a:p>
          <a:p>
            <a:pPr lvl="2"/>
            <a:r>
              <a:rPr lang="en-IN" dirty="0" smtClean="0"/>
              <a:t>Can be reprogrammed to a new set of values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ROM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/>
              <a:t>4. EEPROM</a:t>
            </a:r>
          </a:p>
          <a:p>
            <a:pPr>
              <a:buNone/>
            </a:pPr>
            <a:r>
              <a:rPr lang="en-IN" sz="2800" b="1" dirty="0" smtClean="0"/>
              <a:t>Electrically erasable PROM (EEPROM or E</a:t>
            </a:r>
            <a:r>
              <a:rPr lang="en-IN" sz="2800" b="1" baseline="30000" dirty="0" smtClean="0"/>
              <a:t>2</a:t>
            </a:r>
            <a:r>
              <a:rPr lang="en-IN" sz="2800" b="1" dirty="0" smtClean="0"/>
              <a:t>PROM)</a:t>
            </a:r>
          </a:p>
          <a:p>
            <a:pPr lvl="2"/>
            <a:r>
              <a:rPr lang="en-IN" dirty="0" smtClean="0"/>
              <a:t>Like EPROM</a:t>
            </a:r>
          </a:p>
          <a:p>
            <a:pPr lvl="2"/>
            <a:r>
              <a:rPr lang="en-IN" dirty="0" smtClean="0"/>
              <a:t>Except that the previously programmed connections can be erased with </a:t>
            </a:r>
            <a:r>
              <a:rPr lang="en-IN" b="1" dirty="0" smtClean="0"/>
              <a:t>an electrical signal </a:t>
            </a:r>
            <a:r>
              <a:rPr lang="en-IN" dirty="0" smtClean="0"/>
              <a:t>instead of ultraviolet light</a:t>
            </a:r>
          </a:p>
          <a:p>
            <a:pPr lvl="2"/>
            <a:r>
              <a:rPr lang="en-IN" dirty="0" smtClean="0"/>
              <a:t> The advantage is that the device can be erased without removing it from its socket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IN" dirty="0" smtClean="0"/>
              <a:t>Types of ROM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b="1" dirty="0" smtClean="0"/>
              <a:t>5. Flash memory devices</a:t>
            </a:r>
          </a:p>
          <a:p>
            <a:pPr lvl="1"/>
            <a:r>
              <a:rPr lang="en-IN" dirty="0" smtClean="0"/>
              <a:t>Similar to EEPROMs</a:t>
            </a:r>
          </a:p>
          <a:p>
            <a:pPr lvl="1"/>
            <a:r>
              <a:rPr lang="en-IN" dirty="0" smtClean="0"/>
              <a:t>But have additional </a:t>
            </a:r>
            <a:r>
              <a:rPr lang="en-IN" b="1" dirty="0" smtClean="0"/>
              <a:t>built‐in circuitry to selectively program and erase</a:t>
            </a:r>
            <a:r>
              <a:rPr lang="en-IN" dirty="0" smtClean="0"/>
              <a:t> the device in‐circuit, without the need for a special programmer</a:t>
            </a:r>
          </a:p>
          <a:p>
            <a:pPr lvl="1"/>
            <a:r>
              <a:rPr lang="en-IN" dirty="0" smtClean="0"/>
              <a:t>Application in modern technology </a:t>
            </a:r>
          </a:p>
          <a:p>
            <a:pPr lvl="1"/>
            <a:r>
              <a:rPr lang="en-IN" dirty="0" smtClean="0"/>
              <a:t>Cell phones, digital cameras, set‐top boxes, digital TV, telecommunications, </a:t>
            </a:r>
            <a:r>
              <a:rPr lang="en-IN" dirty="0" err="1" smtClean="0"/>
              <a:t>nonvolatile</a:t>
            </a:r>
            <a:r>
              <a:rPr lang="en-IN" dirty="0" smtClean="0"/>
              <a:t> data storage, microcontrollers</a:t>
            </a:r>
          </a:p>
          <a:p>
            <a:pPr lvl="1"/>
            <a:r>
              <a:rPr lang="en-IN" dirty="0" smtClean="0"/>
              <a:t>Their low consumption of power makes them an attractive storage medium for laptop and notebook computers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328718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ROM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lum bright="-30000" contrast="40000"/>
          </a:blip>
          <a:srcRect/>
          <a:stretch>
            <a:fillRect/>
          </a:stretch>
        </p:blipFill>
        <p:spPr bwMode="auto">
          <a:xfrm>
            <a:off x="5072066" y="3071810"/>
            <a:ext cx="350046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4282" y="1214422"/>
            <a:ext cx="44291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32 * 8 ROM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32 words of 8 bit each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5 bits  represent 32 different address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5*32 decoder is used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Decoder need 32 </a:t>
            </a:r>
            <a:r>
              <a:rPr lang="en-IN" sz="2400" b="1" dirty="0" smtClean="0"/>
              <a:t>AND</a:t>
            </a:r>
            <a:r>
              <a:rPr lang="en-IN" sz="2400" dirty="0" smtClean="0"/>
              <a:t> gates with 5 input each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Output need 8 </a:t>
            </a:r>
            <a:r>
              <a:rPr lang="en-IN" sz="2400" b="1" dirty="0" smtClean="0"/>
              <a:t>OR</a:t>
            </a:r>
            <a:r>
              <a:rPr lang="en-IN" sz="2400" dirty="0" smtClean="0"/>
              <a:t> gates with 32 input each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32*8 = 256 intersections </a:t>
            </a:r>
            <a:endParaRPr lang="en-IN" sz="2400" dirty="0"/>
          </a:p>
        </p:txBody>
      </p:sp>
      <p:pic>
        <p:nvPicPr>
          <p:cNvPr id="6" name="Picture 5"/>
          <p:cNvPicPr/>
          <p:nvPr/>
        </p:nvPicPr>
        <p:blipFill>
          <a:blip r:embed="rId3">
            <a:lum bright="-30000" contrast="40000"/>
          </a:blip>
          <a:srcRect/>
          <a:stretch>
            <a:fillRect/>
          </a:stretch>
        </p:blipFill>
        <p:spPr bwMode="auto">
          <a:xfrm>
            <a:off x="4643438" y="214290"/>
            <a:ext cx="3786214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357686" y="14285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Decoder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429388" y="300037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32*8 Rom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2600</TotalTime>
  <Words>1937</Words>
  <Application>Microsoft Office PowerPoint</Application>
  <PresentationFormat>On-screen Show (4:3)</PresentationFormat>
  <Paragraphs>441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UNIT V</vt:lpstr>
      <vt:lpstr>ROM</vt:lpstr>
      <vt:lpstr>Types of ROM</vt:lpstr>
      <vt:lpstr>Types of ROM</vt:lpstr>
      <vt:lpstr>Types of ROM</vt:lpstr>
      <vt:lpstr>Types of ROM</vt:lpstr>
      <vt:lpstr>Types of ROM</vt:lpstr>
      <vt:lpstr>Types of ROM</vt:lpstr>
      <vt:lpstr>ROM</vt:lpstr>
      <vt:lpstr>ROM</vt:lpstr>
      <vt:lpstr>Programmable logic device (PLD)</vt:lpstr>
      <vt:lpstr>Basic configuration of three PLDs</vt:lpstr>
      <vt:lpstr>PROM</vt:lpstr>
      <vt:lpstr>PROM</vt:lpstr>
      <vt:lpstr>Combinational Circuit Implementation</vt:lpstr>
      <vt:lpstr>Combinational Circuit Implementation : example</vt:lpstr>
      <vt:lpstr>Combinational Circuit Implementation : example</vt:lpstr>
      <vt:lpstr>PROGRAMMABLE LOGIC ARRAY</vt:lpstr>
      <vt:lpstr>PROGRAMMABLE LOGIC ARRAY</vt:lpstr>
      <vt:lpstr>PROGRAMMABLE LOGIC ARRAY</vt:lpstr>
      <vt:lpstr>PROGRAMMABLE LOGIC ARRAY</vt:lpstr>
      <vt:lpstr>PROGRAMMABLE LOGIC ARRAY</vt:lpstr>
      <vt:lpstr>PLA : example</vt:lpstr>
      <vt:lpstr>PLA : example</vt:lpstr>
      <vt:lpstr>PLA : example</vt:lpstr>
      <vt:lpstr>PLA : example</vt:lpstr>
      <vt:lpstr>PLA : example</vt:lpstr>
      <vt:lpstr>PAL</vt:lpstr>
      <vt:lpstr>PAL</vt:lpstr>
      <vt:lpstr>PAL : Boolean Function example</vt:lpstr>
      <vt:lpstr>PAL : Boolean Function example</vt:lpstr>
      <vt:lpstr>PAL : Boolean Function example</vt:lpstr>
      <vt:lpstr>SEQUENTIAL PROGRAMMABLE DEVICES </vt:lpstr>
      <vt:lpstr>SPLD </vt:lpstr>
      <vt:lpstr>SPLD </vt:lpstr>
      <vt:lpstr>SPLD </vt:lpstr>
      <vt:lpstr>SPLD </vt:lpstr>
      <vt:lpstr>CPLD </vt:lpstr>
      <vt:lpstr>CPLD </vt:lpstr>
      <vt:lpstr>CPLD </vt:lpstr>
      <vt:lpstr>FPGA</vt:lpstr>
      <vt:lpstr>FPGA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staff</cp:lastModifiedBy>
  <cp:revision>56</cp:revision>
  <dcterms:created xsi:type="dcterms:W3CDTF">2017-03-16T08:09:29Z</dcterms:created>
  <dcterms:modified xsi:type="dcterms:W3CDTF">2017-03-23T03:51:49Z</dcterms:modified>
</cp:coreProperties>
</file>