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2" r:id="rId5"/>
    <p:sldId id="263" r:id="rId6"/>
    <p:sldId id="265" r:id="rId7"/>
    <p:sldId id="264" r:id="rId8"/>
    <p:sldId id="260" r:id="rId9"/>
    <p:sldId id="266"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1"/>
    <p:restoredTop sz="94610"/>
  </p:normalViewPr>
  <p:slideViewPr>
    <p:cSldViewPr snapToGrid="0" snapToObjects="1">
      <p:cViewPr varScale="1">
        <p:scale>
          <a:sx n="70" d="100"/>
          <a:sy n="70" d="100"/>
        </p:scale>
        <p:origin x="-180" y="-114"/>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6319599" y="1570911"/>
            <a:ext cx="7477601" cy="3332798"/>
          </a:xfrm>
          <a:prstGeom prst="rect">
            <a:avLst/>
          </a:prstGeom>
          <a:noFill/>
          <a:ln/>
        </p:spPr>
        <p:txBody>
          <a:bodyPr wrap="square" rtlCol="0" anchor="t"/>
          <a:lstStyle/>
          <a:p>
            <a:pPr marL="0" indent="0">
              <a:lnSpc>
                <a:spcPts val="6561"/>
              </a:lnSpc>
              <a:buNone/>
            </a:pPr>
            <a:r>
              <a:rPr lang="en-US" sz="5249" b="1" kern="0" spc="-157" dirty="0" smtClean="0">
                <a:solidFill>
                  <a:srgbClr val="FFFFFF"/>
                </a:solidFill>
                <a:latin typeface="Inter" pitchFamily="34" charset="0"/>
                <a:ea typeface="Inter" pitchFamily="34" charset="-122"/>
                <a:cs typeface="Inter" pitchFamily="34" charset="-120"/>
              </a:rPr>
              <a:t>Air Quality Monitoring</a:t>
            </a:r>
            <a:endParaRPr lang="en-US" sz="5249" dirty="0"/>
          </a:p>
        </p:txBody>
      </p:sp>
      <p:sp>
        <p:nvSpPr>
          <p:cNvPr id="5" name="Text 3"/>
          <p:cNvSpPr/>
          <p:nvPr/>
        </p:nvSpPr>
        <p:spPr>
          <a:xfrm>
            <a:off x="6319599" y="3104555"/>
            <a:ext cx="74776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all need clean air to breathe. In this presentation, we'll explore how we're bringing technology to the forefront to measure the air quality parameters that affect us all, and how we plan to display real-time air quality data to the public on the web.</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1668">
            <a:solidFill>
              <a:srgbClr val="565151"/>
            </a:solidFill>
            <a:prstDash val="solid"/>
          </a:ln>
        </p:spPr>
      </p:sp>
      <p:sp>
        <p:nvSpPr>
          <p:cNvPr id="4" name="Text 2"/>
          <p:cNvSpPr/>
          <p:nvPr/>
        </p:nvSpPr>
        <p:spPr>
          <a:xfrm>
            <a:off x="6189940" y="1544836"/>
            <a:ext cx="4220885" cy="586383"/>
          </a:xfrm>
          <a:prstGeom prst="rect">
            <a:avLst/>
          </a:prstGeom>
          <a:noFill/>
          <a:ln/>
        </p:spPr>
        <p:txBody>
          <a:bodyPr wrap="none" rtlCol="0" anchor="t"/>
          <a:lstStyle/>
          <a:p>
            <a:pPr marL="0" indent="0">
              <a:lnSpc>
                <a:spcPts val="4617"/>
              </a:lnSpc>
              <a:buNone/>
            </a:pPr>
            <a:r>
              <a:rPr lang="en-US" sz="3693" b="1" kern="0" spc="-111" dirty="0">
                <a:solidFill>
                  <a:srgbClr val="FFFFFF"/>
                </a:solidFill>
                <a:latin typeface="Inter" pitchFamily="34" charset="0"/>
                <a:ea typeface="Inter" pitchFamily="34" charset="-122"/>
                <a:cs typeface="Inter" pitchFamily="34" charset="-120"/>
              </a:rPr>
              <a:t>Phase 2: Innovation</a:t>
            </a:r>
            <a:endParaRPr lang="en-US" sz="3693" dirty="0"/>
          </a:p>
        </p:txBody>
      </p:sp>
      <p:sp>
        <p:nvSpPr>
          <p:cNvPr id="5" name="Shape 3"/>
          <p:cNvSpPr/>
          <p:nvPr/>
        </p:nvSpPr>
        <p:spPr>
          <a:xfrm>
            <a:off x="6189940" y="2559129"/>
            <a:ext cx="422077" cy="422077"/>
          </a:xfrm>
          <a:prstGeom prst="roundRect">
            <a:avLst>
              <a:gd name="adj" fmla="val 20004"/>
            </a:avLst>
          </a:prstGeom>
          <a:solidFill>
            <a:srgbClr val="110080"/>
          </a:solidFill>
          <a:ln w="11668">
            <a:solidFill>
              <a:srgbClr val="140099"/>
            </a:solidFill>
            <a:prstDash val="solid"/>
          </a:ln>
        </p:spPr>
      </p:sp>
      <p:sp>
        <p:nvSpPr>
          <p:cNvPr id="6" name="Text 4"/>
          <p:cNvSpPr/>
          <p:nvPr/>
        </p:nvSpPr>
        <p:spPr>
          <a:xfrm>
            <a:off x="6336506" y="2594253"/>
            <a:ext cx="128826" cy="351830"/>
          </a:xfrm>
          <a:prstGeom prst="rect">
            <a:avLst/>
          </a:prstGeom>
          <a:noFill/>
          <a:ln/>
        </p:spPr>
        <p:txBody>
          <a:bodyPr wrap="none" rtlCol="0" anchor="t"/>
          <a:lstStyle/>
          <a:p>
            <a:pPr marL="0" indent="0" algn="ctr">
              <a:lnSpc>
                <a:spcPts val="2770"/>
              </a:lnSpc>
              <a:buNone/>
            </a:pPr>
            <a:r>
              <a:rPr lang="en-US" sz="2216" b="1" kern="0" spc="-66" dirty="0">
                <a:solidFill>
                  <a:srgbClr val="E5E0DF"/>
                </a:solidFill>
                <a:latin typeface="Inter" pitchFamily="34" charset="0"/>
                <a:ea typeface="Inter" pitchFamily="34" charset="-122"/>
                <a:cs typeface="Inter" pitchFamily="34" charset="-120"/>
              </a:rPr>
              <a:t>1</a:t>
            </a:r>
            <a:endParaRPr lang="en-US" sz="2216" dirty="0"/>
          </a:p>
        </p:txBody>
      </p:sp>
      <p:sp>
        <p:nvSpPr>
          <p:cNvPr id="7" name="Text 5"/>
          <p:cNvSpPr/>
          <p:nvPr/>
        </p:nvSpPr>
        <p:spPr>
          <a:xfrm>
            <a:off x="6799540" y="2623542"/>
            <a:ext cx="1960721" cy="293132"/>
          </a:xfrm>
          <a:prstGeom prst="rect">
            <a:avLst/>
          </a:prstGeom>
          <a:noFill/>
          <a:ln/>
        </p:spPr>
        <p:txBody>
          <a:bodyPr wrap="none" rtlCol="0" anchor="t"/>
          <a:lstStyle/>
          <a:p>
            <a:pPr marL="0" indent="0">
              <a:lnSpc>
                <a:spcPts val="2308"/>
              </a:lnSpc>
              <a:buNone/>
            </a:pPr>
            <a:r>
              <a:rPr lang="en-US" sz="1847" b="1" kern="0" spc="-55" dirty="0">
                <a:solidFill>
                  <a:srgbClr val="E5E0DF"/>
                </a:solidFill>
                <a:latin typeface="Inter" pitchFamily="34" charset="0"/>
                <a:ea typeface="Inter" pitchFamily="34" charset="-122"/>
                <a:cs typeface="Inter" pitchFamily="34" charset="-120"/>
              </a:rPr>
              <a:t>IoT Device Design</a:t>
            </a:r>
            <a:endParaRPr lang="en-US" sz="1847" dirty="0"/>
          </a:p>
        </p:txBody>
      </p:sp>
      <p:sp>
        <p:nvSpPr>
          <p:cNvPr id="8" name="Text 6"/>
          <p:cNvSpPr/>
          <p:nvPr/>
        </p:nvSpPr>
        <p:spPr>
          <a:xfrm>
            <a:off x="6799540" y="3104198"/>
            <a:ext cx="3165158" cy="1200626"/>
          </a:xfrm>
          <a:prstGeom prst="rect">
            <a:avLst/>
          </a:prstGeom>
          <a:noFill/>
          <a:ln/>
        </p:spPr>
        <p:txBody>
          <a:bodyPr wrap="square" rtlCol="0" anchor="t"/>
          <a:lstStyle/>
          <a:p>
            <a:pPr marL="0" indent="0">
              <a:lnSpc>
                <a:spcPts val="2364"/>
              </a:lnSpc>
              <a:buNone/>
            </a:pPr>
            <a:r>
              <a:rPr lang="en-US" sz="1477" kern="0" spc="-30" dirty="0">
                <a:solidFill>
                  <a:srgbClr val="E5E0DF"/>
                </a:solidFill>
                <a:latin typeface="Inter" pitchFamily="34" charset="0"/>
                <a:ea typeface="Inter" pitchFamily="34" charset="-122"/>
                <a:cs typeface="Inter" pitchFamily="34" charset="-120"/>
              </a:rPr>
              <a:t>We're designing IoT devices - including the popular MQ135 sensor - to measure air quality parameters across various regions.</a:t>
            </a:r>
            <a:endParaRPr lang="en-US" sz="1477" dirty="0"/>
          </a:p>
        </p:txBody>
      </p:sp>
      <p:sp>
        <p:nvSpPr>
          <p:cNvPr id="9" name="Shape 7"/>
          <p:cNvSpPr/>
          <p:nvPr/>
        </p:nvSpPr>
        <p:spPr>
          <a:xfrm>
            <a:off x="10152221" y="2559129"/>
            <a:ext cx="422077" cy="422077"/>
          </a:xfrm>
          <a:prstGeom prst="roundRect">
            <a:avLst>
              <a:gd name="adj" fmla="val 20004"/>
            </a:avLst>
          </a:prstGeom>
          <a:solidFill>
            <a:srgbClr val="110080"/>
          </a:solidFill>
          <a:ln w="11668">
            <a:solidFill>
              <a:srgbClr val="140099"/>
            </a:solidFill>
            <a:prstDash val="solid"/>
          </a:ln>
        </p:spPr>
      </p:sp>
      <p:sp>
        <p:nvSpPr>
          <p:cNvPr id="10" name="Text 8"/>
          <p:cNvSpPr/>
          <p:nvPr/>
        </p:nvSpPr>
        <p:spPr>
          <a:xfrm>
            <a:off x="10279737" y="2594253"/>
            <a:ext cx="166926" cy="351830"/>
          </a:xfrm>
          <a:prstGeom prst="rect">
            <a:avLst/>
          </a:prstGeom>
          <a:noFill/>
          <a:ln/>
        </p:spPr>
        <p:txBody>
          <a:bodyPr wrap="none" rtlCol="0" anchor="t"/>
          <a:lstStyle/>
          <a:p>
            <a:pPr marL="0" indent="0" algn="ctr">
              <a:lnSpc>
                <a:spcPts val="2770"/>
              </a:lnSpc>
              <a:buNone/>
            </a:pPr>
            <a:r>
              <a:rPr lang="en-US" sz="2216" b="1" kern="0" spc="-66" dirty="0">
                <a:solidFill>
                  <a:srgbClr val="E5E0DF"/>
                </a:solidFill>
                <a:latin typeface="Inter" pitchFamily="34" charset="0"/>
                <a:ea typeface="Inter" pitchFamily="34" charset="-122"/>
                <a:cs typeface="Inter" pitchFamily="34" charset="-120"/>
              </a:rPr>
              <a:t>2</a:t>
            </a:r>
            <a:endParaRPr lang="en-US" sz="2216" dirty="0"/>
          </a:p>
        </p:txBody>
      </p:sp>
      <p:sp>
        <p:nvSpPr>
          <p:cNvPr id="11" name="Text 9"/>
          <p:cNvSpPr/>
          <p:nvPr/>
        </p:nvSpPr>
        <p:spPr>
          <a:xfrm>
            <a:off x="10761821" y="2623542"/>
            <a:ext cx="3085505" cy="293132"/>
          </a:xfrm>
          <a:prstGeom prst="rect">
            <a:avLst/>
          </a:prstGeom>
          <a:noFill/>
          <a:ln/>
        </p:spPr>
        <p:txBody>
          <a:bodyPr wrap="none" rtlCol="0" anchor="t"/>
          <a:lstStyle/>
          <a:p>
            <a:pPr marL="0" indent="0">
              <a:lnSpc>
                <a:spcPts val="2308"/>
              </a:lnSpc>
              <a:buNone/>
            </a:pPr>
            <a:r>
              <a:rPr lang="en-US" sz="1847" b="1" kern="0" spc="-55" dirty="0">
                <a:solidFill>
                  <a:srgbClr val="E5E0DF"/>
                </a:solidFill>
                <a:latin typeface="Inter" pitchFamily="34" charset="0"/>
                <a:ea typeface="Inter" pitchFamily="34" charset="-122"/>
                <a:cs typeface="Inter" pitchFamily="34" charset="-120"/>
              </a:rPr>
              <a:t>Deployment Considerations</a:t>
            </a:r>
            <a:endParaRPr lang="en-US" sz="1847" dirty="0"/>
          </a:p>
        </p:txBody>
      </p:sp>
      <p:sp>
        <p:nvSpPr>
          <p:cNvPr id="12" name="Text 10"/>
          <p:cNvSpPr/>
          <p:nvPr/>
        </p:nvSpPr>
        <p:spPr>
          <a:xfrm>
            <a:off x="10761821" y="3104198"/>
            <a:ext cx="3165158" cy="1200626"/>
          </a:xfrm>
          <a:prstGeom prst="rect">
            <a:avLst/>
          </a:prstGeom>
          <a:noFill/>
          <a:ln/>
        </p:spPr>
        <p:txBody>
          <a:bodyPr wrap="square" rtlCol="0" anchor="t"/>
          <a:lstStyle/>
          <a:p>
            <a:pPr marL="0" indent="0">
              <a:lnSpc>
                <a:spcPts val="2364"/>
              </a:lnSpc>
              <a:buNone/>
            </a:pPr>
            <a:r>
              <a:rPr lang="en-US" sz="1477" kern="0" spc="-30" dirty="0">
                <a:solidFill>
                  <a:srgbClr val="E5E0DF"/>
                </a:solidFill>
                <a:latin typeface="Inter" pitchFamily="34" charset="0"/>
                <a:ea typeface="Inter" pitchFamily="34" charset="-122"/>
                <a:cs typeface="Inter" pitchFamily="34" charset="-120"/>
              </a:rPr>
              <a:t>The devices will be deployed in a way that captures prevailing weather conditions, varying altitudes, and regional air quality.</a:t>
            </a:r>
            <a:endParaRPr lang="en-US" sz="1477" dirty="0"/>
          </a:p>
        </p:txBody>
      </p:sp>
      <p:sp>
        <p:nvSpPr>
          <p:cNvPr id="13" name="Shape 11"/>
          <p:cNvSpPr/>
          <p:nvPr/>
        </p:nvSpPr>
        <p:spPr>
          <a:xfrm>
            <a:off x="6189940" y="4638913"/>
            <a:ext cx="422077" cy="422077"/>
          </a:xfrm>
          <a:prstGeom prst="roundRect">
            <a:avLst>
              <a:gd name="adj" fmla="val 20004"/>
            </a:avLst>
          </a:prstGeom>
          <a:solidFill>
            <a:srgbClr val="110080"/>
          </a:solidFill>
          <a:ln w="11668">
            <a:solidFill>
              <a:srgbClr val="140099"/>
            </a:solidFill>
            <a:prstDash val="solid"/>
          </a:ln>
        </p:spPr>
      </p:sp>
      <p:sp>
        <p:nvSpPr>
          <p:cNvPr id="14" name="Text 12"/>
          <p:cNvSpPr/>
          <p:nvPr/>
        </p:nvSpPr>
        <p:spPr>
          <a:xfrm>
            <a:off x="6309836" y="4674037"/>
            <a:ext cx="182166" cy="351830"/>
          </a:xfrm>
          <a:prstGeom prst="rect">
            <a:avLst/>
          </a:prstGeom>
          <a:noFill/>
          <a:ln/>
        </p:spPr>
        <p:txBody>
          <a:bodyPr wrap="none" rtlCol="0" anchor="t"/>
          <a:lstStyle/>
          <a:p>
            <a:pPr marL="0" indent="0" algn="ctr">
              <a:lnSpc>
                <a:spcPts val="2770"/>
              </a:lnSpc>
              <a:buNone/>
            </a:pPr>
            <a:r>
              <a:rPr lang="en-US" sz="2216" b="1" kern="0" spc="-66" dirty="0">
                <a:solidFill>
                  <a:srgbClr val="E5E0DF"/>
                </a:solidFill>
                <a:latin typeface="Inter" pitchFamily="34" charset="0"/>
                <a:ea typeface="Inter" pitchFamily="34" charset="-122"/>
                <a:cs typeface="Inter" pitchFamily="34" charset="-120"/>
              </a:rPr>
              <a:t>3</a:t>
            </a:r>
            <a:endParaRPr lang="en-US" sz="2216" dirty="0"/>
          </a:p>
        </p:txBody>
      </p:sp>
      <p:sp>
        <p:nvSpPr>
          <p:cNvPr id="15" name="Text 13"/>
          <p:cNvSpPr/>
          <p:nvPr/>
        </p:nvSpPr>
        <p:spPr>
          <a:xfrm>
            <a:off x="6799540" y="4703326"/>
            <a:ext cx="2827020" cy="293132"/>
          </a:xfrm>
          <a:prstGeom prst="rect">
            <a:avLst/>
          </a:prstGeom>
          <a:noFill/>
          <a:ln/>
        </p:spPr>
        <p:txBody>
          <a:bodyPr wrap="none" rtlCol="0" anchor="t"/>
          <a:lstStyle/>
          <a:p>
            <a:pPr marL="0" indent="0">
              <a:lnSpc>
                <a:spcPts val="2308"/>
              </a:lnSpc>
              <a:buNone/>
            </a:pPr>
            <a:r>
              <a:rPr lang="en-US" sz="1847" b="1" kern="0" spc="-55" dirty="0">
                <a:solidFill>
                  <a:srgbClr val="E5E0DF"/>
                </a:solidFill>
                <a:latin typeface="Inter" pitchFamily="34" charset="0"/>
                <a:ea typeface="Inter" pitchFamily="34" charset="-122"/>
                <a:cs typeface="Inter" pitchFamily="34" charset="-120"/>
              </a:rPr>
              <a:t>Real-time Air Quality Data</a:t>
            </a:r>
            <a:endParaRPr lang="en-US" sz="1847" dirty="0"/>
          </a:p>
        </p:txBody>
      </p:sp>
      <p:sp>
        <p:nvSpPr>
          <p:cNvPr id="16" name="Text 14"/>
          <p:cNvSpPr/>
          <p:nvPr/>
        </p:nvSpPr>
        <p:spPr>
          <a:xfrm>
            <a:off x="6799540" y="5183981"/>
            <a:ext cx="3165158" cy="1500783"/>
          </a:xfrm>
          <a:prstGeom prst="rect">
            <a:avLst/>
          </a:prstGeom>
          <a:noFill/>
          <a:ln/>
        </p:spPr>
        <p:txBody>
          <a:bodyPr wrap="square" rtlCol="0" anchor="t"/>
          <a:lstStyle/>
          <a:p>
            <a:pPr marL="0" indent="0">
              <a:lnSpc>
                <a:spcPts val="2364"/>
              </a:lnSpc>
              <a:buNone/>
            </a:pPr>
            <a:r>
              <a:rPr lang="en-US" sz="1477" kern="0" spc="-30" dirty="0">
                <a:solidFill>
                  <a:srgbClr val="E5E0DF"/>
                </a:solidFill>
                <a:latin typeface="Inter" pitchFamily="34" charset="0"/>
                <a:ea typeface="Inter" pitchFamily="34" charset="-122"/>
                <a:cs typeface="Inter" pitchFamily="34" charset="-120"/>
              </a:rPr>
              <a:t>A web-based platform will be deployed to display real-time air quality data to the public. The platform will be accessible across all mobile and desktop devices.</a:t>
            </a:r>
            <a:endParaRPr lang="en-US" sz="1477" dirty="0"/>
          </a:p>
        </p:txBody>
      </p:sp>
      <p:sp>
        <p:nvSpPr>
          <p:cNvPr id="17" name="Shape 15"/>
          <p:cNvSpPr/>
          <p:nvPr/>
        </p:nvSpPr>
        <p:spPr>
          <a:xfrm>
            <a:off x="10152221" y="4638913"/>
            <a:ext cx="422077" cy="422077"/>
          </a:xfrm>
          <a:prstGeom prst="roundRect">
            <a:avLst>
              <a:gd name="adj" fmla="val 20004"/>
            </a:avLst>
          </a:prstGeom>
          <a:solidFill>
            <a:srgbClr val="110080"/>
          </a:solidFill>
          <a:ln w="11668">
            <a:solidFill>
              <a:srgbClr val="140099"/>
            </a:solidFill>
            <a:prstDash val="solid"/>
          </a:ln>
        </p:spPr>
      </p:sp>
      <p:sp>
        <p:nvSpPr>
          <p:cNvPr id="18" name="Text 16"/>
          <p:cNvSpPr/>
          <p:nvPr/>
        </p:nvSpPr>
        <p:spPr>
          <a:xfrm>
            <a:off x="10272117" y="4674037"/>
            <a:ext cx="182166" cy="351830"/>
          </a:xfrm>
          <a:prstGeom prst="rect">
            <a:avLst/>
          </a:prstGeom>
          <a:noFill/>
          <a:ln/>
        </p:spPr>
        <p:txBody>
          <a:bodyPr wrap="none" rtlCol="0" anchor="t"/>
          <a:lstStyle/>
          <a:p>
            <a:pPr marL="0" indent="0" algn="ctr">
              <a:lnSpc>
                <a:spcPts val="2770"/>
              </a:lnSpc>
              <a:buNone/>
            </a:pPr>
            <a:r>
              <a:rPr lang="en-US" sz="2216" b="1" kern="0" spc="-66" dirty="0">
                <a:solidFill>
                  <a:srgbClr val="E5E0DF"/>
                </a:solidFill>
                <a:latin typeface="Inter" pitchFamily="34" charset="0"/>
                <a:ea typeface="Inter" pitchFamily="34" charset="-122"/>
                <a:cs typeface="Inter" pitchFamily="34" charset="-120"/>
              </a:rPr>
              <a:t>4</a:t>
            </a:r>
            <a:endParaRPr lang="en-US" sz="2216" dirty="0"/>
          </a:p>
        </p:txBody>
      </p:sp>
      <p:sp>
        <p:nvSpPr>
          <p:cNvPr id="19" name="Text 17"/>
          <p:cNvSpPr/>
          <p:nvPr/>
        </p:nvSpPr>
        <p:spPr>
          <a:xfrm>
            <a:off x="10761821" y="4703326"/>
            <a:ext cx="3093125" cy="293132"/>
          </a:xfrm>
          <a:prstGeom prst="rect">
            <a:avLst/>
          </a:prstGeom>
          <a:noFill/>
          <a:ln/>
        </p:spPr>
        <p:txBody>
          <a:bodyPr wrap="none" rtlCol="0" anchor="t"/>
          <a:lstStyle/>
          <a:p>
            <a:pPr marL="0" indent="0">
              <a:lnSpc>
                <a:spcPts val="2308"/>
              </a:lnSpc>
              <a:buNone/>
            </a:pPr>
            <a:r>
              <a:rPr lang="en-US" sz="1847" b="1" kern="0" spc="-55" dirty="0">
                <a:solidFill>
                  <a:srgbClr val="E5E0DF"/>
                </a:solidFill>
                <a:latin typeface="Inter" pitchFamily="34" charset="0"/>
                <a:ea typeface="Inter" pitchFamily="34" charset="-122"/>
                <a:cs typeface="Inter" pitchFamily="34" charset="-120"/>
              </a:rPr>
              <a:t>Data Transmission Methods</a:t>
            </a:r>
            <a:endParaRPr lang="en-US" sz="1847" dirty="0"/>
          </a:p>
        </p:txBody>
      </p:sp>
      <p:sp>
        <p:nvSpPr>
          <p:cNvPr id="20" name="Text 18"/>
          <p:cNvSpPr/>
          <p:nvPr/>
        </p:nvSpPr>
        <p:spPr>
          <a:xfrm>
            <a:off x="10761821" y="5183981"/>
            <a:ext cx="3165158" cy="1500783"/>
          </a:xfrm>
          <a:prstGeom prst="rect">
            <a:avLst/>
          </a:prstGeom>
          <a:noFill/>
          <a:ln/>
        </p:spPr>
        <p:txBody>
          <a:bodyPr wrap="square" rtlCol="0" anchor="t"/>
          <a:lstStyle/>
          <a:p>
            <a:pPr marL="0" indent="0">
              <a:lnSpc>
                <a:spcPts val="2364"/>
              </a:lnSpc>
              <a:buNone/>
            </a:pPr>
            <a:r>
              <a:rPr lang="en-US" sz="1477" kern="0" spc="-30" dirty="0">
                <a:solidFill>
                  <a:srgbClr val="E5E0DF"/>
                </a:solidFill>
                <a:latin typeface="Inter" pitchFamily="34" charset="0"/>
                <a:ea typeface="Inter" pitchFamily="34" charset="-122"/>
                <a:cs typeface="Inter" pitchFamily="34" charset="-120"/>
              </a:rPr>
              <a:t>We're researching various protocols including </a:t>
            </a:r>
            <a:r>
              <a:rPr lang="en-US" sz="1477" kern="0" spc="-30" dirty="0" smtClean="0">
                <a:solidFill>
                  <a:srgbClr val="E5E0DF"/>
                </a:solidFill>
                <a:latin typeface="Inter" pitchFamily="34" charset="0"/>
                <a:ea typeface="Inter" pitchFamily="34" charset="-122"/>
                <a:cs typeface="Inter" pitchFamily="34" charset="-120"/>
              </a:rPr>
              <a:t> </a:t>
            </a:r>
            <a:r>
              <a:rPr lang="en-US" sz="1477" kern="0" spc="-30" dirty="0" err="1" smtClean="0">
                <a:solidFill>
                  <a:srgbClr val="E5E0DF"/>
                </a:solidFill>
                <a:latin typeface="Inter" pitchFamily="34" charset="0"/>
                <a:ea typeface="Inter" pitchFamily="34" charset="-122"/>
                <a:cs typeface="Inter" pitchFamily="34" charset="-120"/>
              </a:rPr>
              <a:t>mqtt</a:t>
            </a:r>
            <a:r>
              <a:rPr lang="en-US" sz="1477" kern="0" spc="-30" dirty="0" smtClean="0">
                <a:solidFill>
                  <a:srgbClr val="E5E0DF"/>
                </a:solidFill>
                <a:latin typeface="Inter" pitchFamily="34" charset="0"/>
                <a:ea typeface="Inter" pitchFamily="34" charset="-122"/>
                <a:cs typeface="Inter" pitchFamily="34" charset="-120"/>
              </a:rPr>
              <a:t> and  http  to </a:t>
            </a:r>
            <a:r>
              <a:rPr lang="en-US" sz="1477" kern="0" spc="-30" dirty="0">
                <a:solidFill>
                  <a:srgbClr val="E5E0DF"/>
                </a:solidFill>
                <a:latin typeface="Inter" pitchFamily="34" charset="0"/>
                <a:ea typeface="Inter" pitchFamily="34" charset="-122"/>
                <a:cs typeface="Inter" pitchFamily="34" charset="-120"/>
              </a:rPr>
              <a:t>determine how IoT devices will send data to the data-sharing platform.</a:t>
            </a:r>
            <a:endParaRPr lang="en-US" sz="1477" dirty="0"/>
          </a:p>
        </p:txBody>
      </p:sp>
      <p:pic>
        <p:nvPicPr>
          <p:cNvPr id="21"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2978">
            <a:solidFill>
              <a:srgbClr val="565151"/>
            </a:solidFill>
            <a:prstDash val="solid"/>
          </a:ln>
        </p:spPr>
      </p:sp>
      <p:sp>
        <p:nvSpPr>
          <p:cNvPr id="4" name="Text 2"/>
          <p:cNvSpPr/>
          <p:nvPr/>
        </p:nvSpPr>
        <p:spPr>
          <a:xfrm>
            <a:off x="2372082" y="574000"/>
            <a:ext cx="9886117" cy="1300639"/>
          </a:xfrm>
          <a:prstGeom prst="rect">
            <a:avLst/>
          </a:prstGeom>
          <a:noFill/>
          <a:ln/>
        </p:spPr>
        <p:txBody>
          <a:bodyPr wrap="square" rtlCol="0" anchor="t"/>
          <a:lstStyle/>
          <a:p>
            <a:pPr marL="0" indent="0">
              <a:lnSpc>
                <a:spcPts val="5121"/>
              </a:lnSpc>
              <a:buNone/>
            </a:pPr>
            <a:r>
              <a:rPr lang="en-US" sz="4097" b="1" kern="0" spc="-123" dirty="0">
                <a:solidFill>
                  <a:srgbClr val="FFFFFF"/>
                </a:solidFill>
                <a:latin typeface="Inter" pitchFamily="34" charset="0"/>
                <a:ea typeface="Inter" pitchFamily="34" charset="-122"/>
                <a:cs typeface="Inter" pitchFamily="34" charset="-120"/>
              </a:rPr>
              <a:t>MQ135 Sensor: Measuring Air Quality Parameters</a:t>
            </a:r>
            <a:endParaRPr lang="en-US" sz="4097" dirty="0"/>
          </a:p>
        </p:txBody>
      </p:sp>
      <p:pic>
        <p:nvPicPr>
          <p:cNvPr id="5" name="Image 0" descr="preencoded.png"/>
          <p:cNvPicPr>
            <a:picLocks noChangeAspect="1"/>
          </p:cNvPicPr>
          <p:nvPr/>
        </p:nvPicPr>
        <p:blipFill>
          <a:blip r:embed="rId3"/>
          <a:stretch>
            <a:fillRect/>
          </a:stretch>
        </p:blipFill>
        <p:spPr>
          <a:xfrm>
            <a:off x="2372082" y="2290882"/>
            <a:ext cx="3087172" cy="1907977"/>
          </a:xfrm>
          <a:prstGeom prst="rect">
            <a:avLst/>
          </a:prstGeom>
        </p:spPr>
      </p:pic>
      <p:sp>
        <p:nvSpPr>
          <p:cNvPr id="6" name="Text 3"/>
          <p:cNvSpPr/>
          <p:nvPr/>
        </p:nvSpPr>
        <p:spPr>
          <a:xfrm>
            <a:off x="2372082" y="4459010"/>
            <a:ext cx="3087172" cy="650319"/>
          </a:xfrm>
          <a:prstGeom prst="rect">
            <a:avLst/>
          </a:prstGeom>
          <a:noFill/>
          <a:ln/>
        </p:spPr>
        <p:txBody>
          <a:bodyPr wrap="square" rtlCol="0" anchor="t"/>
          <a:lstStyle/>
          <a:p>
            <a:pPr marL="0" indent="0" algn="l">
              <a:lnSpc>
                <a:spcPts val="2561"/>
              </a:lnSpc>
              <a:buNone/>
            </a:pPr>
            <a:r>
              <a:rPr lang="en-US" sz="2049" b="1" kern="0" spc="-61" dirty="0">
                <a:solidFill>
                  <a:srgbClr val="FFFFFF"/>
                </a:solidFill>
                <a:latin typeface="Inter" pitchFamily="34" charset="0"/>
                <a:ea typeface="Inter" pitchFamily="34" charset="-122"/>
                <a:cs typeface="Inter" pitchFamily="34" charset="-120"/>
              </a:rPr>
              <a:t>The Science Behind MQ135</a:t>
            </a:r>
            <a:endParaRPr lang="en-US" sz="2049" dirty="0"/>
          </a:p>
        </p:txBody>
      </p:sp>
      <p:sp>
        <p:nvSpPr>
          <p:cNvPr id="7" name="Text 4"/>
          <p:cNvSpPr/>
          <p:nvPr/>
        </p:nvSpPr>
        <p:spPr>
          <a:xfrm>
            <a:off x="2372082" y="5317450"/>
            <a:ext cx="3087172" cy="1997393"/>
          </a:xfrm>
          <a:prstGeom prst="rect">
            <a:avLst/>
          </a:prstGeom>
          <a:noFill/>
          <a:ln/>
        </p:spPr>
        <p:txBody>
          <a:bodyPr wrap="square" rtlCol="0" anchor="t"/>
          <a:lstStyle/>
          <a:p>
            <a:pPr marL="0" indent="0" algn="l">
              <a:lnSpc>
                <a:spcPts val="2622"/>
              </a:lnSpc>
              <a:buNone/>
            </a:pPr>
            <a:r>
              <a:rPr lang="en-US" sz="1639" kern="0" spc="-33" dirty="0">
                <a:solidFill>
                  <a:srgbClr val="E5E0DF"/>
                </a:solidFill>
                <a:latin typeface="Inter" pitchFamily="34" charset="0"/>
                <a:ea typeface="Inter" pitchFamily="34" charset="-122"/>
                <a:cs typeface="Inter" pitchFamily="34" charset="-120"/>
              </a:rPr>
              <a:t>The MQ135 sensor, capable of detecting poisonous gases like ammonia, CO, and NO2, works on the principle of resistance changes when gases interact with sensitive layers.</a:t>
            </a:r>
            <a:endParaRPr lang="en-US" sz="1639" dirty="0"/>
          </a:p>
        </p:txBody>
      </p:sp>
      <p:pic>
        <p:nvPicPr>
          <p:cNvPr id="8" name="Image 1" descr="preencoded.png"/>
          <p:cNvPicPr>
            <a:picLocks noChangeAspect="1"/>
          </p:cNvPicPr>
          <p:nvPr/>
        </p:nvPicPr>
        <p:blipFill>
          <a:blip r:embed="rId4"/>
          <a:stretch>
            <a:fillRect/>
          </a:stretch>
        </p:blipFill>
        <p:spPr>
          <a:xfrm>
            <a:off x="5771436" y="2290882"/>
            <a:ext cx="3087291" cy="1907977"/>
          </a:xfrm>
          <a:prstGeom prst="rect">
            <a:avLst/>
          </a:prstGeom>
        </p:spPr>
      </p:pic>
      <p:sp>
        <p:nvSpPr>
          <p:cNvPr id="9" name="Text 5"/>
          <p:cNvSpPr/>
          <p:nvPr/>
        </p:nvSpPr>
        <p:spPr>
          <a:xfrm>
            <a:off x="5771436" y="4459010"/>
            <a:ext cx="2206347" cy="325160"/>
          </a:xfrm>
          <a:prstGeom prst="rect">
            <a:avLst/>
          </a:prstGeom>
          <a:noFill/>
          <a:ln/>
        </p:spPr>
        <p:txBody>
          <a:bodyPr wrap="none" rtlCol="0" anchor="t"/>
          <a:lstStyle/>
          <a:p>
            <a:pPr marL="0" indent="0" algn="l">
              <a:lnSpc>
                <a:spcPts val="2561"/>
              </a:lnSpc>
              <a:buNone/>
            </a:pPr>
            <a:r>
              <a:rPr lang="en-US" sz="2049" b="1" kern="0" spc="-61" dirty="0">
                <a:solidFill>
                  <a:srgbClr val="FFFFFF"/>
                </a:solidFill>
                <a:latin typeface="Inter" pitchFamily="34" charset="0"/>
                <a:ea typeface="Inter" pitchFamily="34" charset="-122"/>
                <a:cs typeface="Inter" pitchFamily="34" charset="-120"/>
              </a:rPr>
              <a:t>Sensor Installation</a:t>
            </a:r>
            <a:endParaRPr lang="en-US" sz="2049" dirty="0"/>
          </a:p>
        </p:txBody>
      </p:sp>
      <p:sp>
        <p:nvSpPr>
          <p:cNvPr id="10" name="Text 6"/>
          <p:cNvSpPr/>
          <p:nvPr/>
        </p:nvSpPr>
        <p:spPr>
          <a:xfrm>
            <a:off x="5771436" y="4992291"/>
            <a:ext cx="3087291" cy="1664494"/>
          </a:xfrm>
          <a:prstGeom prst="rect">
            <a:avLst/>
          </a:prstGeom>
          <a:noFill/>
          <a:ln/>
        </p:spPr>
        <p:txBody>
          <a:bodyPr wrap="square" rtlCol="0" anchor="t"/>
          <a:lstStyle/>
          <a:p>
            <a:pPr marL="0" indent="0" algn="l">
              <a:lnSpc>
                <a:spcPts val="2622"/>
              </a:lnSpc>
              <a:buNone/>
            </a:pPr>
            <a:r>
              <a:rPr lang="en-US" sz="1639" kern="0" spc="-33" dirty="0">
                <a:solidFill>
                  <a:srgbClr val="E5E0DF"/>
                </a:solidFill>
                <a:latin typeface="Inter" pitchFamily="34" charset="0"/>
                <a:ea typeface="Inter" pitchFamily="34" charset="-122"/>
                <a:cs typeface="Inter" pitchFamily="34" charset="-120"/>
              </a:rPr>
              <a:t>Sensors will be installed in various locations like schools, hospitals and high-traffic areas. Data will be sent to the central platform for real-time analysis.</a:t>
            </a:r>
            <a:endParaRPr lang="en-US" sz="1639" dirty="0"/>
          </a:p>
        </p:txBody>
      </p:sp>
      <p:pic>
        <p:nvPicPr>
          <p:cNvPr id="11" name="Image 2" descr="preencoded.png"/>
          <p:cNvPicPr>
            <a:picLocks noChangeAspect="1"/>
          </p:cNvPicPr>
          <p:nvPr/>
        </p:nvPicPr>
        <p:blipFill>
          <a:blip r:embed="rId5"/>
          <a:stretch>
            <a:fillRect/>
          </a:stretch>
        </p:blipFill>
        <p:spPr>
          <a:xfrm>
            <a:off x="9170908" y="2290882"/>
            <a:ext cx="3087291" cy="1907977"/>
          </a:xfrm>
          <a:prstGeom prst="rect">
            <a:avLst/>
          </a:prstGeom>
        </p:spPr>
      </p:pic>
      <p:sp>
        <p:nvSpPr>
          <p:cNvPr id="12" name="Text 7"/>
          <p:cNvSpPr/>
          <p:nvPr/>
        </p:nvSpPr>
        <p:spPr>
          <a:xfrm>
            <a:off x="9170908" y="4459010"/>
            <a:ext cx="3066336" cy="325160"/>
          </a:xfrm>
          <a:prstGeom prst="rect">
            <a:avLst/>
          </a:prstGeom>
          <a:noFill/>
          <a:ln/>
        </p:spPr>
        <p:txBody>
          <a:bodyPr wrap="none" rtlCol="0" anchor="t"/>
          <a:lstStyle/>
          <a:p>
            <a:pPr marL="0" indent="0" algn="l">
              <a:lnSpc>
                <a:spcPts val="2561"/>
              </a:lnSpc>
              <a:buNone/>
            </a:pPr>
            <a:r>
              <a:rPr lang="en-US" sz="2049" b="1" kern="0" spc="-61" dirty="0">
                <a:solidFill>
                  <a:srgbClr val="FFFFFF"/>
                </a:solidFill>
                <a:latin typeface="Inter" pitchFamily="34" charset="0"/>
                <a:ea typeface="Inter" pitchFamily="34" charset="-122"/>
                <a:cs typeface="Inter" pitchFamily="34" charset="-120"/>
              </a:rPr>
              <a:t>Sensor Data Visualization</a:t>
            </a:r>
            <a:endParaRPr lang="en-US" sz="2049" dirty="0"/>
          </a:p>
        </p:txBody>
      </p:sp>
      <p:sp>
        <p:nvSpPr>
          <p:cNvPr id="13" name="Text 8"/>
          <p:cNvSpPr/>
          <p:nvPr/>
        </p:nvSpPr>
        <p:spPr>
          <a:xfrm>
            <a:off x="9170908" y="4992291"/>
            <a:ext cx="3087291" cy="2663190"/>
          </a:xfrm>
          <a:prstGeom prst="rect">
            <a:avLst/>
          </a:prstGeom>
          <a:noFill/>
          <a:ln/>
        </p:spPr>
        <p:txBody>
          <a:bodyPr wrap="square" rtlCol="0" anchor="t"/>
          <a:lstStyle/>
          <a:p>
            <a:pPr marL="0" indent="0" algn="l">
              <a:lnSpc>
                <a:spcPts val="2622"/>
              </a:lnSpc>
              <a:buNone/>
            </a:pPr>
            <a:r>
              <a:rPr lang="en-US" sz="1639" kern="0" spc="-33" dirty="0">
                <a:solidFill>
                  <a:srgbClr val="E5E0DF"/>
                </a:solidFill>
                <a:latin typeface="Inter" pitchFamily="34" charset="0"/>
                <a:ea typeface="Inter" pitchFamily="34" charset="-122"/>
                <a:cs typeface="Inter" pitchFamily="34" charset="-120"/>
              </a:rPr>
              <a:t>Visualizing sensor data requires understanding and selecting user-centered visuals and insights. We're researching commonly-used techniques, and are thinking creatively about how we might represent real-time air quality data on a map.</a:t>
            </a:r>
            <a:endParaRPr lang="en-US" sz="163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3.PNG"/>
          <p:cNvPicPr>
            <a:picLocks noChangeAspect="1"/>
          </p:cNvPicPr>
          <p:nvPr/>
        </p:nvPicPr>
        <p:blipFill>
          <a:blip r:embed="rId2"/>
          <a:stretch>
            <a:fillRect/>
          </a:stretch>
        </p:blipFill>
        <p:spPr>
          <a:xfrm>
            <a:off x="914" y="514"/>
            <a:ext cx="14628572" cy="82285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5.PNG"/>
          <p:cNvPicPr>
            <a:picLocks noChangeAspect="1"/>
          </p:cNvPicPr>
          <p:nvPr/>
        </p:nvPicPr>
        <p:blipFill>
          <a:blip r:embed="rId2"/>
          <a:stretch>
            <a:fillRect/>
          </a:stretch>
        </p:blipFill>
        <p:spPr>
          <a:xfrm>
            <a:off x="914" y="514"/>
            <a:ext cx="14628572" cy="82285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6.PNG"/>
          <p:cNvPicPr>
            <a:picLocks noChangeAspect="1"/>
          </p:cNvPicPr>
          <p:nvPr/>
        </p:nvPicPr>
        <p:blipFill>
          <a:blip r:embed="rId2"/>
          <a:stretch>
            <a:fillRect/>
          </a:stretch>
        </p:blipFill>
        <p:spPr>
          <a:xfrm>
            <a:off x="914" y="514"/>
            <a:ext cx="14628572" cy="82285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8.PNG"/>
          <p:cNvPicPr>
            <a:picLocks noChangeAspect="1"/>
          </p:cNvPicPr>
          <p:nvPr/>
        </p:nvPicPr>
        <p:blipFill>
          <a:blip r:embed="rId2"/>
          <a:stretch>
            <a:fillRect/>
          </a:stretch>
        </p:blipFill>
        <p:spPr>
          <a:xfrm>
            <a:off x="914" y="514"/>
            <a:ext cx="14628572" cy="82285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12859">
            <a:solidFill>
              <a:srgbClr val="565151"/>
            </a:solidFill>
            <a:prstDash val="solid"/>
          </a:ln>
        </p:spPr>
      </p:sp>
      <p:sp>
        <p:nvSpPr>
          <p:cNvPr id="4" name="Text 2"/>
          <p:cNvSpPr/>
          <p:nvPr/>
        </p:nvSpPr>
        <p:spPr>
          <a:xfrm>
            <a:off x="2414588" y="568881"/>
            <a:ext cx="9801106" cy="1289685"/>
          </a:xfrm>
          <a:prstGeom prst="rect">
            <a:avLst/>
          </a:prstGeom>
          <a:noFill/>
          <a:ln/>
        </p:spPr>
        <p:txBody>
          <a:bodyPr wrap="square" rtlCol="0" anchor="t"/>
          <a:lstStyle/>
          <a:p>
            <a:pPr marL="0" indent="0">
              <a:lnSpc>
                <a:spcPts val="5077"/>
              </a:lnSpc>
              <a:buNone/>
            </a:pPr>
            <a:r>
              <a:rPr lang="en-US" sz="4062" b="1" kern="0" spc="-122" dirty="0">
                <a:solidFill>
                  <a:srgbClr val="FFFFFF"/>
                </a:solidFill>
                <a:latin typeface="Inter" pitchFamily="34" charset="0"/>
                <a:ea typeface="Inter" pitchFamily="34" charset="-122"/>
                <a:cs typeface="Inter" pitchFamily="34" charset="-120"/>
              </a:rPr>
              <a:t>Data Transmission Methods for IoT Devices</a:t>
            </a:r>
            <a:endParaRPr lang="en-US" sz="4062" dirty="0"/>
          </a:p>
        </p:txBody>
      </p:sp>
      <p:sp>
        <p:nvSpPr>
          <p:cNvPr id="5" name="Shape 3"/>
          <p:cNvSpPr/>
          <p:nvPr/>
        </p:nvSpPr>
        <p:spPr>
          <a:xfrm>
            <a:off x="7294483" y="2271236"/>
            <a:ext cx="41196" cy="5389483"/>
          </a:xfrm>
          <a:prstGeom prst="rect">
            <a:avLst/>
          </a:prstGeom>
          <a:solidFill>
            <a:srgbClr val="140099"/>
          </a:solidFill>
          <a:ln/>
        </p:spPr>
      </p:sp>
      <p:sp>
        <p:nvSpPr>
          <p:cNvPr id="6" name="Shape 4"/>
          <p:cNvSpPr/>
          <p:nvPr/>
        </p:nvSpPr>
        <p:spPr>
          <a:xfrm>
            <a:off x="7547193" y="2643783"/>
            <a:ext cx="722114" cy="41196"/>
          </a:xfrm>
          <a:prstGeom prst="rect">
            <a:avLst/>
          </a:prstGeom>
          <a:solidFill>
            <a:srgbClr val="140099"/>
          </a:solidFill>
          <a:ln/>
        </p:spPr>
      </p:sp>
      <p:sp>
        <p:nvSpPr>
          <p:cNvPr id="7" name="Shape 5"/>
          <p:cNvSpPr/>
          <p:nvPr/>
        </p:nvSpPr>
        <p:spPr>
          <a:xfrm>
            <a:off x="7082969" y="2432328"/>
            <a:ext cx="464225" cy="464225"/>
          </a:xfrm>
          <a:prstGeom prst="roundRect">
            <a:avLst>
              <a:gd name="adj" fmla="val 20002"/>
            </a:avLst>
          </a:prstGeom>
          <a:solidFill>
            <a:srgbClr val="110080"/>
          </a:solidFill>
          <a:ln w="12859">
            <a:solidFill>
              <a:srgbClr val="140099"/>
            </a:solidFill>
            <a:prstDash val="solid"/>
          </a:ln>
        </p:spPr>
      </p:sp>
      <p:sp>
        <p:nvSpPr>
          <p:cNvPr id="8" name="Text 6"/>
          <p:cNvSpPr/>
          <p:nvPr/>
        </p:nvSpPr>
        <p:spPr>
          <a:xfrm>
            <a:off x="7243465" y="2470904"/>
            <a:ext cx="143232" cy="386953"/>
          </a:xfrm>
          <a:prstGeom prst="rect">
            <a:avLst/>
          </a:prstGeom>
          <a:noFill/>
          <a:ln/>
        </p:spPr>
        <p:txBody>
          <a:bodyPr wrap="none" rtlCol="0" anchor="t"/>
          <a:lstStyle/>
          <a:p>
            <a:pPr marL="0" indent="0" algn="ctr">
              <a:lnSpc>
                <a:spcPts val="3046"/>
              </a:lnSpc>
              <a:buNone/>
            </a:pPr>
            <a:r>
              <a:rPr lang="en-US" sz="2437" b="1" kern="0" spc="-73" dirty="0">
                <a:solidFill>
                  <a:srgbClr val="E5E0DF"/>
                </a:solidFill>
                <a:latin typeface="Inter" pitchFamily="34" charset="0"/>
                <a:ea typeface="Inter" pitchFamily="34" charset="-122"/>
                <a:cs typeface="Inter" pitchFamily="34" charset="-120"/>
              </a:rPr>
              <a:t>1</a:t>
            </a:r>
            <a:endParaRPr lang="en-US" sz="2437" dirty="0"/>
          </a:p>
        </p:txBody>
      </p:sp>
      <p:sp>
        <p:nvSpPr>
          <p:cNvPr id="9" name="Text 7"/>
          <p:cNvSpPr/>
          <p:nvPr/>
        </p:nvSpPr>
        <p:spPr>
          <a:xfrm>
            <a:off x="8449866" y="2477572"/>
            <a:ext cx="2223016" cy="322302"/>
          </a:xfrm>
          <a:prstGeom prst="rect">
            <a:avLst/>
          </a:prstGeom>
          <a:noFill/>
          <a:ln/>
        </p:spPr>
        <p:txBody>
          <a:bodyPr wrap="none" rtlCol="0" anchor="t"/>
          <a:lstStyle/>
          <a:p>
            <a:pPr marL="0" indent="0" algn="l">
              <a:lnSpc>
                <a:spcPts val="2539"/>
              </a:lnSpc>
              <a:buNone/>
            </a:pPr>
            <a:r>
              <a:rPr lang="en-US" sz="2031" b="1" kern="0" spc="-61" dirty="0">
                <a:solidFill>
                  <a:srgbClr val="E5E0DF"/>
                </a:solidFill>
                <a:latin typeface="Inter" pitchFamily="34" charset="0"/>
                <a:ea typeface="Inter" pitchFamily="34" charset="-122"/>
                <a:cs typeface="Inter" pitchFamily="34" charset="-120"/>
              </a:rPr>
              <a:t>Wireless Protocols</a:t>
            </a:r>
            <a:endParaRPr lang="en-US" sz="2031" dirty="0"/>
          </a:p>
        </p:txBody>
      </p:sp>
      <p:sp>
        <p:nvSpPr>
          <p:cNvPr id="10" name="Text 8"/>
          <p:cNvSpPr/>
          <p:nvPr/>
        </p:nvSpPr>
        <p:spPr>
          <a:xfrm>
            <a:off x="8449866" y="3006209"/>
            <a:ext cx="3765828" cy="1650206"/>
          </a:xfrm>
          <a:prstGeom prst="rect">
            <a:avLst/>
          </a:prstGeom>
          <a:noFill/>
          <a:ln/>
        </p:spPr>
        <p:txBody>
          <a:bodyPr wrap="square" rtlCol="0" anchor="t"/>
          <a:lstStyle/>
          <a:p>
            <a:pPr marL="0" indent="0" algn="l">
              <a:lnSpc>
                <a:spcPts val="2600"/>
              </a:lnSpc>
              <a:buNone/>
            </a:pPr>
            <a:r>
              <a:rPr lang="en-US" sz="1625" kern="0" spc="-32" dirty="0">
                <a:solidFill>
                  <a:srgbClr val="E5E0DF"/>
                </a:solidFill>
                <a:latin typeface="Inter" pitchFamily="34" charset="0"/>
                <a:ea typeface="Inter" pitchFamily="34" charset="-122"/>
                <a:cs typeface="Inter" pitchFamily="34" charset="-120"/>
              </a:rPr>
              <a:t>We're testing various wireless protocols including LoRaWAN, NB-IoT, SigFox and Lte-M to determine the best approach for communicating data from sensors to the data-sharing platform.</a:t>
            </a:r>
            <a:endParaRPr lang="en-US" sz="1625" dirty="0"/>
          </a:p>
        </p:txBody>
      </p:sp>
      <p:sp>
        <p:nvSpPr>
          <p:cNvPr id="11" name="Shape 9"/>
          <p:cNvSpPr/>
          <p:nvPr/>
        </p:nvSpPr>
        <p:spPr>
          <a:xfrm>
            <a:off x="6360855" y="3675459"/>
            <a:ext cx="722114" cy="41196"/>
          </a:xfrm>
          <a:prstGeom prst="rect">
            <a:avLst/>
          </a:prstGeom>
          <a:solidFill>
            <a:srgbClr val="140099"/>
          </a:solidFill>
          <a:ln/>
        </p:spPr>
      </p:sp>
      <p:sp>
        <p:nvSpPr>
          <p:cNvPr id="12" name="Shape 10"/>
          <p:cNvSpPr/>
          <p:nvPr/>
        </p:nvSpPr>
        <p:spPr>
          <a:xfrm>
            <a:off x="7082969" y="3464004"/>
            <a:ext cx="464225" cy="464225"/>
          </a:xfrm>
          <a:prstGeom prst="roundRect">
            <a:avLst>
              <a:gd name="adj" fmla="val 20002"/>
            </a:avLst>
          </a:prstGeom>
          <a:solidFill>
            <a:srgbClr val="110080"/>
          </a:solidFill>
          <a:ln w="12859">
            <a:solidFill>
              <a:srgbClr val="140099"/>
            </a:solidFill>
            <a:prstDash val="solid"/>
          </a:ln>
        </p:spPr>
      </p:sp>
      <p:sp>
        <p:nvSpPr>
          <p:cNvPr id="13" name="Text 11"/>
          <p:cNvSpPr/>
          <p:nvPr/>
        </p:nvSpPr>
        <p:spPr>
          <a:xfrm>
            <a:off x="7224415" y="3502581"/>
            <a:ext cx="181332" cy="386953"/>
          </a:xfrm>
          <a:prstGeom prst="rect">
            <a:avLst/>
          </a:prstGeom>
          <a:noFill/>
          <a:ln/>
        </p:spPr>
        <p:txBody>
          <a:bodyPr wrap="none" rtlCol="0" anchor="t"/>
          <a:lstStyle/>
          <a:p>
            <a:pPr marL="0" indent="0" algn="ctr">
              <a:lnSpc>
                <a:spcPts val="3046"/>
              </a:lnSpc>
              <a:buNone/>
            </a:pPr>
            <a:r>
              <a:rPr lang="en-US" sz="2437" b="1" kern="0" spc="-73" dirty="0">
                <a:solidFill>
                  <a:srgbClr val="E5E0DF"/>
                </a:solidFill>
                <a:latin typeface="Inter" pitchFamily="34" charset="0"/>
                <a:ea typeface="Inter" pitchFamily="34" charset="-122"/>
                <a:cs typeface="Inter" pitchFamily="34" charset="-120"/>
              </a:rPr>
              <a:t>2</a:t>
            </a:r>
            <a:endParaRPr lang="en-US" sz="2437" dirty="0"/>
          </a:p>
        </p:txBody>
      </p:sp>
      <p:sp>
        <p:nvSpPr>
          <p:cNvPr id="14" name="Text 12"/>
          <p:cNvSpPr/>
          <p:nvPr/>
        </p:nvSpPr>
        <p:spPr>
          <a:xfrm>
            <a:off x="4109442" y="3509248"/>
            <a:ext cx="2070854" cy="322302"/>
          </a:xfrm>
          <a:prstGeom prst="rect">
            <a:avLst/>
          </a:prstGeom>
          <a:noFill/>
          <a:ln/>
        </p:spPr>
        <p:txBody>
          <a:bodyPr wrap="none" rtlCol="0" anchor="t"/>
          <a:lstStyle/>
          <a:p>
            <a:pPr marL="0" indent="0" algn="r">
              <a:lnSpc>
                <a:spcPts val="2539"/>
              </a:lnSpc>
              <a:buNone/>
            </a:pPr>
            <a:r>
              <a:rPr lang="en-US" sz="2031" b="1" kern="0" spc="-61" dirty="0">
                <a:solidFill>
                  <a:srgbClr val="E5E0DF"/>
                </a:solidFill>
                <a:latin typeface="Inter" pitchFamily="34" charset="0"/>
                <a:ea typeface="Inter" pitchFamily="34" charset="-122"/>
                <a:cs typeface="Inter" pitchFamily="34" charset="-120"/>
              </a:rPr>
              <a:t>Network Security</a:t>
            </a:r>
            <a:endParaRPr lang="en-US" sz="2031" dirty="0"/>
          </a:p>
        </p:txBody>
      </p:sp>
      <p:sp>
        <p:nvSpPr>
          <p:cNvPr id="15" name="Text 13"/>
          <p:cNvSpPr/>
          <p:nvPr/>
        </p:nvSpPr>
        <p:spPr>
          <a:xfrm>
            <a:off x="2414588" y="4037886"/>
            <a:ext cx="3765709" cy="1650206"/>
          </a:xfrm>
          <a:prstGeom prst="rect">
            <a:avLst/>
          </a:prstGeom>
          <a:noFill/>
          <a:ln/>
        </p:spPr>
        <p:txBody>
          <a:bodyPr wrap="square" rtlCol="0" anchor="t"/>
          <a:lstStyle/>
          <a:p>
            <a:pPr marL="0" indent="0" algn="r">
              <a:lnSpc>
                <a:spcPts val="2600"/>
              </a:lnSpc>
              <a:buNone/>
            </a:pPr>
            <a:r>
              <a:rPr lang="en-US" sz="1625" kern="0" spc="-32" dirty="0">
                <a:solidFill>
                  <a:srgbClr val="E5E0DF"/>
                </a:solidFill>
                <a:latin typeface="Inter" pitchFamily="34" charset="0"/>
                <a:ea typeface="Inter" pitchFamily="34" charset="-122"/>
                <a:cs typeface="Inter" pitchFamily="34" charset="-120"/>
              </a:rPr>
              <a:t>We're ensuring that data sent from the devices is secure throughout its transmission and storage, and working with experts in the field to incorporate strong security measures.</a:t>
            </a:r>
            <a:endParaRPr lang="en-US" sz="1625" dirty="0"/>
          </a:p>
        </p:txBody>
      </p:sp>
      <p:sp>
        <p:nvSpPr>
          <p:cNvPr id="16" name="Shape 14"/>
          <p:cNvSpPr/>
          <p:nvPr/>
        </p:nvSpPr>
        <p:spPr>
          <a:xfrm>
            <a:off x="7547193" y="5441633"/>
            <a:ext cx="722114" cy="41196"/>
          </a:xfrm>
          <a:prstGeom prst="rect">
            <a:avLst/>
          </a:prstGeom>
          <a:solidFill>
            <a:srgbClr val="140099"/>
          </a:solidFill>
          <a:ln/>
        </p:spPr>
      </p:sp>
      <p:sp>
        <p:nvSpPr>
          <p:cNvPr id="17" name="Shape 15"/>
          <p:cNvSpPr/>
          <p:nvPr/>
        </p:nvSpPr>
        <p:spPr>
          <a:xfrm>
            <a:off x="7082969" y="5230178"/>
            <a:ext cx="464225" cy="464225"/>
          </a:xfrm>
          <a:prstGeom prst="roundRect">
            <a:avLst>
              <a:gd name="adj" fmla="val 20002"/>
            </a:avLst>
          </a:prstGeom>
          <a:solidFill>
            <a:srgbClr val="110080"/>
          </a:solidFill>
          <a:ln w="12859">
            <a:solidFill>
              <a:srgbClr val="140099"/>
            </a:solidFill>
            <a:prstDash val="solid"/>
          </a:ln>
        </p:spPr>
      </p:sp>
      <p:sp>
        <p:nvSpPr>
          <p:cNvPr id="18" name="Text 16"/>
          <p:cNvSpPr/>
          <p:nvPr/>
        </p:nvSpPr>
        <p:spPr>
          <a:xfrm>
            <a:off x="7220605" y="5268754"/>
            <a:ext cx="188952" cy="386953"/>
          </a:xfrm>
          <a:prstGeom prst="rect">
            <a:avLst/>
          </a:prstGeom>
          <a:noFill/>
          <a:ln/>
        </p:spPr>
        <p:txBody>
          <a:bodyPr wrap="none" rtlCol="0" anchor="t"/>
          <a:lstStyle/>
          <a:p>
            <a:pPr marL="0" indent="0" algn="ctr">
              <a:lnSpc>
                <a:spcPts val="3046"/>
              </a:lnSpc>
              <a:buNone/>
            </a:pPr>
            <a:r>
              <a:rPr lang="en-US" sz="2437" b="1" kern="0" spc="-73" dirty="0">
                <a:solidFill>
                  <a:srgbClr val="E5E0DF"/>
                </a:solidFill>
                <a:latin typeface="Inter" pitchFamily="34" charset="0"/>
                <a:ea typeface="Inter" pitchFamily="34" charset="-122"/>
                <a:cs typeface="Inter" pitchFamily="34" charset="-120"/>
              </a:rPr>
              <a:t>3</a:t>
            </a:r>
            <a:endParaRPr lang="en-US" sz="2437" dirty="0"/>
          </a:p>
        </p:txBody>
      </p:sp>
      <p:sp>
        <p:nvSpPr>
          <p:cNvPr id="19" name="Text 17"/>
          <p:cNvSpPr/>
          <p:nvPr/>
        </p:nvSpPr>
        <p:spPr>
          <a:xfrm>
            <a:off x="8449866" y="5275421"/>
            <a:ext cx="2200394" cy="322302"/>
          </a:xfrm>
          <a:prstGeom prst="rect">
            <a:avLst/>
          </a:prstGeom>
          <a:noFill/>
          <a:ln/>
        </p:spPr>
        <p:txBody>
          <a:bodyPr wrap="none" rtlCol="0" anchor="t"/>
          <a:lstStyle/>
          <a:p>
            <a:pPr marL="0" indent="0" algn="l">
              <a:lnSpc>
                <a:spcPts val="2539"/>
              </a:lnSpc>
              <a:buNone/>
            </a:pPr>
            <a:r>
              <a:rPr lang="en-US" sz="2031" b="1" kern="0" spc="-61" dirty="0">
                <a:solidFill>
                  <a:srgbClr val="E5E0DF"/>
                </a:solidFill>
                <a:latin typeface="Inter" pitchFamily="34" charset="0"/>
                <a:ea typeface="Inter" pitchFamily="34" charset="-122"/>
                <a:cs typeface="Inter" pitchFamily="34" charset="-120"/>
              </a:rPr>
              <a:t>Data Compression</a:t>
            </a:r>
            <a:endParaRPr lang="en-US" sz="2031" dirty="0"/>
          </a:p>
        </p:txBody>
      </p:sp>
      <p:sp>
        <p:nvSpPr>
          <p:cNvPr id="20" name="Text 18"/>
          <p:cNvSpPr/>
          <p:nvPr/>
        </p:nvSpPr>
        <p:spPr>
          <a:xfrm>
            <a:off x="8449866" y="5804059"/>
            <a:ext cx="3765828" cy="1650206"/>
          </a:xfrm>
          <a:prstGeom prst="rect">
            <a:avLst/>
          </a:prstGeom>
          <a:noFill/>
          <a:ln/>
        </p:spPr>
        <p:txBody>
          <a:bodyPr wrap="square" rtlCol="0" anchor="t"/>
          <a:lstStyle/>
          <a:p>
            <a:pPr marL="0" indent="0" algn="l">
              <a:lnSpc>
                <a:spcPts val="2600"/>
              </a:lnSpc>
              <a:buNone/>
            </a:pPr>
            <a:r>
              <a:rPr lang="en-US" sz="1625" kern="0" spc="-32" dirty="0">
                <a:solidFill>
                  <a:srgbClr val="E5E0DF"/>
                </a:solidFill>
                <a:latin typeface="Inter" pitchFamily="34" charset="0"/>
                <a:ea typeface="Inter" pitchFamily="34" charset="-122"/>
                <a:cs typeface="Inter" pitchFamily="34" charset="-120"/>
              </a:rPr>
              <a:t>We're compressing the data to reduce space requirements and bandwidth usage, which is important when transmitting large amounts of data across networks.</a:t>
            </a:r>
            <a:endParaRPr lang="en-US" sz="1625"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22" name="Picture 21" descr="Slide3.PNG"/>
          <p:cNvPicPr>
            <a:picLocks noChangeAspect="1"/>
          </p:cNvPicPr>
          <p:nvPr/>
        </p:nvPicPr>
        <p:blipFill>
          <a:blip r:embed="rId5"/>
          <a:stretch>
            <a:fillRect/>
          </a:stretch>
        </p:blipFill>
        <p:spPr>
          <a:xfrm>
            <a:off x="914" y="514"/>
            <a:ext cx="14628572" cy="8228572"/>
          </a:xfrm>
          <a:prstGeom prst="rect">
            <a:avLst/>
          </a:prstGeom>
        </p:spPr>
      </p:pic>
      <p:pic>
        <p:nvPicPr>
          <p:cNvPr id="23" name="Picture 22" descr="The-Power-of-the-Cloud-Revolutionizing-Air-Quality-Analysis.png"/>
          <p:cNvPicPr>
            <a:picLocks noChangeAspect="1"/>
          </p:cNvPicPr>
          <p:nvPr/>
        </p:nvPicPr>
        <p:blipFill>
          <a:blip r:embed="rId6"/>
          <a:stretch>
            <a:fillRect/>
          </a:stretch>
        </p:blipFill>
        <p:spPr>
          <a:xfrm>
            <a:off x="914" y="514"/>
            <a:ext cx="14628572" cy="82285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ign-and-Deployment-of-IoT-Devices-for-Air-Quality-Measurement2.png"/>
          <p:cNvPicPr>
            <a:picLocks noChangeAspect="1"/>
          </p:cNvPicPr>
          <p:nvPr/>
        </p:nvPicPr>
        <p:blipFill>
          <a:blip r:embed="rId2"/>
          <a:stretch>
            <a:fillRect/>
          </a:stretch>
        </p:blipFill>
        <p:spPr>
          <a:xfrm>
            <a:off x="914" y="514"/>
            <a:ext cx="14628572" cy="82285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371</Words>
  <Application>Microsoft Office PowerPoint</Application>
  <PresentationFormat>Custom</PresentationFormat>
  <Paragraphs>36</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19</cp:revision>
  <dcterms:created xsi:type="dcterms:W3CDTF">2023-10-11T09:15:30Z</dcterms:created>
  <dcterms:modified xsi:type="dcterms:W3CDTF">2023-10-11T15:56:07Z</dcterms:modified>
</cp:coreProperties>
</file>