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cc92c6d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cc92c6d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d4a5947a67243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4a5947a67243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d4a5947a67243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4a5947a67243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d4a5947a67243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4a5947a67243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ccd45fa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ccd45fa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cd45faf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cd45faf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d4a5947a67243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4a5947a67243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ccd45fa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ccd45fa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d4a5947a67243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a5947a67243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72973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7297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913218" y="404450"/>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82076" y="437175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1pPr>
            <a:lvl2pPr lvl="1"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2pPr>
            <a:lvl3pPr lvl="2"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3pPr>
            <a:lvl4pPr lvl="3"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4pPr>
            <a:lvl5pPr lvl="4"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5pPr>
            <a:lvl6pPr lvl="5"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6pPr>
            <a:lvl7pPr lvl="6"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7pPr>
            <a:lvl8pPr lvl="7"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8pPr>
            <a:lvl9pPr lvl="8" marR="0" algn="ctr">
              <a:lnSpc>
                <a:spcPct val="100000"/>
              </a:lnSpc>
              <a:spcBef>
                <a:spcPts val="0"/>
              </a:spcBef>
              <a:spcAft>
                <a:spcPts val="0"/>
              </a:spcAft>
              <a:buClr>
                <a:schemeClr val="accent1"/>
              </a:buClr>
              <a:buSzPts val="5400"/>
              <a:buFont typeface="PT Sans Narrow"/>
              <a:buNone/>
              <a:defRPr b="1" i="0" sz="5400" u="none" cap="none" strike="noStrike">
                <a:solidFill>
                  <a:schemeClr val="accent1"/>
                </a:solidFill>
                <a:latin typeface="PT Sans Narrow"/>
                <a:ea typeface="PT Sans Narrow"/>
                <a:cs typeface="PT Sans Narrow"/>
                <a:sym typeface="PT Sans Narrow"/>
              </a:defRPr>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1pPr>
            <a:lvl2pPr lvl="1"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2pPr>
            <a:lvl3pPr lvl="2"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3pPr>
            <a:lvl4pPr lvl="3"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4pPr>
            <a:lvl5pPr lvl="4"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5pPr>
            <a:lvl6pPr lvl="5"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6pPr>
            <a:lvl7pPr lvl="6"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7pPr>
            <a:lvl8pPr lvl="7"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8pPr>
            <a:lvl9pPr lvl="8" marR="0" algn="ctr">
              <a:lnSpc>
                <a:spcPct val="100000"/>
              </a:lnSpc>
              <a:spcBef>
                <a:spcPts val="0"/>
              </a:spcBef>
              <a:spcAft>
                <a:spcPts val="0"/>
              </a:spcAft>
              <a:buClr>
                <a:schemeClr val="dk2"/>
              </a:buClr>
              <a:buSzPts val="2400"/>
              <a:buFont typeface="Open Sans"/>
              <a:buNone/>
              <a:defRPr b="0" i="0" sz="2400" u="none" cap="none" strike="noStrike">
                <a:solidFill>
                  <a:schemeClr val="dk2"/>
                </a:solidFill>
                <a:latin typeface="Open Sans"/>
                <a:ea typeface="Open Sans"/>
                <a:cs typeface="Open Sans"/>
                <a:sym typeface="Open Sans"/>
              </a:defRPr>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1pPr>
            <a:lvl2pPr lvl="1"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2pPr>
            <a:lvl3pPr lvl="2"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3pPr>
            <a:lvl4pPr lvl="3"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4pPr>
            <a:lvl5pPr lvl="4"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5pPr>
            <a:lvl6pPr lvl="5"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6pPr>
            <a:lvl7pPr lvl="6"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7pPr>
            <a:lvl8pPr lvl="7"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8pPr>
            <a:lvl9pPr lvl="8" marR="0" algn="ctr">
              <a:lnSpc>
                <a:spcPct val="100000"/>
              </a:lnSpc>
              <a:spcBef>
                <a:spcPts val="0"/>
              </a:spcBef>
              <a:spcAft>
                <a:spcPts val="0"/>
              </a:spcAft>
              <a:buClr>
                <a:schemeClr val="accent3"/>
              </a:buClr>
              <a:buSzPts val="13000"/>
              <a:buFont typeface="PT Sans Narrow"/>
              <a:buNone/>
              <a:defRPr b="1" i="0" sz="13000" u="none" cap="none" strike="noStrike">
                <a:solidFill>
                  <a:schemeClr val="accent3"/>
                </a:solidFill>
                <a:latin typeface="PT Sans Narrow"/>
                <a:ea typeface="PT Sans Narrow"/>
                <a:cs typeface="PT Sans Narrow"/>
                <a:sym typeface="PT Sans Narrow"/>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algn="ctr">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algn="ctr">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25" name="Google Shape;25;p3"/>
          <p:cNvSpPr txBox="1"/>
          <p:nvPr>
            <p:ph idx="12" type="sldNum"/>
          </p:nvPr>
        </p:nvSpPr>
        <p:spPr>
          <a:xfrm>
            <a:off x="8383604" y="4663217"/>
            <a:ext cx="637554"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r>
              <a:rPr lang="en-US"/>
              <a:t>HYD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28" name="Google Shape;28;p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1pPr>
            <a:lvl2pPr indent="-304800" lvl="1" marL="914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2pPr>
            <a:lvl3pPr indent="-304800" lvl="2" marL="1371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3pPr>
            <a:lvl4pPr indent="-304800" lvl="3" marL="18288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4pPr>
            <a:lvl5pPr indent="-304800" lvl="4" marL="22860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5pPr>
            <a:lvl6pPr indent="-304800" lvl="5" marL="27432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6pPr>
            <a:lvl7pPr indent="-304800" lvl="6" marL="3200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7pPr>
            <a:lvl8pPr indent="-304800" lvl="7" marL="3657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8pPr>
            <a:lvl9pPr indent="-304800" lvl="8" marL="4114800" marR="0" algn="l">
              <a:lnSpc>
                <a:spcPct val="115000"/>
              </a:lnSpc>
              <a:spcBef>
                <a:spcPts val="1600"/>
              </a:spcBef>
              <a:spcAft>
                <a:spcPts val="160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9pPr>
          </a:lstStyle>
          <a:p/>
        </p:txBody>
      </p:sp>
      <p:sp>
        <p:nvSpPr>
          <p:cNvPr id="29" name="Google Shape;29;p4"/>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1pPr>
            <a:lvl2pPr indent="-304800" lvl="1" marL="914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2pPr>
            <a:lvl3pPr indent="-304800" lvl="2" marL="1371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3pPr>
            <a:lvl4pPr indent="-304800" lvl="3" marL="18288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4pPr>
            <a:lvl5pPr indent="-304800" lvl="4" marL="22860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5pPr>
            <a:lvl6pPr indent="-304800" lvl="5" marL="27432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6pPr>
            <a:lvl7pPr indent="-304800" lvl="6" marL="3200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7pPr>
            <a:lvl8pPr indent="-304800" lvl="7" marL="3657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8pPr>
            <a:lvl9pPr indent="-304800" lvl="8" marL="4114800" marR="0" algn="l">
              <a:lnSpc>
                <a:spcPct val="115000"/>
              </a:lnSpc>
              <a:spcBef>
                <a:spcPts val="1600"/>
              </a:spcBef>
              <a:spcAft>
                <a:spcPts val="160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9pPr>
          </a:lstStyle>
          <a:p/>
        </p:txBody>
      </p:sp>
      <p:sp>
        <p:nvSpPr>
          <p:cNvPr id="30" name="Google Shape;3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ctr">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2400"/>
              <a:buFont typeface="PT Sans Narrow"/>
              <a:buNone/>
              <a:defRPr b="1" i="0" sz="2400" u="none" cap="none" strike="noStrike">
                <a:solidFill>
                  <a:schemeClr val="accent1"/>
                </a:solidFill>
                <a:latin typeface="PT Sans Narrow"/>
                <a:ea typeface="PT Sans Narrow"/>
                <a:cs typeface="PT Sans Narrow"/>
                <a:sym typeface="PT Sans Narrow"/>
              </a:defRPr>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1pPr>
            <a:lvl2pPr indent="-304800" lvl="1" marL="914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2pPr>
            <a:lvl3pPr indent="-304800" lvl="2" marL="1371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3pPr>
            <a:lvl4pPr indent="-304800" lvl="3" marL="18288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4pPr>
            <a:lvl5pPr indent="-304800" lvl="4" marL="22860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5pPr>
            <a:lvl6pPr indent="-304800" lvl="5" marL="27432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6pPr>
            <a:lvl7pPr indent="-304800" lvl="6" marL="32004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7pPr>
            <a:lvl8pPr indent="-304800" lvl="7" marL="3657600" marR="0" algn="l">
              <a:lnSpc>
                <a:spcPct val="115000"/>
              </a:lnSpc>
              <a:spcBef>
                <a:spcPts val="1600"/>
              </a:spcBef>
              <a:spcAft>
                <a:spcPts val="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8pPr>
            <a:lvl9pPr indent="-304800" lvl="8" marL="4114800" marR="0" algn="l">
              <a:lnSpc>
                <a:spcPct val="115000"/>
              </a:lnSpc>
              <a:spcBef>
                <a:spcPts val="1600"/>
              </a:spcBef>
              <a:spcAft>
                <a:spcPts val="1600"/>
              </a:spcAft>
              <a:buClr>
                <a:schemeClr val="dk2"/>
              </a:buClr>
              <a:buSzPts val="1200"/>
              <a:buFont typeface="Open Sans"/>
              <a:buChar char="■"/>
              <a:defRPr b="0" i="0" sz="1200" u="none" cap="none" strike="noStrike">
                <a:solidFill>
                  <a:schemeClr val="dk2"/>
                </a:solidFill>
                <a:latin typeface="Open Sans"/>
                <a:ea typeface="Open Sans"/>
                <a:cs typeface="Open Sans"/>
                <a:sym typeface="Open Sans"/>
              </a:defRPr>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1pPr>
            <a:lvl2pPr lvl="1"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2pPr>
            <a:lvl3pPr lvl="2"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3pPr>
            <a:lvl4pPr lvl="3"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4pPr>
            <a:lvl5pPr lvl="4"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5pPr>
            <a:lvl6pPr lvl="5"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6pPr>
            <a:lvl7pPr lvl="6"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7pPr>
            <a:lvl8pPr lvl="7"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8pPr>
            <a:lvl9pPr lvl="8" marR="0" algn="l">
              <a:lnSpc>
                <a:spcPct val="100000"/>
              </a:lnSpc>
              <a:spcBef>
                <a:spcPts val="0"/>
              </a:spcBef>
              <a:spcAft>
                <a:spcPts val="0"/>
              </a:spcAft>
              <a:buClr>
                <a:schemeClr val="dk2"/>
              </a:buClr>
              <a:buSzPts val="5400"/>
              <a:buFont typeface="PT Sans Narrow"/>
              <a:buNone/>
              <a:defRPr b="0" i="0" sz="5400" u="none" cap="none" strike="noStrike">
                <a:solidFill>
                  <a:schemeClr val="dk2"/>
                </a:solidFill>
                <a:latin typeface="PT Sans Narrow"/>
                <a:ea typeface="PT Sans Narrow"/>
                <a:cs typeface="PT Sans Narrow"/>
                <a:sym typeface="PT Sans Narrow"/>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1pPr>
            <a:lvl2pPr lvl="1"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2pPr>
            <a:lvl3pPr lvl="2"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3pPr>
            <a:lvl4pPr lvl="3"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4pPr>
            <a:lvl5pPr lvl="4"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5pPr>
            <a:lvl6pPr lvl="5"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6pPr>
            <a:lvl7pPr lvl="6"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7pPr>
            <a:lvl8pPr lvl="7"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8pPr>
            <a:lvl9pPr lvl="8" marR="0" algn="ctr">
              <a:lnSpc>
                <a:spcPct val="100000"/>
              </a:lnSpc>
              <a:spcBef>
                <a:spcPts val="0"/>
              </a:spcBef>
              <a:spcAft>
                <a:spcPts val="0"/>
              </a:spcAft>
              <a:buClr>
                <a:schemeClr val="accent1"/>
              </a:buClr>
              <a:buSzPts val="4200"/>
              <a:buFont typeface="PT Sans Narrow"/>
              <a:buNone/>
              <a:defRPr b="1" i="0" sz="4200" u="none" cap="none" strike="noStrike">
                <a:solidFill>
                  <a:schemeClr val="accent1"/>
                </a:solidFill>
                <a:latin typeface="PT Sans Narrow"/>
                <a:ea typeface="PT Sans Narrow"/>
                <a:cs typeface="PT Sans Narrow"/>
                <a:sym typeface="PT Sans Narrow"/>
              </a:defRPr>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1pPr>
            <a:lvl2pPr lvl="1"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2pPr>
            <a:lvl3pPr lvl="2"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3pPr>
            <a:lvl4pPr lvl="3"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4pPr>
            <a:lvl5pPr lvl="4"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5pPr>
            <a:lvl6pPr lvl="5"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6pPr>
            <a:lvl7pPr lvl="6"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7pPr>
            <a:lvl8pPr lvl="7"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8pPr>
            <a:lvl9pPr lvl="8" marR="0" algn="ctr">
              <a:lnSpc>
                <a:spcPct val="100000"/>
              </a:lnSpc>
              <a:spcBef>
                <a:spcPts val="0"/>
              </a:spcBef>
              <a:spcAft>
                <a:spcPts val="0"/>
              </a:spcAft>
              <a:buClr>
                <a:schemeClr val="dk2"/>
              </a:buClr>
              <a:buSzPts val="2100"/>
              <a:buFont typeface="Open Sans"/>
              <a:buNone/>
              <a:defRPr b="0" i="0" sz="2100" u="none" cap="none" strike="noStrike">
                <a:solidFill>
                  <a:schemeClr val="dk2"/>
                </a:solidFill>
                <a:latin typeface="Open Sans"/>
                <a:ea typeface="Open Sans"/>
                <a:cs typeface="Open Sans"/>
                <a:sym typeface="Open Sans"/>
              </a:defRPr>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lt1"/>
              </a:buClr>
              <a:buSzPts val="1800"/>
              <a:buFont typeface="Open Sans"/>
              <a:buChar char="●"/>
              <a:defRPr b="0" i="0" sz="1800" u="none" cap="none" strike="noStrike">
                <a:solidFill>
                  <a:schemeClr val="lt1"/>
                </a:solidFill>
                <a:latin typeface="Open Sans"/>
                <a:ea typeface="Open Sans"/>
                <a:cs typeface="Open Sans"/>
                <a:sym typeface="Open Sans"/>
              </a:defRPr>
            </a:lvl1pPr>
            <a:lvl2pPr indent="-317500" lvl="1" marL="9144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2pPr>
            <a:lvl3pPr indent="-317500" lvl="2" marL="13716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3pPr>
            <a:lvl4pPr indent="-317500" lvl="3" marL="18288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4pPr>
            <a:lvl5pPr indent="-317500" lvl="4" marL="22860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5pPr>
            <a:lvl6pPr indent="-317500" lvl="5" marL="27432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6pPr>
            <a:lvl7pPr indent="-317500" lvl="6" marL="32004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7pPr>
            <a:lvl8pPr indent="-317500" lvl="7" marL="3657600" marR="0" algn="l">
              <a:lnSpc>
                <a:spcPct val="115000"/>
              </a:lnSpc>
              <a:spcBef>
                <a:spcPts val="1600"/>
              </a:spcBef>
              <a:spcAft>
                <a:spcPts val="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8pPr>
            <a:lvl9pPr indent="-317500" lvl="8" marL="4114800" marR="0" algn="l">
              <a:lnSpc>
                <a:spcPct val="115000"/>
              </a:lnSpc>
              <a:spcBef>
                <a:spcPts val="1600"/>
              </a:spcBef>
              <a:spcAft>
                <a:spcPts val="1600"/>
              </a:spcAft>
              <a:buClr>
                <a:schemeClr val="lt1"/>
              </a:buClr>
              <a:buSzPts val="1400"/>
              <a:buFont typeface="Open Sans"/>
              <a:buChar char="■"/>
              <a:defRPr b="0" i="0" sz="1400" u="none" cap="none" strike="noStrike">
                <a:solidFill>
                  <a:schemeClr val="lt1"/>
                </a:solidFill>
                <a:latin typeface="Open Sans"/>
                <a:ea typeface="Open Sans"/>
                <a:cs typeface="Open Sans"/>
                <a:sym typeface="Open Sans"/>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2400"/>
              <a:buFont typeface="PT Sans Narrow"/>
              <a:buNone/>
              <a:defRPr b="0" i="0" sz="2400" u="none" cap="none" strike="noStrike">
                <a:solidFill>
                  <a:schemeClr val="dk2"/>
                </a:solidFill>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kaggle.com/c/recognizing-faces-in-the-wild/submit" TargetMode="External"/><Relationship Id="rId4" Type="http://schemas.openxmlformats.org/officeDocument/2006/relationships/hyperlink" Target="https://sefiks.com/2018/08/06/deep-face-recognition-with-keras/" TargetMode="External"/><Relationship Id="rId5" Type="http://schemas.openxmlformats.org/officeDocument/2006/relationships/hyperlink" Target="https://machinelearningmastery.com/one-shot-learning-with-siamese-networks-contrastive-and-triplet-loss-for-face-recognition/" TargetMode="External"/><Relationship Id="rId6" Type="http://schemas.openxmlformats.org/officeDocument/2006/relationships/hyperlink" Target="http://www.robots.ox.ac.uk/~vgg/publications/2015/Parkhi15/poster.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eb.northeastern.edu/smilelab/fi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5400"/>
              <a:buFont typeface="PT Sans Narrow"/>
              <a:buNone/>
            </a:pPr>
            <a:r>
              <a:t/>
            </a:r>
            <a:endParaRPr/>
          </a:p>
          <a:p>
            <a:pPr indent="0" lvl="0" marL="0" marR="0" rtl="0" algn="ctr">
              <a:lnSpc>
                <a:spcPct val="100000"/>
              </a:lnSpc>
              <a:spcBef>
                <a:spcPts val="0"/>
              </a:spcBef>
              <a:spcAft>
                <a:spcPts val="0"/>
              </a:spcAft>
              <a:buClr>
                <a:schemeClr val="accent1"/>
              </a:buClr>
              <a:buSzPts val="5400"/>
              <a:buFont typeface="PT Sans Narrow"/>
              <a:buNone/>
            </a:pPr>
            <a:br>
              <a:rPr lang="en-US">
                <a:latin typeface="Roboto"/>
                <a:ea typeface="Roboto"/>
                <a:cs typeface="Roboto"/>
                <a:sym typeface="Roboto"/>
              </a:rPr>
            </a:br>
            <a:r>
              <a:rPr i="0" lang="en-US" sz="5400" u="none" cap="none" strike="noStrike">
                <a:solidFill>
                  <a:schemeClr val="accent1"/>
                </a:solidFill>
                <a:latin typeface="Roboto"/>
                <a:ea typeface="Roboto"/>
                <a:cs typeface="Roboto"/>
                <a:sym typeface="Roboto"/>
              </a:rPr>
              <a:t>AI</a:t>
            </a:r>
            <a:r>
              <a:rPr lang="en-US">
                <a:latin typeface="Roboto"/>
                <a:ea typeface="Roboto"/>
                <a:cs typeface="Roboto"/>
                <a:sym typeface="Roboto"/>
              </a:rPr>
              <a:t>ET Project </a:t>
            </a:r>
            <a:endParaRPr>
              <a:latin typeface="Roboto"/>
              <a:ea typeface="Roboto"/>
              <a:cs typeface="Roboto"/>
              <a:sym typeface="Roboto"/>
            </a:endParaRPr>
          </a:p>
          <a:p>
            <a:pPr indent="0" lvl="0" marL="0" marR="0" rtl="0" algn="ctr">
              <a:lnSpc>
                <a:spcPct val="100000"/>
              </a:lnSpc>
              <a:spcBef>
                <a:spcPts val="0"/>
              </a:spcBef>
              <a:spcAft>
                <a:spcPts val="0"/>
              </a:spcAft>
              <a:buClr>
                <a:schemeClr val="accent1"/>
              </a:buClr>
              <a:buSzPts val="5400"/>
              <a:buFont typeface="PT Sans Narrow"/>
              <a:buNone/>
            </a:pPr>
            <a:r>
              <a:rPr lang="en-US" sz="3600">
                <a:latin typeface="Roboto"/>
                <a:ea typeface="Roboto"/>
                <a:cs typeface="Roboto"/>
                <a:sym typeface="Roboto"/>
              </a:rPr>
              <a:t>Team Number: 2</a:t>
            </a:r>
            <a:endParaRPr sz="3600">
              <a:latin typeface="Roboto"/>
              <a:ea typeface="Roboto"/>
              <a:cs typeface="Roboto"/>
              <a:sym typeface="Roboto"/>
            </a:endParaRPr>
          </a:p>
          <a:p>
            <a:pPr indent="0" lvl="0" marL="0" marR="0" rtl="0" algn="ctr">
              <a:lnSpc>
                <a:spcPct val="100000"/>
              </a:lnSpc>
              <a:spcBef>
                <a:spcPts val="0"/>
              </a:spcBef>
              <a:spcAft>
                <a:spcPts val="0"/>
              </a:spcAft>
              <a:buClr>
                <a:schemeClr val="accent1"/>
              </a:buClr>
              <a:buSzPts val="5400"/>
              <a:buFont typeface="PT Sans Narrow"/>
              <a:buNone/>
            </a:pPr>
            <a:r>
              <a:rPr lang="en-US" sz="3200">
                <a:latin typeface="Roboto"/>
                <a:ea typeface="Roboto"/>
                <a:cs typeface="Roboto"/>
                <a:sym typeface="Roboto"/>
              </a:rPr>
              <a:t>Team Name: </a:t>
            </a:r>
            <a:r>
              <a:rPr lang="en-US" sz="3200">
                <a:highlight>
                  <a:srgbClr val="FFFFFF"/>
                </a:highlight>
                <a:latin typeface="Roboto"/>
                <a:ea typeface="Roboto"/>
                <a:cs typeface="Roboto"/>
                <a:sym typeface="Roboto"/>
              </a:rPr>
              <a:t>Bernard Marr </a:t>
            </a:r>
            <a:endParaRPr sz="3200">
              <a:latin typeface="Roboto"/>
              <a:ea typeface="Roboto"/>
              <a:cs typeface="Roboto"/>
              <a:sym typeface="Roboto"/>
            </a:endParaRPr>
          </a:p>
        </p:txBody>
      </p:sp>
      <p:sp>
        <p:nvSpPr>
          <p:cNvPr id="67" name="Google Shape;67;p13"/>
          <p:cNvSpPr txBox="1"/>
          <p:nvPr>
            <p:ph idx="1" type="subTitle"/>
          </p:nvPr>
        </p:nvSpPr>
        <p:spPr>
          <a:xfrm>
            <a:off x="1749425" y="3143625"/>
            <a:ext cx="57405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400"/>
              <a:buFont typeface="Open Sans"/>
              <a:buNone/>
            </a:pPr>
            <a:r>
              <a:rPr b="1" lang="en-US">
                <a:solidFill>
                  <a:schemeClr val="accent1"/>
                </a:solidFill>
                <a:latin typeface="Roboto"/>
                <a:ea typeface="Roboto"/>
                <a:cs typeface="Roboto"/>
                <a:sym typeface="Roboto"/>
              </a:rPr>
              <a:t>Project Mentor:</a:t>
            </a:r>
            <a:r>
              <a:rPr b="1" lang="en-US">
                <a:solidFill>
                  <a:srgbClr val="666666"/>
                </a:solidFill>
                <a:latin typeface="Roboto"/>
                <a:ea typeface="Roboto"/>
                <a:cs typeface="Roboto"/>
                <a:sym typeface="Roboto"/>
              </a:rPr>
              <a:t> Ms. Nazil Perveen</a:t>
            </a:r>
            <a:endParaRPr b="1" i="0" u="none" cap="none" strike="noStrike">
              <a:solidFill>
                <a:srgbClr val="666666"/>
              </a:solidFill>
              <a:latin typeface="Roboto"/>
              <a:ea typeface="Roboto"/>
              <a:cs typeface="Roboto"/>
              <a:sym typeface="Roboto"/>
            </a:endParaRPr>
          </a:p>
        </p:txBody>
      </p:sp>
      <p:sp>
        <p:nvSpPr>
          <p:cNvPr id="68" name="Google Shape;6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39550" y="431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4000">
                <a:latin typeface="Roboto"/>
                <a:ea typeface="Roboto"/>
                <a:cs typeface="Roboto"/>
                <a:sym typeface="Roboto"/>
              </a:rPr>
              <a:t>Random-Combinatorial Approach:</a:t>
            </a:r>
            <a:endParaRPr sz="4000">
              <a:latin typeface="Roboto"/>
              <a:ea typeface="Roboto"/>
              <a:cs typeface="Roboto"/>
              <a:sym typeface="Roboto"/>
            </a:endParaRPr>
          </a:p>
        </p:txBody>
      </p:sp>
      <p:sp>
        <p:nvSpPr>
          <p:cNvPr id="126" name="Google Shape;126;p22"/>
          <p:cNvSpPr txBox="1"/>
          <p:nvPr>
            <p:ph idx="1" type="body"/>
          </p:nvPr>
        </p:nvSpPr>
        <p:spPr>
          <a:xfrm>
            <a:off x="311703" y="1318975"/>
            <a:ext cx="47511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US">
                <a:latin typeface="Roboto"/>
                <a:ea typeface="Roboto"/>
                <a:cs typeface="Roboto"/>
                <a:sym typeface="Roboto"/>
              </a:rPr>
              <a:t>We have a csv file for related people,but we also need data that captures unrelated ones.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We make combinations of all possible pair of people in our dataset.</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We remove the pair of people that are related from that combination set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This gives us the unrelated images set.</a:t>
            </a:r>
            <a:endParaRPr>
              <a:latin typeface="Roboto"/>
              <a:ea typeface="Roboto"/>
              <a:cs typeface="Roboto"/>
              <a:sym typeface="Roboto"/>
            </a:endParaRPr>
          </a:p>
        </p:txBody>
      </p:sp>
      <p:pic>
        <p:nvPicPr>
          <p:cNvPr id="127" name="Google Shape;127;p22"/>
          <p:cNvPicPr preferRelativeResize="0"/>
          <p:nvPr/>
        </p:nvPicPr>
        <p:blipFill>
          <a:blip r:embed="rId3">
            <a:alphaModFix/>
          </a:blip>
          <a:stretch>
            <a:fillRect/>
          </a:stretch>
        </p:blipFill>
        <p:spPr>
          <a:xfrm>
            <a:off x="5215203" y="1290900"/>
            <a:ext cx="3776398" cy="29267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US">
                <a:latin typeface="Roboto"/>
                <a:ea typeface="Roboto"/>
                <a:cs typeface="Roboto"/>
                <a:sym typeface="Roboto"/>
              </a:rPr>
              <a:t>Feature Extraction Model: (VGG- Face)</a:t>
            </a:r>
            <a:endParaRPr>
              <a:latin typeface="Roboto"/>
              <a:ea typeface="Roboto"/>
              <a:cs typeface="Roboto"/>
              <a:sym typeface="Roboto"/>
            </a:endParaRPr>
          </a:p>
        </p:txBody>
      </p:sp>
      <p:sp>
        <p:nvSpPr>
          <p:cNvPr id="133" name="Google Shape;133;p23"/>
          <p:cNvSpPr txBox="1"/>
          <p:nvPr>
            <p:ph idx="1" type="body"/>
          </p:nvPr>
        </p:nvSpPr>
        <p:spPr>
          <a:xfrm>
            <a:off x="167275" y="1410775"/>
            <a:ext cx="8520600" cy="1053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SzPts val="1200"/>
              <a:buChar char="●"/>
            </a:pPr>
            <a:r>
              <a:rPr lang="en-US" sz="1200"/>
              <a:t>I</a:t>
            </a:r>
            <a:r>
              <a:rPr lang="en-US" sz="1200"/>
              <a:t>t's</a:t>
            </a:r>
            <a:r>
              <a:rPr lang="en-US" sz="1200"/>
              <a:t> an implementation of CNN’S VGG16 called VGGface, that extracts facial </a:t>
            </a:r>
            <a:r>
              <a:rPr lang="en-US" sz="1200"/>
              <a:t>features</a:t>
            </a:r>
            <a:r>
              <a:rPr lang="en-US" sz="1200"/>
              <a:t> in the form of a vector.</a:t>
            </a:r>
            <a:endParaRPr sz="1200"/>
          </a:p>
          <a:p>
            <a:pPr indent="-304800" lvl="0" marL="457200" rtl="0" algn="l">
              <a:spcBef>
                <a:spcPts val="0"/>
              </a:spcBef>
              <a:spcAft>
                <a:spcPts val="0"/>
              </a:spcAft>
              <a:buSzPts val="1200"/>
              <a:buChar char="●"/>
            </a:pPr>
            <a:r>
              <a:rPr lang="en-US" sz="1200"/>
              <a:t>We get the feature vector for all images and then we </a:t>
            </a:r>
            <a:r>
              <a:rPr lang="en-US" sz="1200"/>
              <a:t>concatenate the feature vector </a:t>
            </a:r>
            <a:r>
              <a:rPr lang="en-US" sz="1200"/>
              <a:t>of</a:t>
            </a:r>
            <a:r>
              <a:rPr lang="en-US" sz="1200"/>
              <a:t> designated images of a pair to form a combined feature vector for the pair,we do this for each pair</a:t>
            </a:r>
            <a:endParaRPr sz="1200"/>
          </a:p>
          <a:p>
            <a:pPr indent="-304800" lvl="0" marL="457200" rtl="0" algn="l">
              <a:spcBef>
                <a:spcPts val="0"/>
              </a:spcBef>
              <a:spcAft>
                <a:spcPts val="0"/>
              </a:spcAft>
              <a:buSzPts val="1200"/>
              <a:buChar char="●"/>
            </a:pPr>
            <a:r>
              <a:rPr lang="en-US" sz="1200"/>
              <a:t>We then use different similarity measures and define a threshold line for our class segregation </a:t>
            </a:r>
            <a:endParaRPr sz="1200"/>
          </a:p>
          <a:p>
            <a:pPr indent="0" lvl="0" marL="228600" marR="0" rtl="0" algn="l">
              <a:lnSpc>
                <a:spcPct val="115000"/>
              </a:lnSpc>
              <a:spcBef>
                <a:spcPts val="0"/>
              </a:spcBef>
              <a:spcAft>
                <a:spcPts val="0"/>
              </a:spcAft>
              <a:buClr>
                <a:schemeClr val="dk2"/>
              </a:buClr>
              <a:buSzPts val="1800"/>
              <a:buFont typeface="Open Sans"/>
              <a:buNone/>
            </a:pPr>
            <a:r>
              <a:t/>
            </a:r>
            <a:endParaRPr/>
          </a:p>
          <a:p>
            <a:pPr indent="0" lvl="0" marL="228600" marR="0" rtl="0" algn="l">
              <a:lnSpc>
                <a:spcPct val="115000"/>
              </a:lnSpc>
              <a:spcBef>
                <a:spcPts val="0"/>
              </a:spcBef>
              <a:spcAft>
                <a:spcPts val="0"/>
              </a:spcAft>
              <a:buClr>
                <a:schemeClr val="dk2"/>
              </a:buClr>
              <a:buSzPts val="1800"/>
              <a:buFont typeface="Open Sans"/>
              <a:buNone/>
            </a:pPr>
            <a:r>
              <a:t/>
            </a:r>
            <a:endParaRPr/>
          </a:p>
          <a:p>
            <a:pPr indent="0" lvl="0" marL="228600" marR="0" rtl="0" algn="l">
              <a:lnSpc>
                <a:spcPct val="115000"/>
              </a:lnSpc>
              <a:spcBef>
                <a:spcPts val="0"/>
              </a:spcBef>
              <a:spcAft>
                <a:spcPts val="0"/>
              </a:spcAft>
              <a:buClr>
                <a:schemeClr val="dk2"/>
              </a:buClr>
              <a:buSzPts val="1800"/>
              <a:buFont typeface="Open Sans"/>
              <a:buNone/>
            </a:pPr>
            <a:r>
              <a:t/>
            </a:r>
            <a:endParaRPr/>
          </a:p>
          <a:p>
            <a:pPr indent="0" lvl="0" marL="228600" marR="0" rtl="0" algn="l">
              <a:lnSpc>
                <a:spcPct val="115000"/>
              </a:lnSpc>
              <a:spcBef>
                <a:spcPts val="0"/>
              </a:spcBef>
              <a:spcAft>
                <a:spcPts val="0"/>
              </a:spcAft>
              <a:buClr>
                <a:schemeClr val="dk2"/>
              </a:buClr>
              <a:buSzPts val="1800"/>
              <a:buFont typeface="Open Sans"/>
              <a:buNone/>
            </a:pPr>
            <a:r>
              <a:t/>
            </a:r>
            <a:endParaRPr/>
          </a:p>
          <a:p>
            <a:pPr indent="0" lvl="0" marL="228600" marR="0" rtl="0" algn="l">
              <a:lnSpc>
                <a:spcPct val="115000"/>
              </a:lnSpc>
              <a:spcBef>
                <a:spcPts val="0"/>
              </a:spcBef>
              <a:spcAft>
                <a:spcPts val="0"/>
              </a:spcAft>
              <a:buClr>
                <a:schemeClr val="dk2"/>
              </a:buClr>
              <a:buSzPts val="1800"/>
              <a:buFont typeface="Open Sans"/>
              <a:buNone/>
            </a:pPr>
            <a:r>
              <a:t/>
            </a:r>
            <a:endParaRPr/>
          </a:p>
          <a:p>
            <a:pPr indent="0" lvl="0" marL="228600" marR="0" rtl="0" algn="l">
              <a:lnSpc>
                <a:spcPct val="115000"/>
              </a:lnSpc>
              <a:spcBef>
                <a:spcPts val="0"/>
              </a:spcBef>
              <a:spcAft>
                <a:spcPts val="0"/>
              </a:spcAft>
              <a:buClr>
                <a:schemeClr val="dk2"/>
              </a:buClr>
              <a:buSzPts val="1800"/>
              <a:buFont typeface="Open Sans"/>
              <a:buNone/>
            </a:pPr>
            <a:r>
              <a:t/>
            </a:r>
            <a:endParaRPr/>
          </a:p>
        </p:txBody>
      </p:sp>
      <p:pic>
        <p:nvPicPr>
          <p:cNvPr id="134" name="Google Shape;134;p23"/>
          <p:cNvPicPr preferRelativeResize="0"/>
          <p:nvPr/>
        </p:nvPicPr>
        <p:blipFill>
          <a:blip r:embed="rId3">
            <a:alphaModFix/>
          </a:blip>
          <a:stretch>
            <a:fillRect/>
          </a:stretch>
        </p:blipFill>
        <p:spPr>
          <a:xfrm>
            <a:off x="611655" y="2722425"/>
            <a:ext cx="8220651" cy="2290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US">
                <a:latin typeface="Roboto"/>
                <a:ea typeface="Roboto"/>
                <a:cs typeface="Roboto"/>
                <a:sym typeface="Roboto"/>
              </a:rPr>
              <a:t>VGG-Face Person Differentiator Model:</a:t>
            </a:r>
            <a:endParaRPr>
              <a:latin typeface="Roboto"/>
              <a:ea typeface="Roboto"/>
              <a:cs typeface="Roboto"/>
              <a:sym typeface="Roboto"/>
            </a:endParaRPr>
          </a:p>
        </p:txBody>
      </p:sp>
      <p:sp>
        <p:nvSpPr>
          <p:cNvPr id="140" name="Google Shape;140;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US"/>
              <a:t>Implemented a transfer learning approach by downloading the pre-trained weights of the VGG-Face model  to differentiate images of people.</a:t>
            </a:r>
            <a:endParaRPr/>
          </a:p>
          <a:p>
            <a:pPr indent="-342900" lvl="0" marL="457200" rtl="0" algn="l">
              <a:lnSpc>
                <a:spcPct val="100000"/>
              </a:lnSpc>
              <a:spcBef>
                <a:spcPts val="0"/>
              </a:spcBef>
              <a:spcAft>
                <a:spcPts val="0"/>
              </a:spcAft>
              <a:buSzPts val="1800"/>
              <a:buChar char="●"/>
            </a:pPr>
            <a:r>
              <a:rPr lang="en-US"/>
              <a:t>The facial features are extracted by utilizing the previous layer of the output layer as the feature representation the image.</a:t>
            </a:r>
            <a:endParaRPr/>
          </a:p>
          <a:p>
            <a:pPr indent="-342900" lvl="0" marL="457200" rtl="0" algn="l">
              <a:lnSpc>
                <a:spcPct val="100000"/>
              </a:lnSpc>
              <a:spcBef>
                <a:spcPts val="0"/>
              </a:spcBef>
              <a:spcAft>
                <a:spcPts val="0"/>
              </a:spcAft>
              <a:buSzPts val="1800"/>
              <a:buChar char="●"/>
            </a:pPr>
            <a:r>
              <a:rPr lang="en-US"/>
              <a:t>The input images are preprocessed by normalizing the RGB image in a scale of [-1. +1]</a:t>
            </a:r>
            <a:endParaRPr/>
          </a:p>
          <a:p>
            <a:pPr indent="-342900" lvl="0" marL="457200" rtl="0" algn="l">
              <a:lnSpc>
                <a:spcPct val="100000"/>
              </a:lnSpc>
              <a:spcBef>
                <a:spcPts val="0"/>
              </a:spcBef>
              <a:spcAft>
                <a:spcPts val="0"/>
              </a:spcAft>
              <a:buSzPts val="1800"/>
              <a:buChar char="●"/>
            </a:pPr>
            <a:r>
              <a:rPr lang="en-US"/>
              <a:t>Finally the images are compared by calculating a similarity measure(cosine similarity and euclidean distance).</a:t>
            </a:r>
            <a:endParaRPr/>
          </a:p>
          <a:p>
            <a:pPr indent="-342900" lvl="0" marL="457200" rtl="0" algn="l">
              <a:lnSpc>
                <a:spcPct val="100000"/>
              </a:lnSpc>
              <a:spcBef>
                <a:spcPts val="0"/>
              </a:spcBef>
              <a:spcAft>
                <a:spcPts val="0"/>
              </a:spcAft>
              <a:buSzPts val="1800"/>
              <a:buChar char="●"/>
            </a:pPr>
            <a:r>
              <a:rPr lang="en-US"/>
              <a:t>Due to this similarity measure image segregation,this is an one shot learning approach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685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Model 1: One-Shot learning Approach:</a:t>
            </a:r>
            <a:endParaRPr>
              <a:latin typeface="Roboto"/>
              <a:ea typeface="Roboto"/>
              <a:cs typeface="Roboto"/>
              <a:sym typeface="Roboto"/>
            </a:endParaRPr>
          </a:p>
        </p:txBody>
      </p:sp>
      <p:sp>
        <p:nvSpPr>
          <p:cNvPr id="146" name="Google Shape;146;p25"/>
          <p:cNvSpPr txBox="1"/>
          <p:nvPr>
            <p:ph idx="1" type="body"/>
          </p:nvPr>
        </p:nvSpPr>
        <p:spPr>
          <a:xfrm>
            <a:off x="311700" y="1393250"/>
            <a:ext cx="3788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000000"/>
                </a:solidFill>
                <a:highlight>
                  <a:srgbClr val="FFFFFF"/>
                </a:highlight>
                <a:latin typeface="Georgia"/>
                <a:ea typeface="Georgia"/>
                <a:cs typeface="Georgia"/>
                <a:sym typeface="Georgia"/>
              </a:rPr>
              <a:t>This approach will not classify an image directly to any of the output classes.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rgbClr val="000000"/>
                </a:solidFill>
                <a:highlight>
                  <a:srgbClr val="FFFFFF"/>
                </a:highlight>
                <a:latin typeface="Georgia"/>
                <a:ea typeface="Georgia"/>
                <a:cs typeface="Georgia"/>
                <a:sym typeface="Georgia"/>
              </a:rPr>
              <a:t>Rather, it is learning a </a:t>
            </a:r>
            <a:r>
              <a:rPr b="1" lang="en-US" sz="1600">
                <a:solidFill>
                  <a:srgbClr val="000000"/>
                </a:solidFill>
                <a:highlight>
                  <a:srgbClr val="FFFFFF"/>
                </a:highlight>
                <a:latin typeface="Georgia"/>
                <a:ea typeface="Georgia"/>
                <a:cs typeface="Georgia"/>
                <a:sym typeface="Georgia"/>
              </a:rPr>
              <a:t>similarity function</a:t>
            </a:r>
            <a:r>
              <a:rPr lang="en-US" sz="1600">
                <a:solidFill>
                  <a:srgbClr val="000000"/>
                </a:solidFill>
                <a:highlight>
                  <a:srgbClr val="FFFFFF"/>
                </a:highlight>
                <a:latin typeface="Georgia"/>
                <a:ea typeface="Georgia"/>
                <a:cs typeface="Georgia"/>
                <a:sym typeface="Georgia"/>
              </a:rPr>
              <a:t>, which takes two images as input and expresses how similar they are.</a:t>
            </a:r>
            <a:endParaRPr/>
          </a:p>
        </p:txBody>
      </p:sp>
      <p:pic>
        <p:nvPicPr>
          <p:cNvPr id="147" name="Google Shape;147;p25"/>
          <p:cNvPicPr preferRelativeResize="0"/>
          <p:nvPr/>
        </p:nvPicPr>
        <p:blipFill>
          <a:blip r:embed="rId3">
            <a:alphaModFix/>
          </a:blip>
          <a:stretch>
            <a:fillRect/>
          </a:stretch>
        </p:blipFill>
        <p:spPr>
          <a:xfrm>
            <a:off x="3984650" y="1393250"/>
            <a:ext cx="4847650" cy="2723650"/>
          </a:xfrm>
          <a:prstGeom prst="rect">
            <a:avLst/>
          </a:prstGeom>
          <a:noFill/>
          <a:ln>
            <a:noFill/>
          </a:ln>
        </p:spPr>
      </p:pic>
      <p:sp>
        <p:nvSpPr>
          <p:cNvPr id="148" name="Google Shape;148;p25"/>
          <p:cNvSpPr txBox="1"/>
          <p:nvPr/>
        </p:nvSpPr>
        <p:spPr>
          <a:xfrm>
            <a:off x="6329400" y="4695950"/>
            <a:ext cx="2502900" cy="14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Model 2: Siamese Network Approach</a:t>
            </a:r>
            <a:endParaRPr>
              <a:latin typeface="Roboto"/>
              <a:ea typeface="Roboto"/>
              <a:cs typeface="Roboto"/>
              <a:sym typeface="Roboto"/>
            </a:endParaRPr>
          </a:p>
        </p:txBody>
      </p:sp>
      <p:sp>
        <p:nvSpPr>
          <p:cNvPr id="154" name="Google Shape;154;p26"/>
          <p:cNvSpPr txBox="1"/>
          <p:nvPr>
            <p:ph idx="1" type="body"/>
          </p:nvPr>
        </p:nvSpPr>
        <p:spPr>
          <a:xfrm>
            <a:off x="363300" y="3900300"/>
            <a:ext cx="8417400" cy="9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000000"/>
                </a:solidFill>
                <a:highlight>
                  <a:srgbClr val="FFFFFF"/>
                </a:highlight>
                <a:latin typeface="Roboto"/>
                <a:ea typeface="Roboto"/>
                <a:cs typeface="Roboto"/>
                <a:sym typeface="Roboto"/>
              </a:rPr>
              <a:t>The term Siamese means twins. The two Convolutional Neural Networks shown above are not different networks but are two copies of the same network, hence the name Siamese Networks. Basically, they share the same parameters across different input inputs. </a:t>
            </a:r>
            <a:endParaRPr>
              <a:latin typeface="Roboto"/>
              <a:ea typeface="Roboto"/>
              <a:cs typeface="Roboto"/>
              <a:sym typeface="Roboto"/>
            </a:endParaRPr>
          </a:p>
        </p:txBody>
      </p:sp>
      <p:pic>
        <p:nvPicPr>
          <p:cNvPr id="155" name="Google Shape;155;p26"/>
          <p:cNvPicPr preferRelativeResize="0"/>
          <p:nvPr/>
        </p:nvPicPr>
        <p:blipFill>
          <a:blip r:embed="rId3">
            <a:alphaModFix/>
          </a:blip>
          <a:stretch>
            <a:fillRect/>
          </a:stretch>
        </p:blipFill>
        <p:spPr>
          <a:xfrm>
            <a:off x="1322900" y="1215863"/>
            <a:ext cx="6180174" cy="274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Our Model:</a:t>
            </a:r>
            <a:endParaRPr>
              <a:latin typeface="Roboto"/>
              <a:ea typeface="Roboto"/>
              <a:cs typeface="Roboto"/>
              <a:sym typeface="Roboto"/>
            </a:endParaRPr>
          </a:p>
        </p:txBody>
      </p:sp>
      <p:sp>
        <p:nvSpPr>
          <p:cNvPr id="161" name="Google Shape;161;p27"/>
          <p:cNvSpPr txBox="1"/>
          <p:nvPr>
            <p:ph idx="1" type="body"/>
          </p:nvPr>
        </p:nvSpPr>
        <p:spPr>
          <a:xfrm>
            <a:off x="311700" y="1266325"/>
            <a:ext cx="8634300" cy="364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latin typeface="Roboto"/>
                <a:ea typeface="Roboto"/>
                <a:cs typeface="Roboto"/>
                <a:sym typeface="Roboto"/>
              </a:rPr>
              <a:t>Our model is based on the principles of </a:t>
            </a:r>
            <a:r>
              <a:rPr b="1" lang="en-US">
                <a:solidFill>
                  <a:srgbClr val="555555"/>
                </a:solidFill>
                <a:highlight>
                  <a:srgbClr val="FFFFFF"/>
                </a:highlight>
                <a:latin typeface="Roboto"/>
                <a:ea typeface="Roboto"/>
                <a:cs typeface="Roboto"/>
                <a:sym typeface="Roboto"/>
              </a:rPr>
              <a:t>Siamese networks.</a:t>
            </a:r>
            <a:endParaRPr b="1">
              <a:solidFill>
                <a:srgbClr val="555555"/>
              </a:solidFill>
              <a:highlight>
                <a:srgbClr val="FFFFFF"/>
              </a:highlight>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US">
                <a:solidFill>
                  <a:srgbClr val="555555"/>
                </a:solidFill>
                <a:highlight>
                  <a:srgbClr val="FFFFFF"/>
                </a:highlight>
                <a:latin typeface="Roboto"/>
                <a:ea typeface="Roboto"/>
                <a:cs typeface="Roboto"/>
                <a:sym typeface="Roboto"/>
              </a:rPr>
              <a:t>The idea is input images according to labels generated from our generated labelled dataset(related and unrelated) to extract facial feature predictors using the VGG-Face model.</a:t>
            </a:r>
            <a:endParaRPr>
              <a:solidFill>
                <a:srgbClr val="555555"/>
              </a:solidFill>
              <a:highlight>
                <a:srgbClr val="FFFFFF"/>
              </a:highlight>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US">
                <a:solidFill>
                  <a:srgbClr val="555555"/>
                </a:solidFill>
                <a:highlight>
                  <a:srgbClr val="FFFFFF"/>
                </a:highlight>
                <a:latin typeface="Roboto"/>
                <a:ea typeface="Roboto"/>
                <a:cs typeface="Roboto"/>
                <a:sym typeface="Roboto"/>
              </a:rPr>
              <a:t>These features are then concatenated to produce a single feature vector of the same length which is then fed into a CNN Network to classify this combined data using the labels of our dataset.</a:t>
            </a:r>
            <a:endParaRPr>
              <a:solidFill>
                <a:srgbClr val="555555"/>
              </a:solidFill>
              <a:highlight>
                <a:srgbClr val="FFFFFF"/>
              </a:highlight>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US">
                <a:solidFill>
                  <a:srgbClr val="555555"/>
                </a:solidFill>
                <a:highlight>
                  <a:srgbClr val="FFFFFF"/>
                </a:highlight>
                <a:latin typeface="Roboto"/>
                <a:ea typeface="Roboto"/>
                <a:cs typeface="Roboto"/>
                <a:sym typeface="Roboto"/>
              </a:rPr>
              <a:t>The model produced a 80% accuracy on our validation set and when submitted to kaggle produced an AUC score of 0.738 which was their evaluation criteria. </a:t>
            </a:r>
            <a:endParaRPr>
              <a:solidFill>
                <a:srgbClr val="555555"/>
              </a:solidFill>
              <a:highlight>
                <a:srgbClr val="FFFFFF"/>
              </a:highlight>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US">
                <a:solidFill>
                  <a:srgbClr val="555555"/>
                </a:solidFill>
                <a:highlight>
                  <a:srgbClr val="FFFFFF"/>
                </a:highlight>
                <a:latin typeface="Roboto"/>
                <a:ea typeface="Roboto"/>
                <a:cs typeface="Roboto"/>
                <a:sym typeface="Roboto"/>
              </a:rPr>
              <a:t>Our current rank in the competition is 170 which is top 40%.</a:t>
            </a:r>
            <a:endParaRPr>
              <a:solidFill>
                <a:srgbClr val="555555"/>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Future Improvements</a:t>
            </a:r>
            <a:endParaRPr/>
          </a:p>
        </p:txBody>
      </p:sp>
      <p:sp>
        <p:nvSpPr>
          <p:cNvPr id="167" name="Google Shape;167;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US">
                <a:latin typeface="Roboto"/>
                <a:ea typeface="Roboto"/>
                <a:cs typeface="Roboto"/>
                <a:sym typeface="Roboto"/>
              </a:rPr>
              <a:t>Instead of passing our images through two VGG16 networks in pairs, we can instead pass all images through one VGG16 network and store the feature vectors.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Now that we have feature vectors of all images and a csv file containing relationship between those images, we can map pairs of images together and </a:t>
            </a:r>
            <a:r>
              <a:rPr lang="en-US">
                <a:latin typeface="Roboto"/>
                <a:ea typeface="Roboto"/>
                <a:cs typeface="Roboto"/>
                <a:sym typeface="Roboto"/>
              </a:rPr>
              <a:t>concatenate</a:t>
            </a:r>
            <a:r>
              <a:rPr lang="en-US">
                <a:latin typeface="Roboto"/>
                <a:ea typeface="Roboto"/>
                <a:cs typeface="Roboto"/>
                <a:sym typeface="Roboto"/>
              </a:rPr>
              <a:t> their feature vectors.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Then we pass our new set of feature vectors along with their class label through a </a:t>
            </a:r>
            <a:r>
              <a:rPr lang="en-US">
                <a:latin typeface="Roboto"/>
                <a:ea typeface="Roboto"/>
                <a:cs typeface="Roboto"/>
                <a:sym typeface="Roboto"/>
              </a:rPr>
              <a:t>neural</a:t>
            </a:r>
            <a:r>
              <a:rPr lang="en-US">
                <a:latin typeface="Roboto"/>
                <a:ea typeface="Roboto"/>
                <a:cs typeface="Roboto"/>
                <a:sym typeface="Roboto"/>
              </a:rPr>
              <a:t> network to learn the features of the class labels and then use it on the test set.</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Conclusion</a:t>
            </a:r>
            <a:endParaRPr/>
          </a:p>
        </p:txBody>
      </p:sp>
      <p:sp>
        <p:nvSpPr>
          <p:cNvPr id="173" name="Google Shape;173;p29"/>
          <p:cNvSpPr txBox="1"/>
          <p:nvPr>
            <p:ph idx="1" type="body"/>
          </p:nvPr>
        </p:nvSpPr>
        <p:spPr>
          <a:xfrm>
            <a:off x="311700" y="1332850"/>
            <a:ext cx="8603100" cy="36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555555"/>
                </a:solidFill>
                <a:highlight>
                  <a:schemeClr val="lt1"/>
                </a:highlight>
                <a:latin typeface="Roboto"/>
                <a:ea typeface="Roboto"/>
                <a:cs typeface="Roboto"/>
                <a:sym typeface="Roboto"/>
              </a:rPr>
              <a:t>Our </a:t>
            </a:r>
            <a:r>
              <a:rPr lang="en-US">
                <a:solidFill>
                  <a:srgbClr val="555555"/>
                </a:solidFill>
                <a:highlight>
                  <a:schemeClr val="lt1"/>
                </a:highlight>
                <a:latin typeface="Roboto"/>
                <a:ea typeface="Roboto"/>
                <a:cs typeface="Roboto"/>
                <a:sym typeface="Roboto"/>
              </a:rPr>
              <a:t>model produced a 75% accuracy on our validation set and when submitted to kaggle produced an AUC score of 0.738 which was their evaluation criteria. </a:t>
            </a:r>
            <a:endParaRPr>
              <a:solidFill>
                <a:srgbClr val="555555"/>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rgbClr val="555555"/>
              </a:solidFill>
              <a:highlight>
                <a:schemeClr val="lt1"/>
              </a:highlight>
              <a:latin typeface="Roboto"/>
              <a:ea typeface="Roboto"/>
              <a:cs typeface="Roboto"/>
              <a:sym typeface="Roboto"/>
            </a:endParaRPr>
          </a:p>
          <a:p>
            <a:pPr indent="0" lvl="0" marL="0" rtl="0" algn="l">
              <a:lnSpc>
                <a:spcPct val="158000"/>
              </a:lnSpc>
              <a:spcBef>
                <a:spcPts val="600"/>
              </a:spcBef>
              <a:spcAft>
                <a:spcPts val="0"/>
              </a:spcAft>
              <a:buNone/>
            </a:pPr>
            <a:r>
              <a:rPr lang="en-US">
                <a:solidFill>
                  <a:srgbClr val="000000"/>
                </a:solidFill>
                <a:latin typeface="Roboto"/>
                <a:ea typeface="Roboto"/>
                <a:cs typeface="Roboto"/>
                <a:sym typeface="Roboto"/>
              </a:rPr>
              <a:t>This is just a first cut solution and many of the hyper parameters can be tuned to improve the model better. In addition we can take in 3rd party dataset to make the training more variable since the current model is trained on a certain demographic.</a:t>
            </a:r>
            <a:endParaRPr>
              <a:solidFill>
                <a:srgbClr val="000000"/>
              </a:solidFill>
              <a:latin typeface="Roboto"/>
              <a:ea typeface="Roboto"/>
              <a:cs typeface="Roboto"/>
              <a:sym typeface="Roboto"/>
            </a:endParaRPr>
          </a:p>
          <a:p>
            <a:pPr indent="0" lvl="0" marL="0" rtl="0" algn="l">
              <a:lnSpc>
                <a:spcPct val="158000"/>
              </a:lnSpc>
              <a:spcBef>
                <a:spcPts val="600"/>
              </a:spcBef>
              <a:spcAft>
                <a:spcPts val="0"/>
              </a:spcAft>
              <a:buNone/>
            </a:pPr>
            <a:r>
              <a:rPr lang="en-US">
                <a:solidFill>
                  <a:srgbClr val="000000"/>
                </a:solidFill>
                <a:latin typeface="Roboto"/>
                <a:ea typeface="Roboto"/>
                <a:cs typeface="Roboto"/>
                <a:sym typeface="Roboto"/>
              </a:rPr>
              <a:t> </a:t>
            </a:r>
            <a:endParaRPr>
              <a:solidFill>
                <a:srgbClr val="000000"/>
              </a:solidFill>
              <a:latin typeface="Roboto"/>
              <a:ea typeface="Roboto"/>
              <a:cs typeface="Roboto"/>
              <a:sym typeface="Roboto"/>
            </a:endParaRPr>
          </a:p>
          <a:p>
            <a:pPr indent="0" lvl="0" marL="0" rtl="0" algn="l">
              <a:spcBef>
                <a:spcPts val="0"/>
              </a:spcBef>
              <a:spcAft>
                <a:spcPts val="0"/>
              </a:spcAft>
              <a:buNone/>
            </a:pPr>
            <a:r>
              <a:rPr lang="en-US">
                <a:solidFill>
                  <a:srgbClr val="555555"/>
                </a:solidFill>
                <a:highlight>
                  <a:schemeClr val="lt1"/>
                </a:highlight>
                <a:latin typeface="Roboto"/>
                <a:ea typeface="Roboto"/>
                <a:cs typeface="Roboto"/>
                <a:sym typeface="Roboto"/>
              </a:rPr>
              <a:t>Our current rank in the competition is 170 which is top 40%. We have around 1 month remaining before the competition ends. So fingers crossed!</a:t>
            </a:r>
            <a:endParaRPr>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References</a:t>
            </a:r>
            <a:endParaRPr/>
          </a:p>
        </p:txBody>
      </p:sp>
      <p:sp>
        <p:nvSpPr>
          <p:cNvPr id="179" name="Google Shape;179;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Kaggle Recognizing Faces In The Wild Competition: </a:t>
            </a:r>
            <a:r>
              <a:rPr lang="en-US" u="sng">
                <a:solidFill>
                  <a:schemeClr val="hlink"/>
                </a:solidFill>
                <a:latin typeface="Arial"/>
                <a:ea typeface="Arial"/>
                <a:cs typeface="Arial"/>
                <a:sym typeface="Arial"/>
                <a:hlinkClick r:id="rId3"/>
              </a:rPr>
              <a:t>https://www.kaggle.com/c/recognizing-faces-in-the-wild/submit</a:t>
            </a:r>
            <a:endParaRPr/>
          </a:p>
          <a:p>
            <a:pPr indent="-342900" lvl="0" marL="457200" rtl="0" algn="l">
              <a:spcBef>
                <a:spcPts val="0"/>
              </a:spcBef>
              <a:spcAft>
                <a:spcPts val="0"/>
              </a:spcAft>
              <a:buSzPts val="1800"/>
              <a:buChar char="●"/>
            </a:pPr>
            <a:r>
              <a:rPr lang="en-US"/>
              <a:t>VGG Face: </a:t>
            </a:r>
            <a:r>
              <a:rPr lang="en-US" u="sng">
                <a:solidFill>
                  <a:schemeClr val="hlink"/>
                </a:solidFill>
                <a:latin typeface="Arial"/>
                <a:ea typeface="Arial"/>
                <a:cs typeface="Arial"/>
                <a:sym typeface="Arial"/>
                <a:hlinkClick r:id="rId4"/>
              </a:rPr>
              <a:t>https://sefiks.com/2018/08/06/deep-face-recognition-with-keras/</a:t>
            </a:r>
            <a:endParaRPr/>
          </a:p>
          <a:p>
            <a:pPr indent="-342900" lvl="0" marL="457200" rtl="0" algn="l">
              <a:spcBef>
                <a:spcPts val="0"/>
              </a:spcBef>
              <a:spcAft>
                <a:spcPts val="0"/>
              </a:spcAft>
              <a:buSzPts val="1800"/>
              <a:buChar char="●"/>
            </a:pPr>
            <a:r>
              <a:rPr lang="en-US"/>
              <a:t>One Shot Learning and Siamese Network: </a:t>
            </a:r>
            <a:r>
              <a:rPr lang="en-US" u="sng">
                <a:solidFill>
                  <a:schemeClr val="hlink"/>
                </a:solidFill>
                <a:latin typeface="Arial"/>
                <a:ea typeface="Arial"/>
                <a:cs typeface="Arial"/>
                <a:sym typeface="Arial"/>
                <a:hlinkClick r:id="rId5"/>
              </a:rPr>
              <a:t>https://machinelearningmastery.com/one-shot-learning-with-siamese-networks-contrastive-and-triplet-loss-for-face-recognition/</a:t>
            </a:r>
            <a:endParaRPr/>
          </a:p>
          <a:p>
            <a:pPr indent="-342900" lvl="0" marL="457200" rtl="0" algn="l">
              <a:spcBef>
                <a:spcPts val="0"/>
              </a:spcBef>
              <a:spcAft>
                <a:spcPts val="0"/>
              </a:spcAft>
              <a:buSzPts val="1800"/>
              <a:buChar char="●"/>
            </a:pPr>
            <a:r>
              <a:rPr lang="en-US"/>
              <a:t>VGG Face vs other state of the art models:</a:t>
            </a:r>
            <a:endParaRPr/>
          </a:p>
          <a:p>
            <a:pPr indent="0" lvl="0" marL="457200" rtl="0" algn="l">
              <a:spcBef>
                <a:spcPts val="0"/>
              </a:spcBef>
              <a:spcAft>
                <a:spcPts val="0"/>
              </a:spcAft>
              <a:buNone/>
            </a:pPr>
            <a:r>
              <a:rPr lang="en-US" u="sng">
                <a:solidFill>
                  <a:schemeClr val="hlink"/>
                </a:solidFill>
                <a:latin typeface="Arial"/>
                <a:ea typeface="Arial"/>
                <a:cs typeface="Arial"/>
                <a:sym typeface="Arial"/>
                <a:hlinkClick r:id="rId6"/>
              </a:rPr>
              <a:t>http://www.robots.ox.ac.uk/~vgg/publications/2015/Parkhi15/poster.pdf</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1586850"/>
            <a:ext cx="8520600" cy="105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3600"/>
              <a:buFont typeface="PT Sans Narrow"/>
              <a:buNone/>
            </a:pPr>
            <a:r>
              <a:rPr lang="en-US" sz="4800"/>
              <a:t>Thank you!</a:t>
            </a:r>
            <a:endParaRPr b="1" i="0" sz="4800" u="none" cap="none" strike="noStrike">
              <a:solidFill>
                <a:schemeClr val="accent1"/>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US">
                <a:solidFill>
                  <a:srgbClr val="000000"/>
                </a:solidFill>
              </a:rPr>
              <a:t>Team members</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US">
                <a:solidFill>
                  <a:srgbClr val="000000"/>
                </a:solidFill>
              </a:rPr>
              <a:t>Problem statement</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US">
                <a:solidFill>
                  <a:srgbClr val="000000"/>
                </a:solidFill>
              </a:rPr>
              <a:t>Related work</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US">
                <a:solidFill>
                  <a:srgbClr val="000000"/>
                </a:solidFill>
              </a:rPr>
              <a:t>Datasets</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US">
                <a:solidFill>
                  <a:srgbClr val="000000"/>
                </a:solidFill>
              </a:rPr>
              <a:t>Methods and model</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US">
                <a:solidFill>
                  <a:srgbClr val="000000"/>
                </a:solidFill>
              </a:rPr>
              <a:t>Experiments and results</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US">
                <a:solidFill>
                  <a:srgbClr val="000000"/>
                </a:solidFill>
              </a:rPr>
              <a:t>Future work</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eriod"/>
            </a:pPr>
            <a:r>
              <a:rPr lang="en-US">
                <a:solidFill>
                  <a:srgbClr val="000000"/>
                </a:solidFill>
              </a:rPr>
              <a:t>Conclusion</a:t>
            </a:r>
            <a:endParaRPr>
              <a:solidFill>
                <a:srgbClr val="000000"/>
              </a:solidFill>
            </a:endParaRPr>
          </a:p>
        </p:txBody>
      </p:sp>
      <p:sp>
        <p:nvSpPr>
          <p:cNvPr id="74" name="Google Shape;74;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US" sz="4800">
                <a:latin typeface="Roboto"/>
                <a:ea typeface="Roboto"/>
                <a:cs typeface="Roboto"/>
                <a:sym typeface="Roboto"/>
              </a:rPr>
              <a:t>Team:</a:t>
            </a:r>
            <a:endParaRPr i="0" sz="4800" u="none" cap="none" strike="noStrike">
              <a:solidFill>
                <a:schemeClr val="accent1"/>
              </a:solidFill>
              <a:latin typeface="Roboto"/>
              <a:ea typeface="Roboto"/>
              <a:cs typeface="Roboto"/>
              <a:sym typeface="Roboto"/>
            </a:endParaRPr>
          </a:p>
        </p:txBody>
      </p:sp>
      <p:sp>
        <p:nvSpPr>
          <p:cNvPr id="80" name="Google Shape;80;p15"/>
          <p:cNvSpPr txBox="1"/>
          <p:nvPr/>
        </p:nvSpPr>
        <p:spPr>
          <a:xfrm>
            <a:off x="424575" y="1385050"/>
            <a:ext cx="8282400" cy="3347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Joel Monteiro</a:t>
            </a:r>
            <a:br>
              <a:rPr lang="en-US" sz="2400">
                <a:latin typeface="Open Sans"/>
                <a:ea typeface="Open Sans"/>
                <a:cs typeface="Open Sans"/>
                <a:sym typeface="Open Sans"/>
              </a:rPr>
            </a:b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Harish Vadlamani</a:t>
            </a:r>
            <a:br>
              <a:rPr lang="en-US" sz="2400">
                <a:latin typeface="Open Sans"/>
                <a:ea typeface="Open Sans"/>
                <a:cs typeface="Open Sans"/>
                <a:sym typeface="Open Sans"/>
              </a:rPr>
            </a:b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Jayesh Vasudeva</a:t>
            </a:r>
            <a:br>
              <a:rPr lang="en-US" sz="2400">
                <a:latin typeface="Open Sans"/>
                <a:ea typeface="Open Sans"/>
                <a:cs typeface="Open Sans"/>
                <a:sym typeface="Open Sans"/>
              </a:rPr>
            </a:b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Char char="●"/>
            </a:pPr>
            <a:r>
              <a:rPr lang="en-US" sz="2400">
                <a:latin typeface="Open Sans"/>
                <a:ea typeface="Open Sans"/>
                <a:cs typeface="Open Sans"/>
                <a:sym typeface="Open Sans"/>
              </a:rPr>
              <a:t>Abhishek chopra</a:t>
            </a:r>
            <a:endParaRPr sz="24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US">
                <a:latin typeface="Roboto"/>
                <a:ea typeface="Roboto"/>
                <a:cs typeface="Roboto"/>
                <a:sym typeface="Roboto"/>
              </a:rPr>
              <a:t>Problem Statement: Kinship Detection</a:t>
            </a:r>
            <a:endParaRPr i="0" u="none" cap="none" strike="noStrike">
              <a:solidFill>
                <a:schemeClr val="accent1"/>
              </a:solidFill>
              <a:latin typeface="Roboto"/>
              <a:ea typeface="Roboto"/>
              <a:cs typeface="Roboto"/>
              <a:sym typeface="Roboto"/>
            </a:endParaRPr>
          </a:p>
        </p:txBody>
      </p:sp>
      <p:sp>
        <p:nvSpPr>
          <p:cNvPr id="86" name="Google Shape;86;p16"/>
          <p:cNvSpPr txBox="1"/>
          <p:nvPr>
            <p:ph idx="1" type="body"/>
          </p:nvPr>
        </p:nvSpPr>
        <p:spPr>
          <a:xfrm>
            <a:off x="311700" y="1522175"/>
            <a:ext cx="5174700" cy="2354100"/>
          </a:xfrm>
          <a:prstGeom prst="rect">
            <a:avLst/>
          </a:prstGeom>
          <a:noFill/>
          <a:ln>
            <a:noFill/>
          </a:ln>
        </p:spPr>
        <p:txBody>
          <a:bodyPr anchorCtr="0" anchor="t" bIns="91425" lIns="91425" spcFirstLastPara="1" rIns="91425" wrap="square" tIns="91425">
            <a:noAutofit/>
          </a:bodyPr>
          <a:lstStyle/>
          <a:p>
            <a:pPr indent="-317500" lvl="0" marL="457200" rtl="0" algn="l">
              <a:spcBef>
                <a:spcPts val="800"/>
              </a:spcBef>
              <a:spcAft>
                <a:spcPts val="0"/>
              </a:spcAft>
              <a:buClr>
                <a:srgbClr val="000000"/>
              </a:buClr>
              <a:buSzPts val="1400"/>
              <a:buFont typeface="Roboto"/>
              <a:buChar char="●"/>
            </a:pPr>
            <a:r>
              <a:rPr lang="en-US" sz="1400">
                <a:solidFill>
                  <a:srgbClr val="000000"/>
                </a:solidFill>
                <a:latin typeface="Roboto"/>
                <a:ea typeface="Roboto"/>
                <a:cs typeface="Roboto"/>
                <a:sym typeface="Roboto"/>
              </a:rPr>
              <a:t>An automatic kinship classifier has been in the works at Northeastern’s SMILE lab since 2010.</a:t>
            </a:r>
            <a:br>
              <a:rPr lang="en-US" sz="1400">
                <a:solidFill>
                  <a:srgbClr val="000000"/>
                </a:solidFill>
                <a:latin typeface="Roboto"/>
                <a:ea typeface="Roboto"/>
                <a:cs typeface="Roboto"/>
                <a:sym typeface="Roboto"/>
              </a:rPr>
            </a:b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US" sz="1400">
                <a:solidFill>
                  <a:srgbClr val="000000"/>
                </a:solidFill>
                <a:latin typeface="Roboto"/>
                <a:ea typeface="Roboto"/>
                <a:cs typeface="Roboto"/>
                <a:sym typeface="Roboto"/>
              </a:rPr>
              <a:t>Many hidden factors affect familial facial relationships, so a more discriminant model is needed than the computer vision algorithms used most often for higher-level categorizations.</a:t>
            </a:r>
            <a:br>
              <a:rPr lang="en-US" sz="1400">
                <a:solidFill>
                  <a:srgbClr val="000000"/>
                </a:solidFill>
                <a:latin typeface="Roboto"/>
                <a:ea typeface="Roboto"/>
                <a:cs typeface="Roboto"/>
                <a:sym typeface="Roboto"/>
              </a:rPr>
            </a:b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b="1" lang="en-US" sz="1400">
                <a:solidFill>
                  <a:srgbClr val="000000"/>
                </a:solidFill>
                <a:latin typeface="Roboto"/>
                <a:ea typeface="Roboto"/>
                <a:cs typeface="Roboto"/>
                <a:sym typeface="Roboto"/>
              </a:rPr>
              <a:t>We plan to build a model using state of the art VGG Face model to predict if two people are related based solely on images of their faces.</a:t>
            </a:r>
            <a:endParaRPr b="1" sz="1400">
              <a:solidFill>
                <a:srgbClr val="000000"/>
              </a:solidFill>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5653825" y="2323300"/>
            <a:ext cx="3256275" cy="114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US">
                <a:latin typeface="Roboto"/>
                <a:ea typeface="Roboto"/>
                <a:cs typeface="Roboto"/>
                <a:sym typeface="Roboto"/>
              </a:rPr>
              <a:t>Dataset:</a:t>
            </a:r>
            <a:endParaRPr>
              <a:latin typeface="Roboto"/>
              <a:ea typeface="Roboto"/>
              <a:cs typeface="Roboto"/>
              <a:sym typeface="Roboto"/>
            </a:endParaRPr>
          </a:p>
        </p:txBody>
      </p:sp>
      <p:sp>
        <p:nvSpPr>
          <p:cNvPr id="93" name="Google Shape;93;p17"/>
          <p:cNvSpPr txBox="1"/>
          <p:nvPr>
            <p:ph idx="1" type="body"/>
          </p:nvPr>
        </p:nvSpPr>
        <p:spPr>
          <a:xfrm>
            <a:off x="311700" y="1266325"/>
            <a:ext cx="8520600" cy="364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Open Sans"/>
              <a:buNone/>
            </a:pPr>
            <a:r>
              <a:rPr lang="en-US" sz="1400">
                <a:solidFill>
                  <a:srgbClr val="000000"/>
                </a:solidFill>
                <a:highlight>
                  <a:srgbClr val="FFFFFF"/>
                </a:highlight>
                <a:latin typeface="Roboto"/>
                <a:ea typeface="Roboto"/>
                <a:cs typeface="Roboto"/>
                <a:sym typeface="Roboto"/>
              </a:rPr>
              <a:t>The data is a subset of the  </a:t>
            </a:r>
            <a:r>
              <a:rPr lang="en-US" sz="1400" u="sng">
                <a:solidFill>
                  <a:srgbClr val="008ABC"/>
                </a:solidFill>
                <a:highlight>
                  <a:srgbClr val="FFFFFF"/>
                </a:highlight>
                <a:latin typeface="Roboto"/>
                <a:ea typeface="Roboto"/>
                <a:cs typeface="Roboto"/>
                <a:sym typeface="Roboto"/>
                <a:hlinkClick r:id="rId3"/>
              </a:rPr>
              <a:t>Families In the Wild (FIW)</a:t>
            </a:r>
            <a:r>
              <a:rPr lang="en-US" sz="1400">
                <a:solidFill>
                  <a:srgbClr val="000000"/>
                </a:solidFill>
                <a:highlight>
                  <a:srgbClr val="FFFFFF"/>
                </a:highlight>
                <a:latin typeface="Roboto"/>
                <a:ea typeface="Roboto"/>
                <a:cs typeface="Roboto"/>
                <a:sym typeface="Roboto"/>
              </a:rPr>
              <a:t>, the largest and most comprehensive image database for automatic kinship recognition developed for the Kaggle project.</a:t>
            </a:r>
            <a:endParaRPr sz="1400">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Open Sans"/>
              <a:buNone/>
            </a:pPr>
            <a:r>
              <a:t/>
            </a:r>
            <a:endParaRPr sz="1400">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chemeClr val="dk2"/>
              </a:buClr>
              <a:buSzPts val="1800"/>
              <a:buFont typeface="Open Sans"/>
              <a:buNone/>
            </a:pPr>
            <a:r>
              <a:rPr b="1" lang="en-US" sz="1400">
                <a:solidFill>
                  <a:srgbClr val="000000"/>
                </a:solidFill>
                <a:latin typeface="Roboto"/>
                <a:ea typeface="Roboto"/>
                <a:cs typeface="Roboto"/>
                <a:sym typeface="Roboto"/>
              </a:rPr>
              <a:t>Our data set contained the following files:</a:t>
            </a:r>
            <a:endParaRPr b="1" sz="1400">
              <a:solidFill>
                <a:srgbClr val="000000"/>
              </a:solidFill>
              <a:latin typeface="Roboto"/>
              <a:ea typeface="Roboto"/>
              <a:cs typeface="Roboto"/>
              <a:sym typeface="Roboto"/>
            </a:endParaRPr>
          </a:p>
          <a:p>
            <a:pPr indent="-317500" lvl="0" marL="457200" rtl="0" algn="l">
              <a:spcBef>
                <a:spcPts val="300"/>
              </a:spcBef>
              <a:spcAft>
                <a:spcPts val="0"/>
              </a:spcAft>
              <a:buClr>
                <a:srgbClr val="000000"/>
              </a:buClr>
              <a:buSzPts val="1400"/>
              <a:buFont typeface="Arial"/>
              <a:buChar char="●"/>
            </a:pPr>
            <a:r>
              <a:rPr b="1" lang="en-US" sz="1400">
                <a:solidFill>
                  <a:srgbClr val="000000"/>
                </a:solidFill>
                <a:latin typeface="Roboto"/>
                <a:ea typeface="Roboto"/>
                <a:cs typeface="Roboto"/>
                <a:sym typeface="Roboto"/>
              </a:rPr>
              <a:t>train-faces.zip </a:t>
            </a:r>
            <a:r>
              <a:rPr lang="en-US" sz="1400">
                <a:solidFill>
                  <a:srgbClr val="000000"/>
                </a:solidFill>
                <a:latin typeface="Roboto"/>
                <a:ea typeface="Roboto"/>
                <a:cs typeface="Roboto"/>
                <a:sym typeface="Roboto"/>
              </a:rPr>
              <a:t>- the training set is divided in Families (</a:t>
            </a:r>
            <a:r>
              <a:rPr lang="en-US" sz="1400">
                <a:solidFill>
                  <a:srgbClr val="000000"/>
                </a:solidFill>
                <a:highlight>
                  <a:srgbClr val="F4F4F4"/>
                </a:highlight>
                <a:latin typeface="Roboto"/>
                <a:ea typeface="Roboto"/>
                <a:cs typeface="Roboto"/>
                <a:sym typeface="Roboto"/>
              </a:rPr>
              <a:t>FXXXX</a:t>
            </a:r>
            <a:r>
              <a:rPr lang="en-US" sz="1400">
                <a:solidFill>
                  <a:srgbClr val="000000"/>
                </a:solidFill>
                <a:latin typeface="Roboto"/>
                <a:ea typeface="Roboto"/>
                <a:cs typeface="Roboto"/>
                <a:sym typeface="Roboto"/>
              </a:rPr>
              <a:t>), then individuals (</a:t>
            </a:r>
            <a:r>
              <a:rPr lang="en-US" sz="1400">
                <a:solidFill>
                  <a:srgbClr val="000000"/>
                </a:solidFill>
                <a:highlight>
                  <a:srgbClr val="F4F4F4"/>
                </a:highlight>
                <a:latin typeface="Roboto"/>
                <a:ea typeface="Roboto"/>
                <a:cs typeface="Roboto"/>
                <a:sym typeface="Roboto"/>
              </a:rPr>
              <a:t>MIDX</a:t>
            </a:r>
            <a:r>
              <a:rPr lang="en-US" sz="1400">
                <a:solidFill>
                  <a:srgbClr val="000000"/>
                </a:solidFill>
                <a:latin typeface="Roboto"/>
                <a:ea typeface="Roboto"/>
                <a:cs typeface="Roboto"/>
                <a:sym typeface="Roboto"/>
              </a:rPr>
              <a:t>). Images in the same </a:t>
            </a:r>
            <a:r>
              <a:rPr lang="en-US" sz="1400">
                <a:solidFill>
                  <a:srgbClr val="000000"/>
                </a:solidFill>
                <a:highlight>
                  <a:srgbClr val="F4F4F4"/>
                </a:highlight>
                <a:latin typeface="Roboto"/>
                <a:ea typeface="Roboto"/>
                <a:cs typeface="Roboto"/>
                <a:sym typeface="Roboto"/>
              </a:rPr>
              <a:t>MIDX</a:t>
            </a:r>
            <a:r>
              <a:rPr lang="en-US" sz="1400">
                <a:solidFill>
                  <a:srgbClr val="000000"/>
                </a:solidFill>
                <a:latin typeface="Roboto"/>
                <a:ea typeface="Roboto"/>
                <a:cs typeface="Roboto"/>
                <a:sym typeface="Roboto"/>
              </a:rPr>
              <a:t> folder belong to the same person. Images in the same </a:t>
            </a:r>
            <a:r>
              <a:rPr lang="en-US" sz="1400">
                <a:solidFill>
                  <a:srgbClr val="000000"/>
                </a:solidFill>
                <a:highlight>
                  <a:srgbClr val="F4F4F4"/>
                </a:highlight>
                <a:latin typeface="Roboto"/>
                <a:ea typeface="Roboto"/>
                <a:cs typeface="Roboto"/>
                <a:sym typeface="Roboto"/>
              </a:rPr>
              <a:t>FXXXX</a:t>
            </a:r>
            <a:r>
              <a:rPr lang="en-US" sz="1400">
                <a:solidFill>
                  <a:srgbClr val="000000"/>
                </a:solidFill>
                <a:latin typeface="Roboto"/>
                <a:ea typeface="Roboto"/>
                <a:cs typeface="Roboto"/>
                <a:sym typeface="Roboto"/>
              </a:rPr>
              <a:t> folder belong to the same family.</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b="1" lang="en-US" sz="1400">
                <a:solidFill>
                  <a:srgbClr val="000000"/>
                </a:solidFill>
                <a:latin typeface="Roboto"/>
                <a:ea typeface="Roboto"/>
                <a:cs typeface="Roboto"/>
                <a:sym typeface="Roboto"/>
              </a:rPr>
              <a:t>train.csv </a:t>
            </a:r>
            <a:r>
              <a:rPr lang="en-US" sz="1400">
                <a:solidFill>
                  <a:srgbClr val="000000"/>
                </a:solidFill>
                <a:latin typeface="Roboto"/>
                <a:ea typeface="Roboto"/>
                <a:cs typeface="Roboto"/>
                <a:sym typeface="Roboto"/>
              </a:rPr>
              <a:t>- training labels. Remember, not every individual in a family shares a kinship relationship. For example, a mother and father are kin to their children, but not to each other.</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b="1" lang="en-US" sz="1400">
                <a:solidFill>
                  <a:srgbClr val="000000"/>
                </a:solidFill>
                <a:latin typeface="Roboto"/>
                <a:ea typeface="Roboto"/>
                <a:cs typeface="Roboto"/>
                <a:sym typeface="Roboto"/>
              </a:rPr>
              <a:t>test-faces.zip</a:t>
            </a:r>
            <a:r>
              <a:rPr lang="en-US" sz="1400">
                <a:solidFill>
                  <a:srgbClr val="000000"/>
                </a:solidFill>
                <a:latin typeface="Roboto"/>
                <a:ea typeface="Roboto"/>
                <a:cs typeface="Roboto"/>
                <a:sym typeface="Roboto"/>
              </a:rPr>
              <a:t> - the test set contains face images of unknown individuals</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US" sz="1400">
                <a:solidFill>
                  <a:srgbClr val="000000"/>
                </a:solidFill>
                <a:highlight>
                  <a:srgbClr val="FFFFFF"/>
                </a:highlight>
                <a:latin typeface="Roboto"/>
                <a:ea typeface="Roboto"/>
                <a:cs typeface="Roboto"/>
                <a:sym typeface="Roboto"/>
              </a:rPr>
              <a:t>Our dataset has images of </a:t>
            </a:r>
            <a:r>
              <a:rPr b="1" lang="en-US" sz="1400">
                <a:solidFill>
                  <a:srgbClr val="000000"/>
                </a:solidFill>
                <a:highlight>
                  <a:srgbClr val="FFFFFF"/>
                </a:highlight>
                <a:latin typeface="Roboto"/>
                <a:ea typeface="Roboto"/>
                <a:cs typeface="Roboto"/>
                <a:sym typeface="Roboto"/>
              </a:rPr>
              <a:t>471</a:t>
            </a:r>
            <a:r>
              <a:rPr lang="en-US" sz="1400">
                <a:solidFill>
                  <a:srgbClr val="000000"/>
                </a:solidFill>
                <a:highlight>
                  <a:srgbClr val="FFFFFF"/>
                </a:highlight>
                <a:latin typeface="Roboto"/>
                <a:ea typeface="Roboto"/>
                <a:cs typeface="Roboto"/>
                <a:sym typeface="Roboto"/>
              </a:rPr>
              <a:t> </a:t>
            </a:r>
            <a:r>
              <a:rPr b="1" lang="en-US" sz="1400">
                <a:solidFill>
                  <a:srgbClr val="000000"/>
                </a:solidFill>
                <a:highlight>
                  <a:srgbClr val="FFFFFF"/>
                </a:highlight>
                <a:latin typeface="Roboto"/>
                <a:ea typeface="Roboto"/>
                <a:cs typeface="Roboto"/>
                <a:sym typeface="Roboto"/>
              </a:rPr>
              <a:t>families</a:t>
            </a:r>
            <a:r>
              <a:rPr lang="en-US" sz="1400">
                <a:solidFill>
                  <a:srgbClr val="000000"/>
                </a:solidFill>
                <a:highlight>
                  <a:srgbClr val="FFFFFF"/>
                </a:highlight>
                <a:latin typeface="Roboto"/>
                <a:ea typeface="Roboto"/>
                <a:cs typeface="Roboto"/>
                <a:sym typeface="Roboto"/>
              </a:rPr>
              <a:t>, with </a:t>
            </a:r>
            <a:r>
              <a:rPr b="1" lang="en-US" sz="1400">
                <a:solidFill>
                  <a:srgbClr val="000000"/>
                </a:solidFill>
                <a:highlight>
                  <a:srgbClr val="FFFFFF"/>
                </a:highlight>
                <a:latin typeface="Roboto"/>
                <a:ea typeface="Roboto"/>
                <a:cs typeface="Roboto"/>
                <a:sym typeface="Roboto"/>
              </a:rPr>
              <a:t>2320 distinct people</a:t>
            </a:r>
            <a:r>
              <a:rPr lang="en-US" sz="1400">
                <a:solidFill>
                  <a:srgbClr val="000000"/>
                </a:solidFill>
                <a:highlight>
                  <a:srgbClr val="FFFFFF"/>
                </a:highlight>
                <a:latin typeface="Roboto"/>
                <a:ea typeface="Roboto"/>
                <a:cs typeface="Roboto"/>
                <a:sym typeface="Roboto"/>
              </a:rPr>
              <a:t> having a</a:t>
            </a:r>
            <a:r>
              <a:rPr b="1" lang="en-US" sz="1400">
                <a:solidFill>
                  <a:srgbClr val="000000"/>
                </a:solidFill>
                <a:highlight>
                  <a:srgbClr val="FFFFFF"/>
                </a:highlight>
                <a:latin typeface="Roboto"/>
                <a:ea typeface="Roboto"/>
                <a:cs typeface="Roboto"/>
                <a:sym typeface="Roboto"/>
              </a:rPr>
              <a:t> total of 12348 pictures</a:t>
            </a:r>
            <a:r>
              <a:rPr lang="en-US" sz="1400">
                <a:solidFill>
                  <a:srgbClr val="000000"/>
                </a:solidFill>
                <a:highlight>
                  <a:srgbClr val="FFFFFF"/>
                </a:highlight>
                <a:latin typeface="Roboto"/>
                <a:ea typeface="Roboto"/>
                <a:cs typeface="Roboto"/>
                <a:sym typeface="Roboto"/>
              </a:rPr>
              <a:t>.</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Arial"/>
              <a:buChar char="●"/>
            </a:pPr>
            <a:r>
              <a:rPr b="1" lang="en-US" sz="1400">
                <a:solidFill>
                  <a:srgbClr val="000000"/>
                </a:solidFill>
                <a:latin typeface="Roboto"/>
                <a:ea typeface="Roboto"/>
                <a:cs typeface="Roboto"/>
                <a:sym typeface="Roboto"/>
              </a:rPr>
              <a:t>Our goal is to predict if each pair of images in </a:t>
            </a:r>
            <a:r>
              <a:rPr b="1" lang="en-US" sz="1400">
                <a:solidFill>
                  <a:srgbClr val="000000"/>
                </a:solidFill>
                <a:highlight>
                  <a:srgbClr val="F4F4F4"/>
                </a:highlight>
                <a:latin typeface="Roboto"/>
                <a:ea typeface="Roboto"/>
                <a:cs typeface="Roboto"/>
                <a:sym typeface="Roboto"/>
              </a:rPr>
              <a:t>test-faces</a:t>
            </a:r>
            <a:r>
              <a:rPr b="1" lang="en-US" sz="1400">
                <a:solidFill>
                  <a:srgbClr val="000000"/>
                </a:solidFill>
                <a:latin typeface="Roboto"/>
                <a:ea typeface="Roboto"/>
                <a:cs typeface="Roboto"/>
                <a:sym typeface="Roboto"/>
              </a:rPr>
              <a:t> are related (one) or not (zero).</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600"/>
              <a:buFont typeface="PT Sans Narrow"/>
              <a:buNone/>
            </a:pPr>
            <a:r>
              <a:rPr lang="en-US"/>
              <a:t>Real-world Applications for Kinship detection</a:t>
            </a:r>
            <a:endParaRPr i="0" u="none" cap="none" strike="noStrike">
              <a:solidFill>
                <a:schemeClr val="accent1"/>
              </a:solidFill>
            </a:endParaRPr>
          </a:p>
        </p:txBody>
      </p:sp>
      <p:sp>
        <p:nvSpPr>
          <p:cNvPr id="99" name="Google Shape;99;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VISUAL kinship recognition has an abundance of practical uses, such as issues of human trafficking and in missing children detection, problems really valuable in today’s refugee crises around the world, and social media platforms. </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US"/>
              <a:t>Use cases exist for the academic world as well, whether for machine vision (e.g., reducing the search space in large-scale face retrieval) or a different field entirely (e.g. historical &amp; genealogical lineage studies).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ctrTitle"/>
          </p:nvPr>
        </p:nvSpPr>
        <p:spPr>
          <a:xfrm>
            <a:off x="886300" y="63858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4800">
                <a:latin typeface="Roboto"/>
                <a:ea typeface="Roboto"/>
                <a:cs typeface="Roboto"/>
                <a:sym typeface="Roboto"/>
              </a:rPr>
              <a:t>Data preparation:</a:t>
            </a:r>
            <a:endParaRPr sz="4800">
              <a:latin typeface="Roboto"/>
              <a:ea typeface="Roboto"/>
              <a:cs typeface="Roboto"/>
              <a:sym typeface="Roboto"/>
            </a:endParaRPr>
          </a:p>
        </p:txBody>
      </p:sp>
      <p:sp>
        <p:nvSpPr>
          <p:cNvPr id="105" name="Google Shape;105;p19"/>
          <p:cNvSpPr txBox="1"/>
          <p:nvPr>
            <p:ph idx="1" type="subTitle"/>
          </p:nvPr>
        </p:nvSpPr>
        <p:spPr>
          <a:xfrm>
            <a:off x="998625" y="1661000"/>
            <a:ext cx="7136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accent1"/>
                </a:solidFill>
                <a:latin typeface="Roboto"/>
                <a:ea typeface="Roboto"/>
                <a:cs typeface="Roboto"/>
                <a:sym typeface="Roboto"/>
              </a:rPr>
              <a:t>Approaches considered</a:t>
            </a:r>
            <a:endParaRPr sz="1800">
              <a:latin typeface="Roboto"/>
              <a:ea typeface="Roboto"/>
              <a:cs typeface="Roboto"/>
              <a:sym typeface="Roboto"/>
            </a:endParaRPr>
          </a:p>
          <a:p>
            <a:pPr indent="0" lvl="0" marL="914400" rtl="0" algn="l">
              <a:lnSpc>
                <a:spcPct val="115000"/>
              </a:lnSpc>
              <a:spcBef>
                <a:spcPts val="0"/>
              </a:spcBef>
              <a:spcAft>
                <a:spcPts val="0"/>
              </a:spcAft>
              <a:buNone/>
            </a:pPr>
            <a:r>
              <a:t/>
            </a:r>
            <a:endParaRPr b="1" sz="3600">
              <a:solidFill>
                <a:schemeClr val="accent1"/>
              </a:solidFill>
              <a:latin typeface="PT Sans Narrow"/>
              <a:ea typeface="PT Sans Narrow"/>
              <a:cs typeface="PT Sans Narrow"/>
              <a:sym typeface="PT Sans Narrow"/>
            </a:endParaRPr>
          </a:p>
        </p:txBody>
      </p:sp>
      <p:sp>
        <p:nvSpPr>
          <p:cNvPr id="106" name="Google Shape;106;p19"/>
          <p:cNvSpPr txBox="1"/>
          <p:nvPr/>
        </p:nvSpPr>
        <p:spPr>
          <a:xfrm>
            <a:off x="2254975" y="2368575"/>
            <a:ext cx="4220100" cy="14175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Naive Approach</a:t>
            </a:r>
            <a:endParaRPr sz="1800">
              <a:solidFill>
                <a:schemeClr val="dk2"/>
              </a:solidFill>
              <a:latin typeface="Roboto"/>
              <a:ea typeface="Roboto"/>
              <a:cs typeface="Roboto"/>
              <a:sym typeface="Roboto"/>
            </a:endParaRPr>
          </a:p>
          <a:p>
            <a:pPr indent="-342900" lvl="0" marL="914400" rtl="0" algn="l">
              <a:lnSpc>
                <a:spcPct val="115000"/>
              </a:lnSpc>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Adjacency matrix </a:t>
            </a:r>
            <a:endParaRPr sz="1800">
              <a:solidFill>
                <a:schemeClr val="dk2"/>
              </a:solidFill>
              <a:latin typeface="Roboto"/>
              <a:ea typeface="Roboto"/>
              <a:cs typeface="Roboto"/>
              <a:sym typeface="Roboto"/>
            </a:endParaRPr>
          </a:p>
          <a:p>
            <a:pPr indent="-342900" lvl="0" marL="914400" rtl="0" algn="l">
              <a:lnSpc>
                <a:spcPct val="115000"/>
              </a:lnSpc>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Random-Combinatorial</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Naive Approach:</a:t>
            </a:r>
            <a:endParaRPr>
              <a:latin typeface="Roboto"/>
              <a:ea typeface="Roboto"/>
              <a:cs typeface="Roboto"/>
              <a:sym typeface="Roboto"/>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Considering only the related images which is given for the problem and not considering the unrelated images.</a:t>
            </a:r>
            <a:br>
              <a:rPr lang="en-US"/>
            </a:br>
            <a:endParaRPr/>
          </a:p>
          <a:p>
            <a:pPr indent="-342900" lvl="0" marL="457200" rtl="0" algn="l">
              <a:spcBef>
                <a:spcPts val="0"/>
              </a:spcBef>
              <a:spcAft>
                <a:spcPts val="0"/>
              </a:spcAft>
              <a:buSzPts val="1800"/>
              <a:buChar char="●"/>
            </a:pPr>
            <a:r>
              <a:rPr lang="en-US"/>
              <a:t>Basically considering the problem as a one class problem, calculating a similarity measure and defining a threshold based on the entire related dataset to form a threshold to differentiate the two classes.</a:t>
            </a:r>
            <a:br>
              <a:rPr lang="en-US"/>
            </a:br>
            <a:endParaRPr/>
          </a:p>
          <a:p>
            <a:pPr indent="-342900" lvl="0" marL="457200" rtl="0" algn="l">
              <a:spcBef>
                <a:spcPts val="0"/>
              </a:spcBef>
              <a:spcAft>
                <a:spcPts val="0"/>
              </a:spcAft>
              <a:buSzPts val="1800"/>
              <a:buChar char="●"/>
            </a:pPr>
            <a:r>
              <a:rPr lang="en-US"/>
              <a:t>This method would consider only partial dataset (3598 images) to build a model as compared to the total 12348 images, which if used in total can produce a better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Adjacency Matrix Approach:</a:t>
            </a:r>
            <a:endParaRPr>
              <a:latin typeface="Roboto"/>
              <a:ea typeface="Roboto"/>
              <a:cs typeface="Roboto"/>
              <a:sym typeface="Roboto"/>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11700" y="1298775"/>
            <a:ext cx="1085100" cy="3270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US"/>
              <a:t> </a:t>
            </a:r>
            <a:endParaRPr/>
          </a:p>
        </p:txBody>
      </p:sp>
      <p:pic>
        <p:nvPicPr>
          <p:cNvPr id="119" name="Google Shape;119;p21"/>
          <p:cNvPicPr preferRelativeResize="0"/>
          <p:nvPr/>
        </p:nvPicPr>
        <p:blipFill>
          <a:blip r:embed="rId3">
            <a:alphaModFix/>
          </a:blip>
          <a:stretch>
            <a:fillRect/>
          </a:stretch>
        </p:blipFill>
        <p:spPr>
          <a:xfrm>
            <a:off x="1335038" y="1254413"/>
            <a:ext cx="6473925" cy="3718675"/>
          </a:xfrm>
          <a:prstGeom prst="rect">
            <a:avLst/>
          </a:prstGeom>
          <a:noFill/>
          <a:ln>
            <a:noFill/>
          </a:ln>
        </p:spPr>
      </p:pic>
      <p:sp>
        <p:nvSpPr>
          <p:cNvPr id="120" name="Google Shape;120;p21"/>
          <p:cNvSpPr txBox="1"/>
          <p:nvPr/>
        </p:nvSpPr>
        <p:spPr>
          <a:xfrm>
            <a:off x="1659200" y="1282550"/>
            <a:ext cx="5445000" cy="3662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