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g" ContentType="image/jp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p:scale>
          <a:sx n="70" d="100"/>
          <a:sy n="70"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7"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8/28/2024</a:t>
            </a:fld>
            <a:endParaRPr lang="zh-CN" altLang="en-US" sz="1200">
              <a:latin typeface="Calibri" pitchFamily="0" charset="0"/>
              <a:ea typeface="等线" pitchFamily="0" charset="0"/>
              <a:cs typeface="Calibri" pitchFamily="0" charset="0"/>
            </a:endParaRPr>
          </a:p>
        </p:txBody>
      </p:sp>
      <p:sp>
        <p:nvSpPr>
          <p:cNvPr id="19"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0"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1"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93601553"/>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713972941"/>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675782971"/>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926975268"/>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845590521"/>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635560069"/>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873837105"/>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903420328"/>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95425800"/>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033797274"/>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380862617"/>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955245373"/>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5065715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type="title" preserve="1">
  <p:cSld name="标题幻灯片">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ctrTitle"/>
          </p:nvPr>
        </p:nvSpPr>
        <p:spPr>
          <a:xfrm xmlns:a="http://schemas.openxmlformats.org/drawingml/2006/main">
            <a:off x="914400" y="2130425"/>
            <a:ext cx="10363200" cy="1470025"/>
          </a:xfrm>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subTitle" idx="1"/>
          </p:nvPr>
        </p:nvSpPr>
        <p:spPr>
          <a:xfrm xmlns:a="http://schemas.openxmlformats.org/drawingml/2006/main">
            <a:off x="1828800" y="3886199"/>
            <a:ext cx="8534400" cy="1752600"/>
          </a:xfrm>
        </p:spPr>
        <p:txBody>
          <a:bodyPr xmlns:a="http://schemas.openxmlformats.org/drawingml/2006/main"/>
          <a:lstStyle xmlns:a="http://schemas.openxmlformats.org/drawingml/2006/main">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xmlns:a="http://schemas.openxmlformats.org/drawingml/2006/main">
            <a:r>
              <a:rPr lang="zh-CN" altLang="en-US" smtClean="0"/>
              <a:t>单击此处编辑母版副标题样式</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97379161"/>
      </p:ext>
    </p:extLst>
  </p:cSld>
  <p:clrMapOvr>
    <a:masterClrMapping xmlns:a="http://schemas.openxmlformats.org/drawingml/2006/main"/>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65127331"/>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1780773"/>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37"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36"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35"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34"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3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2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2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25"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2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2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341948412"/>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62"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61"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60"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9"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4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50"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5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5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526053692"/>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52696479"/>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31508859"/>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73557589"/>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67140819"/>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16752887"/>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65800767"/>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13676751"/>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73612897"/>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4"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9"/>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40"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8/28/2024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482420803"/>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slideLayout" Target="../slideLayouts/slideLayout1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slideLayout" Target="../slideLayouts/slideLayout13.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8.jp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9.jpg"/><Relationship Id="rId2" Type="http://schemas.openxmlformats.org/officeDocument/2006/relationships/slideLayout" Target="../slideLayouts/slideLayout13.xml"/><Relationship Id="rId3"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5" cy="1333500"/>
            <a:chOff x="876298" y="990599"/>
            <a:chExt cx="1743075"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3"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5" cy="1438275"/>
          </a:xfrm>
          <a:custGeom>
            <a:gdLst>
              <a:gd name="T1" fmla="*/ 0 w 21600"/>
              <a:gd name="T2" fmla="*/ 0 h 21600"/>
              <a:gd name="T3" fmla="*/ 21600 w 21600"/>
              <a:gd name="T4" fmla="*/ 21600 h 21600"/>
            </a:gd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828675" y="19665"/>
            <a:ext cx="9982200"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Employee Data Analysis using Excel</a:t>
            </a: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2554541" y="3314150"/>
            <a:ext cx="9517368" cy="19011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NAME:</a:t>
            </a:r>
            <a:r>
              <a:rPr lang="en-US" altLang="zh-CN" sz="2400" b="0" i="0" u="none" strike="noStrike" kern="1200" cap="none" spc="0" baseline="0">
                <a:solidFill>
                  <a:schemeClr val="tx1"/>
                </a:solidFill>
                <a:latin typeface="Calibri" pitchFamily="0" charset="0"/>
                <a:ea typeface="宋体" pitchFamily="0" charset="0"/>
                <a:cs typeface="Calibri" pitchFamily="0" charset="0"/>
              </a:rPr>
              <a:t> HARISH PRIYAN  E</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NO:</a:t>
            </a:r>
            <a:r>
              <a:rPr lang="en-US" altLang="zh-CN" sz="2400" b="0" i="0" u="none" strike="noStrike" kern="1200" cap="none" spc="0" baseline="0">
                <a:solidFill>
                  <a:schemeClr val="tx1"/>
                </a:solidFill>
                <a:latin typeface="Calibri" pitchFamily="0" charset="0"/>
                <a:ea typeface="宋体" pitchFamily="0" charset="0"/>
                <a:cs typeface="Calibri" pitchFamily="0" charset="0"/>
              </a:rPr>
              <a:t> 312207899</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a:t>
            </a:r>
            <a:r>
              <a:rPr lang="en-US" altLang="zh-CN" sz="2400" b="0" i="0" u="none" strike="noStrike" kern="1200" cap="none" spc="0" baseline="0">
                <a:solidFill>
                  <a:schemeClr val="tx1"/>
                </a:solidFill>
                <a:latin typeface="Calibri" pitchFamily="0" charset="0"/>
                <a:ea typeface="宋体" pitchFamily="0" charset="0"/>
                <a:cs typeface="Calibri" pitchFamily="0" charset="0"/>
              </a:rPr>
              <a:t> B.COM  General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COLLEGE</a:t>
            </a:r>
            <a:r>
              <a:rPr lang="en-US" altLang="zh-CN" sz="2400" b="0" i="0" u="none" strike="noStrike" kern="1200" cap="none" spc="0" baseline="0">
                <a:solidFill>
                  <a:schemeClr val="tx1"/>
                </a:solidFill>
                <a:latin typeface="Calibri" pitchFamily="0" charset="0"/>
                <a:ea typeface="宋体" pitchFamily="0" charset="0"/>
                <a:cs typeface="Calibri" pitchFamily="0" charset="0"/>
              </a:rPr>
              <a:t>:THE QUAIDE MILLETH COLLEGE FOR MEN</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973940695"/>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46"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47"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8" name="矩形"/>
          <p:cNvSpPr>
            <a:spLocks/>
          </p:cNvSpPr>
          <p:nvPr/>
        </p:nvSpPr>
        <p:spPr>
          <a:xfrm rot="0">
            <a:off x="739774" y="291147"/>
            <a:ext cx="3303904"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9"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63" name="文本框"/>
          <p:cNvSpPr txBox="1">
            <a:spLocks/>
          </p:cNvSpPr>
          <p:nvPr/>
        </p:nvSpPr>
        <p:spPr>
          <a:xfrm rot="0">
            <a:off x="1200131" y="1552551"/>
            <a:ext cx="6479019" cy="14249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Modeling involves making a representation of something. Creating a tiny, functioning volcano is an example of modeling. Teachers use modeling when they have a class election that represents a larger one, like a presidential election. Modeling is anything that represents something else, usually on a smaller scale.</a:t>
            </a:r>
            <a:endParaRPr lang="zh-CN" altLang="en-US" sz="1800" b="0" i="0" u="none" strike="noStrike" kern="1200" cap="none" spc="0" baseline="0">
              <a:solidFill>
                <a:schemeClr val="tx1"/>
              </a:solidFill>
              <a:latin typeface="Droid Sans" pitchFamily="0" charset="0"/>
              <a:ea typeface="宋体" pitchFamily="0" charset="0"/>
              <a:cs typeface="Lucida Sans"/>
            </a:endParaRPr>
          </a:p>
        </p:txBody>
      </p:sp>
    </p:spTree>
    <p:extLst>
      <p:ext uri="{BB962C8B-B14F-4D97-AF65-F5344CB8AC3E}">
        <p14:creationId xmlns:p14="http://schemas.microsoft.com/office/powerpoint/2010/main" val="301849271"/>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51"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52"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53"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54" name="文本框"/>
          <p:cNvSpPr>
            <a:spLocks noGrp="1"/>
          </p:cNvSpPr>
          <p:nvPr>
            <p:ph type="title"/>
          </p:nvPr>
        </p:nvSpPr>
        <p:spPr>
          <a:xfrm rot="0">
            <a:off x="755332" y="385444"/>
            <a:ext cx="243713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55"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4" name="文本框"/>
          <p:cNvSpPr txBox="1">
            <a:spLocks/>
          </p:cNvSpPr>
          <p:nvPr/>
        </p:nvSpPr>
        <p:spPr>
          <a:xfrm rot="0">
            <a:off x="838187" y="1628750"/>
            <a:ext cx="5257813" cy="6248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Excel has many features that can help you generate results, including add-ins, functions, and tools:</a:t>
            </a:r>
            <a:endParaRPr lang="zh-CN" altLang="en-US" sz="1800" b="0" i="0" u="none" strike="noStrike" kern="1200" cap="none" spc="0" baseline="0">
              <a:solidFill>
                <a:schemeClr val="tx1"/>
              </a:solidFill>
              <a:latin typeface="Droid Sans" pitchFamily="0" charset="0"/>
              <a:ea typeface="宋体" pitchFamily="0" charset="0"/>
              <a:cs typeface="Lucida Sans"/>
            </a:endParaRPr>
          </a:p>
        </p:txBody>
      </p:sp>
    </p:spTree>
    <p:extLst>
      <p:ext uri="{BB962C8B-B14F-4D97-AF65-F5344CB8AC3E}">
        <p14:creationId xmlns:p14="http://schemas.microsoft.com/office/powerpoint/2010/main" val="841081640"/>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6"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pitchFamily="0"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165" name="文本框"/>
          <p:cNvSpPr txBox="1">
            <a:spLocks/>
          </p:cNvSpPr>
          <p:nvPr/>
        </p:nvSpPr>
        <p:spPr>
          <a:xfrm rot="0">
            <a:off x="771513" y="1409678"/>
            <a:ext cx="7418905" cy="27584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Data storage: Excel can store large amounts of data in spreadsheets, and can store multiple worksheets in a single file. </a:t>
            </a: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Data organization: Excel's systematic layout makes it easy to work with data, and it can help users sort, filter, and update data. </a:t>
            </a: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Data analysis: Excel can perform calculations on data using built-in functions and formulas, and it can help users visualize and analyze data using features like charts, graphs, and pivot tables. </a:t>
            </a: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Collaboration: Excel can be used for collaborative work. </a:t>
            </a: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Automation: Excel can automate tasks. </a:t>
            </a: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Excel can also be useful for simple calculations and tracking information.</a:t>
            </a:r>
            <a:endParaRPr lang="zh-CN" altLang="en-US" sz="1800" b="0" i="0" u="none" strike="noStrike" kern="1200" cap="none" spc="0" baseline="0">
              <a:solidFill>
                <a:schemeClr val="tx1"/>
              </a:solidFill>
              <a:latin typeface="Droid Sans" pitchFamily="0" charset="0"/>
              <a:ea typeface="宋体" pitchFamily="0" charset="0"/>
              <a:cs typeface="Lucida Sans"/>
            </a:endParaRPr>
          </a:p>
        </p:txBody>
      </p:sp>
    </p:spTree>
    <p:extLst>
      <p:ext uri="{BB962C8B-B14F-4D97-AF65-F5344CB8AC3E}">
        <p14:creationId xmlns:p14="http://schemas.microsoft.com/office/powerpoint/2010/main" val="72306854"/>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3"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3" name="组合"/>
          <p:cNvGrpSpPr>
            <a:grpSpLocks/>
          </p:cNvGrpSpPr>
          <p:nvPr/>
        </p:nvGrpSpPr>
        <p:grpSpPr>
          <a:xfrm>
            <a:off x="7448612" y="0"/>
            <a:ext cx="4743795" cy="6858466"/>
            <a:chOff x="7448612" y="0"/>
            <a:chExt cx="4743795" cy="6858466"/>
          </a:xfrm>
        </p:grpSpPr>
        <p:sp>
          <p:nvSpPr>
            <p:cNvPr id="64"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66"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7"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9"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71"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8"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2"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3" name="矩形"/>
          <p:cNvSpPr>
            <a:spLocks/>
          </p:cNvSpPr>
          <p:nvPr/>
        </p:nvSpPr>
        <p:spPr>
          <a:xfrm rot="0">
            <a:off x="1217522" y="2123271"/>
            <a:ext cx="8593228" cy="14249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Employee Performance Analysis using Excel</a:t>
            </a:r>
            <a:endParaRPr lang="zh-CN" altLang="en-US" sz="2800" b="0" i="0" u="none" strike="noStrike" kern="1200" cap="none" spc="0" baseline="0">
              <a:solidFill>
                <a:srgbClr val="7030A0"/>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225088973"/>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4"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F1F1F1"/>
          </a:solidFill>
          <a:ln cmpd="sng" cap="flat">
            <a:noFill/>
            <a:prstDash val="solid"/>
            <a:miter/>
          </a:ln>
        </p:spPr>
      </p:sp>
      <p:grpSp>
        <p:nvGrpSpPr>
          <p:cNvPr id="94" name="组合"/>
          <p:cNvGrpSpPr>
            <a:grpSpLocks/>
          </p:cNvGrpSpPr>
          <p:nvPr/>
        </p:nvGrpSpPr>
        <p:grpSpPr>
          <a:xfrm>
            <a:off x="7448612" y="0"/>
            <a:ext cx="4743795" cy="6858466"/>
            <a:chOff x="7448612" y="0"/>
            <a:chExt cx="4743795" cy="6858466"/>
          </a:xfrm>
        </p:grpSpPr>
        <p:sp>
          <p:nvSpPr>
            <p:cNvPr id="85"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86"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87"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88"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89"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0"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91"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2"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93"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5"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6"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7"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mpd="sng" cap="flat">
            <a:noFill/>
            <a:prstDash val="solid"/>
            <a:miter/>
          </a:ln>
        </p:spPr>
      </p:sp>
      <p:sp>
        <p:nvSpPr>
          <p:cNvPr id="98"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mpd="sng" cap="flat">
            <a:noFill/>
            <a:prstDash val="solid"/>
            <a:miter/>
          </a:ln>
        </p:spPr>
      </p:sp>
      <p:pic>
        <p:nvPicPr>
          <p:cNvPr id="99" name="图片"/>
          <p:cNvPicPr>
            <a:picLocks/>
          </p:cNvPicPr>
          <p:nvPr/>
        </p:nvPicPr>
        <p:blipFill>
          <a:blip r:embed="rId1" cstate="print"/>
          <a:stretch>
            <a:fillRect/>
          </a:stretch>
        </p:blipFill>
        <p:spPr>
          <a:xfrm rot="0">
            <a:off x="10687050" y="6134100"/>
            <a:ext cx="247649" cy="247650"/>
          </a:xfrm>
          <a:prstGeom prst="rect"/>
          <a:noFill/>
          <a:ln w="12700" cmpd="sng" cap="flat">
            <a:noFill/>
            <a:prstDash val="solid"/>
            <a:miter/>
          </a:ln>
        </p:spPr>
      </p:pic>
      <p:grpSp>
        <p:nvGrpSpPr>
          <p:cNvPr id="102" name="组合"/>
          <p:cNvGrpSpPr>
            <a:grpSpLocks/>
          </p:cNvGrpSpPr>
          <p:nvPr/>
        </p:nvGrpSpPr>
        <p:grpSpPr>
          <a:xfrm>
            <a:off x="47625" y="3819523"/>
            <a:ext cx="4124324" cy="3009897"/>
            <a:chOff x="47625" y="3819523"/>
            <a:chExt cx="4124324" cy="3009897"/>
          </a:xfrm>
        </p:grpSpPr>
        <p:pic>
          <p:nvPicPr>
            <p:cNvPr id="10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1" name="图片"/>
            <p:cNvPicPr>
              <a:picLocks/>
            </p:cNvPicPr>
            <p:nvPr/>
          </p:nvPicPr>
          <p:blipFill>
            <a:blip r:embed="rId3" cstate="print"/>
            <a:stretch>
              <a:fillRect/>
            </a:stretch>
          </p:blipFill>
          <p:spPr>
            <a:xfrm rot="0">
              <a:off x="47625" y="3819523"/>
              <a:ext cx="1733550" cy="3009897"/>
            </a:xfrm>
            <a:prstGeom prst="rect"/>
            <a:noFill/>
            <a:ln w="12700" cmpd="sng" cap="flat">
              <a:noFill/>
              <a:prstDash val="solid"/>
              <a:miter/>
            </a:ln>
          </p:spPr>
        </p:pic>
      </p:grpSp>
      <p:sp>
        <p:nvSpPr>
          <p:cNvPr id="103"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4"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5" name="矩形"/>
          <p:cNvSpPr>
            <a:spLocks/>
          </p:cNvSpPr>
          <p:nvPr/>
        </p:nvSpPr>
        <p:spPr>
          <a:xfrm rot="0">
            <a:off x="2509806" y="1041533"/>
            <a:ext cx="5029200" cy="4377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Our Solution and Proposition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Dataset Description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Modelling Approach</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Discussion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469878718"/>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09" name="组合"/>
          <p:cNvGrpSpPr>
            <a:grpSpLocks/>
          </p:cNvGrpSpPr>
          <p:nvPr/>
        </p:nvGrpSpPr>
        <p:grpSpPr>
          <a:xfrm>
            <a:off x="7991475" y="2933700"/>
            <a:ext cx="2762249" cy="3257550"/>
            <a:chOff x="7991475" y="2933700"/>
            <a:chExt cx="2762249" cy="3257550"/>
          </a:xfrm>
        </p:grpSpPr>
        <p:sp>
          <p:nvSpPr>
            <p:cNvPr id="10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0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08"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10"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1" name="文本框"/>
          <p:cNvSpPr>
            <a:spLocks noGrp="1"/>
          </p:cNvSpPr>
          <p:nvPr>
            <p:ph type="title"/>
          </p:nvPr>
        </p:nvSpPr>
        <p:spPr>
          <a:xfrm rot="0">
            <a:off x="834071" y="575055"/>
            <a:ext cx="563689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2"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13"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57" name="文本框"/>
          <p:cNvSpPr txBox="1">
            <a:spLocks/>
          </p:cNvSpPr>
          <p:nvPr/>
        </p:nvSpPr>
        <p:spPr>
          <a:xfrm rot="0">
            <a:off x="768081" y="1552551"/>
            <a:ext cx="4175936" cy="19583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A problem statement is a description of an issue to be addressed. or a condition to be improved upon. It identifies the gap between the current problem and goal. The first condition of solving a problem is understanding the problem, which can be done by way of a problem statement.</a:t>
            </a:r>
            <a:endParaRPr lang="zh-CN" altLang="en-US" sz="1800" b="0" i="0" u="none" strike="noStrike" kern="1200" cap="none" spc="0" baseline="0">
              <a:solidFill>
                <a:schemeClr val="tx1"/>
              </a:solidFill>
              <a:latin typeface="Droid Sans" pitchFamily="0" charset="0"/>
              <a:ea typeface="宋体" pitchFamily="0" charset="0"/>
              <a:cs typeface="Lucida Sans"/>
            </a:endParaRPr>
          </a:p>
        </p:txBody>
      </p:sp>
    </p:spTree>
    <p:extLst>
      <p:ext uri="{BB962C8B-B14F-4D97-AF65-F5344CB8AC3E}">
        <p14:creationId xmlns:p14="http://schemas.microsoft.com/office/powerpoint/2010/main" val="1360519959"/>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7" name="组合"/>
          <p:cNvGrpSpPr>
            <a:grpSpLocks/>
          </p:cNvGrpSpPr>
          <p:nvPr/>
        </p:nvGrpSpPr>
        <p:grpSpPr>
          <a:xfrm>
            <a:off x="8658225" y="2647950"/>
            <a:ext cx="3533775" cy="3810000"/>
            <a:chOff x="8658225" y="2647950"/>
            <a:chExt cx="3533775" cy="3810000"/>
          </a:xfrm>
        </p:grpSpPr>
        <p:sp>
          <p:nvSpPr>
            <p:cNvPr id="114"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6"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18"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9" name="文本框"/>
          <p:cNvSpPr>
            <a:spLocks noGrp="1"/>
          </p:cNvSpPr>
          <p:nvPr>
            <p:ph type="title"/>
          </p:nvPr>
        </p:nvSpPr>
        <p:spPr>
          <a:xfrm rot="0">
            <a:off x="739774" y="829626"/>
            <a:ext cx="5263514"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0"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21"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2" name="矩形"/>
          <p:cNvSpPr>
            <a:spLocks/>
          </p:cNvSpPr>
          <p:nvPr/>
        </p:nvSpPr>
        <p:spPr>
          <a:xfrm rot="0">
            <a:off x="990600" y="2133600"/>
            <a:ext cx="7924800" cy="8153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r>
              <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rPr>
              <a:t>.</a:t>
            </a:r>
            <a:endPar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58" name="文本框"/>
          <p:cNvSpPr txBox="1">
            <a:spLocks/>
          </p:cNvSpPr>
          <p:nvPr/>
        </p:nvSpPr>
        <p:spPr>
          <a:xfrm rot="0">
            <a:off x="768081" y="2057368"/>
            <a:ext cx="5399918" cy="19583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A project overview, also known as a project summary, is a document that provides a concise description of a project's goals, objectives, and how they will be achieved. It's usually written at the beginning of a project and is intended to simplify complex information into a single document that can be easily managed and presented to clients, team members, and stakeholders. </a:t>
            </a:r>
            <a:endParaRPr lang="zh-CN" altLang="en-US" sz="1800" b="0" i="0" u="none" strike="noStrike" kern="1200" cap="none" spc="0" baseline="0">
              <a:solidFill>
                <a:schemeClr val="tx1"/>
              </a:solidFill>
              <a:latin typeface="Droid Sans" pitchFamily="0" charset="0"/>
              <a:ea typeface="宋体" pitchFamily="0" charset="0"/>
              <a:cs typeface="Lucida Sans"/>
            </a:endParaRPr>
          </a:p>
        </p:txBody>
      </p:sp>
    </p:spTree>
    <p:extLst>
      <p:ext uri="{BB962C8B-B14F-4D97-AF65-F5344CB8AC3E}">
        <p14:creationId xmlns:p14="http://schemas.microsoft.com/office/powerpoint/2010/main" val="1010278202"/>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23"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26" name="文本框"/>
          <p:cNvSpPr>
            <a:spLocks noGrp="1"/>
          </p:cNvSpPr>
          <p:nvPr>
            <p:ph type="title"/>
          </p:nvPr>
        </p:nvSpPr>
        <p:spPr>
          <a:xfrm rot="0">
            <a:off x="699452" y="891793"/>
            <a:ext cx="5014595" cy="50228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7"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28"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59" name="文本框"/>
          <p:cNvSpPr txBox="1">
            <a:spLocks/>
          </p:cNvSpPr>
          <p:nvPr/>
        </p:nvSpPr>
        <p:spPr>
          <a:xfrm rot="0">
            <a:off x="771513" y="1343004"/>
            <a:ext cx="4762427" cy="54254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In product development, an end user (sometimes end-user)[a] is a person who ultimately uses or is intended to ultimately use a product.[1][2][3] The end user stands in contrast to users who support or maintain the product,[4] such as sysops, system administrators, database administrators,[5] information technology (IT) experts, software professionals, and computer technicians. End users typically do not possess the technical understanding or skill of the product designers,[6] a fact easily overlooked and forgotten by designers: leading to features creating low customer satisfaction.[2] In information technology, end users are not customers in the usual sense—they are typically employees of the customer.[7] For example, if a large retail corporation buys a software package for its employees to use, even though the large retail corporation was the customer that purchased the software, the end users are the employees of the company, who will use the software at work.</a:t>
            </a:r>
            <a:endParaRPr lang="zh-CN" altLang="en-US" sz="1800" b="0" i="0" u="none" strike="noStrike" kern="1200" cap="none" spc="0" baseline="0">
              <a:solidFill>
                <a:schemeClr val="tx1"/>
              </a:solidFill>
              <a:latin typeface="Droid Sans" pitchFamily="0" charset="0"/>
              <a:ea typeface="宋体" pitchFamily="0" charset="0"/>
              <a:cs typeface="Lucida Sans"/>
            </a:endParaRPr>
          </a:p>
        </p:txBody>
      </p:sp>
    </p:spTree>
    <p:extLst>
      <p:ext uri="{BB962C8B-B14F-4D97-AF65-F5344CB8AC3E}">
        <p14:creationId xmlns:p14="http://schemas.microsoft.com/office/powerpoint/2010/main" val="1983734580"/>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29" name="图片"/>
          <p:cNvPicPr>
            <a:picLocks/>
          </p:cNvPicPr>
          <p:nvPr/>
        </p:nvPicPr>
        <p:blipFill>
          <a:blip r:embed="rId1" cstate="print"/>
          <a:stretch>
            <a:fillRect/>
          </a:stretch>
        </p:blipFill>
        <p:spPr>
          <a:xfrm rot="0">
            <a:off x="0" y="1476375"/>
            <a:ext cx="2695574" cy="3248025"/>
          </a:xfrm>
          <a:prstGeom prst="rect"/>
          <a:noFill/>
          <a:ln w="12700" cmpd="sng" cap="flat">
            <a:noFill/>
            <a:prstDash val="solid"/>
            <a:miter/>
          </a:ln>
        </p:spPr>
      </p:pic>
      <p:sp>
        <p:nvSpPr>
          <p:cNvPr id="13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1"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32"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33" name="文本框"/>
          <p:cNvSpPr>
            <a:spLocks noGrp="1"/>
          </p:cNvSpPr>
          <p:nvPr>
            <p:ph type="title"/>
          </p:nvPr>
        </p:nvSpPr>
        <p:spPr>
          <a:xfrm rot="0">
            <a:off x="558165" y="857885"/>
            <a:ext cx="9763125" cy="55626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4"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35"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60" name="文本框"/>
          <p:cNvSpPr txBox="1">
            <a:spLocks/>
          </p:cNvSpPr>
          <p:nvPr/>
        </p:nvSpPr>
        <p:spPr>
          <a:xfrm rot="0">
            <a:off x="2924130" y="1628750"/>
            <a:ext cx="3173294" cy="38252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A value proposition is a short statement that summarizes the value of a solution and its benefits to a target audience. It can be used as a slogan or headline, and it's usually focused on the customer's perspective and the outcome. A value proposition should explain how a product meets a need, what its benefits are, and why it's better than similar products. It should also appeal to the customer's decision-making drivers. </a:t>
            </a:r>
            <a:endParaRPr lang="zh-CN" altLang="en-US" sz="1800" b="0" i="0" u="none" strike="noStrike" kern="1200" cap="none" spc="0" baseline="0">
              <a:solidFill>
                <a:schemeClr val="tx1"/>
              </a:solidFill>
              <a:latin typeface="Droid Sans" pitchFamily="0" charset="0"/>
              <a:ea typeface="宋体" pitchFamily="0" charset="0"/>
              <a:cs typeface="Lucida Sans"/>
            </a:endParaRPr>
          </a:p>
        </p:txBody>
      </p:sp>
    </p:spTree>
    <p:extLst>
      <p:ext uri="{BB962C8B-B14F-4D97-AF65-F5344CB8AC3E}">
        <p14:creationId xmlns:p14="http://schemas.microsoft.com/office/powerpoint/2010/main" val="1863054407"/>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6" name="文本框"/>
          <p:cNvSpPr>
            <a:spLocks noGrp="1"/>
          </p:cNvSpPr>
          <p:nvPr>
            <p:ph type="title"/>
          </p:nvPr>
        </p:nvSpPr>
        <p:spPr>
          <a:xfrm rot="0">
            <a:off x="336238" y="404493"/>
            <a:ext cx="10681335" cy="1005462"/>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61" name="文本框"/>
          <p:cNvSpPr txBox="1">
            <a:spLocks/>
          </p:cNvSpPr>
          <p:nvPr/>
        </p:nvSpPr>
        <p:spPr>
          <a:xfrm rot="0">
            <a:off x="771513" y="1704949"/>
            <a:ext cx="7557578" cy="11582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A dataset, or data set, is a structured collection of data that is organized and stored together for a specific purpose and is related to the same subject. Datasets can include different types of information, such as numbers, text, images, videos, and audio, and can be stored in various formats, such as CSV, JSON, or SQL. </a:t>
            </a:r>
            <a:endParaRPr lang="zh-CN" altLang="en-US" sz="1800" b="0" i="0" u="none" strike="noStrike" kern="1200" cap="none" spc="0" baseline="0">
              <a:solidFill>
                <a:schemeClr val="tx1"/>
              </a:solidFill>
              <a:latin typeface="Droid Sans" pitchFamily="0" charset="0"/>
              <a:ea typeface="宋体" pitchFamily="0" charset="0"/>
              <a:cs typeface="Lucida Sans"/>
            </a:endParaRPr>
          </a:p>
        </p:txBody>
      </p:sp>
    </p:spTree>
    <p:extLst>
      <p:ext uri="{BB962C8B-B14F-4D97-AF65-F5344CB8AC3E}">
        <p14:creationId xmlns:p14="http://schemas.microsoft.com/office/powerpoint/2010/main" val="1838344041"/>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7"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38"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9"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40"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41" name="图片"/>
          <p:cNvPicPr>
            <a:picLocks/>
          </p:cNvPicPr>
          <p:nvPr/>
        </p:nvPicPr>
        <p:blipFill>
          <a:blip r:embed="rId1" cstate="print"/>
          <a:stretch>
            <a:fillRect/>
          </a:stretch>
        </p:blipFill>
        <p:spPr>
          <a:xfrm rot="0">
            <a:off x="66675" y="3381373"/>
            <a:ext cx="2466975" cy="3419474"/>
          </a:xfrm>
          <a:prstGeom prst="rect"/>
          <a:noFill/>
          <a:ln w="12700" cmpd="sng" cap="flat">
            <a:noFill/>
            <a:prstDash val="solid"/>
            <a:miter/>
          </a:ln>
        </p:spPr>
      </p:pic>
      <p:sp>
        <p:nvSpPr>
          <p:cNvPr id="142" name="文本框"/>
          <p:cNvSpPr>
            <a:spLocks noGrp="1"/>
          </p:cNvSpPr>
          <p:nvPr>
            <p:ph type="title"/>
          </p:nvPr>
        </p:nvSpPr>
        <p:spPr>
          <a:xfrm rot="0">
            <a:off x="739774" y="654938"/>
            <a:ext cx="848042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THE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WOW</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IN</a:t>
            </a:r>
            <a:r>
              <a:rPr lang="en-US" altLang="zh-CN" sz="425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OUR</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SOLUTION</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43"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6" name="文本框"/>
          <p:cNvSpPr txBox="1">
            <a:spLocks/>
          </p:cNvSpPr>
          <p:nvPr/>
        </p:nvSpPr>
        <p:spPr>
          <a:xfrm rot="0">
            <a:off x="2495512" y="1771623"/>
            <a:ext cx="4762427" cy="46253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Excel</a:t>
            </a: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Excel is everywhere. It's the go-to analysis tool and spreadsheet software for many business users. With Tableau, it’s even more powerful. With a drag-and-drop approach to visual analysis, Tableau makes exploring Excel data faster and easier. You can ask and answer questions as you go, instead of running separate reports or cross-tabs for every question. Tableau visualizations are interactive and highly shareable, helping everyone in your business get answers. Best of all, Tableau natively connects to Excel spreadsheets to make data analysis fast and simple. Tableau allows Excel users to keep their spreadsheets while greatly enhancing their ability to analyze their data, all while delivering simple to build, simple to read visualizations that convey information clearly.</a:t>
            </a:r>
            <a:endParaRPr lang="zh-CN" altLang="en-US" sz="1800" b="0" i="0" u="none" strike="noStrike" kern="1200" cap="none" spc="0" baseline="0">
              <a:solidFill>
                <a:schemeClr val="tx1"/>
              </a:solidFill>
              <a:latin typeface="Droid Sans" pitchFamily="0" charset="0"/>
              <a:ea typeface="宋体" pitchFamily="0" charset="0"/>
              <a:cs typeface="Lucida Sans"/>
            </a:endParaRPr>
          </a:p>
        </p:txBody>
      </p:sp>
    </p:spTree>
    <p:extLst>
      <p:ext uri="{BB962C8B-B14F-4D97-AF65-F5344CB8AC3E}">
        <p14:creationId xmlns:p14="http://schemas.microsoft.com/office/powerpoint/2010/main" val="1973609970"/>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212</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root</cp:lastModifiedBy>
  <cp:revision>12</cp:revision>
  <dcterms:created xsi:type="dcterms:W3CDTF">2024-03-29T15:07:22Z</dcterms:created>
  <dcterms:modified xsi:type="dcterms:W3CDTF">2024-08-28T07:57:23Z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ies>
</file>