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4" r:id="rId3"/>
    <p:sldId id="260" r:id="rId4"/>
    <p:sldId id="277" r:id="rId5"/>
    <p:sldId id="276" r:id="rId6"/>
    <p:sldId id="273" r:id="rId7"/>
    <p:sldId id="274" r:id="rId8"/>
    <p:sldId id="275" r:id="rId9"/>
    <p:sldId id="280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303" r:id="rId19"/>
    <p:sldId id="291" r:id="rId20"/>
    <p:sldId id="298" r:id="rId21"/>
    <p:sldId id="299" r:id="rId22"/>
    <p:sldId id="300" r:id="rId23"/>
    <p:sldId id="301" r:id="rId24"/>
    <p:sldId id="302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4191D-AFCD-60F4-FEEF-731160037577}" v="349" dt="2022-12-01T11:36:17.701"/>
    <p1510:client id="{30E09682-E4A7-38A0-E1DE-01EB1E60044C}" v="500" dt="2022-12-01T19:09:13.930"/>
    <p1510:client id="{5014675D-16A4-FC3F-8E44-81D4B70A012A}" v="105" dt="2022-12-01T07:28:46.210"/>
    <p1510:client id="{558866EC-1104-83D2-53CB-8ECDC0558BE7}" v="1697" dt="2022-12-02T15:11:39.261"/>
    <p1510:client id="{5996BEFF-42FF-D737-7957-3E666E87F3BA}" v="1" dt="2022-12-02T07:21:52.967"/>
    <p1510:client id="{8A9A2A40-9FA4-94EA-041C-ED6ECBA9D6D6}" v="383" dt="2022-12-01T16:50:54.245"/>
    <p1510:client id="{A4BED839-AA1D-8FDA-C3AD-1E115A5BCE17}" v="134" dt="2022-12-01T13:34:23.088"/>
    <p1510:client id="{A6664877-BB40-3F20-F1B2-3502CC4F8F84}" v="4" dt="2022-12-02T09:08:27.444"/>
    <p1510:client id="{B4C21A8E-267F-946C-5FF6-A6649E71F007}" v="662" dt="2022-12-02T07:21:28.244"/>
    <p1510:client id="{C9EF90A1-9688-F59A-2678-FA05515A325D}" v="505" dt="2022-12-02T12:15:03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43C7B-9FE6-4D84-9F56-E1C5D82A7C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59533D-0D33-425B-A382-1B9FD76C189C}">
      <dgm:prSet/>
      <dgm:spPr/>
      <dgm:t>
        <a:bodyPr/>
        <a:lstStyle/>
        <a:p>
          <a:r>
            <a:rPr lang="en-US" b="0" i="0" baseline="0"/>
            <a:t>Use character convolution networks to classify text</a:t>
          </a:r>
          <a:endParaRPr lang="en-US"/>
        </a:p>
      </dgm:t>
    </dgm:pt>
    <dgm:pt modelId="{607EDB68-FA78-4C1B-BEC9-D7A3F4F2A60B}" type="parTrans" cxnId="{04CCD905-77EF-4214-8E6E-0672C00D6B74}">
      <dgm:prSet/>
      <dgm:spPr/>
      <dgm:t>
        <a:bodyPr/>
        <a:lstStyle/>
        <a:p>
          <a:endParaRPr lang="en-US"/>
        </a:p>
      </dgm:t>
    </dgm:pt>
    <dgm:pt modelId="{3E620E48-0F84-42EC-93DF-BED85A6B9E57}" type="sibTrans" cxnId="{04CCD905-77EF-4214-8E6E-0672C00D6B74}">
      <dgm:prSet/>
      <dgm:spPr/>
      <dgm:t>
        <a:bodyPr/>
        <a:lstStyle/>
        <a:p>
          <a:endParaRPr lang="en-US"/>
        </a:p>
      </dgm:t>
    </dgm:pt>
    <dgm:pt modelId="{5D03C676-D8AA-4DA1-8F20-AB3C2493EA8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0" i="0" baseline="0"/>
            <a:t>Compare the accuracy of classification using the proposed model (using character level CNN) vs traditional method</a:t>
          </a:r>
          <a:endParaRPr lang="en-US"/>
        </a:p>
      </dgm:t>
    </dgm:pt>
    <dgm:pt modelId="{98D8297F-1607-487F-8F7D-D0069E8E05A9}" type="parTrans" cxnId="{EF574B6D-5331-4B91-8E64-886E69A31C28}">
      <dgm:prSet/>
      <dgm:spPr/>
      <dgm:t>
        <a:bodyPr/>
        <a:lstStyle/>
        <a:p>
          <a:endParaRPr lang="en-US"/>
        </a:p>
      </dgm:t>
    </dgm:pt>
    <dgm:pt modelId="{A18F9EE6-6722-417B-948D-1C88A7D10BAB}" type="sibTrans" cxnId="{EF574B6D-5331-4B91-8E64-886E69A31C28}">
      <dgm:prSet/>
      <dgm:spPr/>
      <dgm:t>
        <a:bodyPr/>
        <a:lstStyle/>
        <a:p>
          <a:endParaRPr lang="en-US"/>
        </a:p>
      </dgm:t>
    </dgm:pt>
    <dgm:pt modelId="{15A3C437-9177-49D4-B454-0C66E4EAA653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0" i="0" baseline="0"/>
            <a:t>Analysis on Impact of Various features on the Accuracy</a:t>
          </a:r>
          <a:endParaRPr lang="en-US"/>
        </a:p>
      </dgm:t>
    </dgm:pt>
    <dgm:pt modelId="{E77E70D8-DCD5-4716-A28D-D2F8C7327E2B}" type="parTrans" cxnId="{70869E49-664D-4B96-AB47-B829F49B5521}">
      <dgm:prSet/>
      <dgm:spPr/>
      <dgm:t>
        <a:bodyPr/>
        <a:lstStyle/>
        <a:p>
          <a:endParaRPr lang="en-US"/>
        </a:p>
      </dgm:t>
    </dgm:pt>
    <dgm:pt modelId="{D0D17AD9-8841-487A-89E8-FCBD2191AB41}" type="sibTrans" cxnId="{70869E49-664D-4B96-AB47-B829F49B5521}">
      <dgm:prSet/>
      <dgm:spPr/>
      <dgm:t>
        <a:bodyPr/>
        <a:lstStyle/>
        <a:p>
          <a:endParaRPr lang="en-US"/>
        </a:p>
      </dgm:t>
    </dgm:pt>
    <dgm:pt modelId="{46782740-3D15-4E09-80C9-00BEB5EF95D7}" type="pres">
      <dgm:prSet presAssocID="{2A843C7B-9FE6-4D84-9F56-E1C5D82A7CFA}" presName="linear" presStyleCnt="0">
        <dgm:presLayoutVars>
          <dgm:animLvl val="lvl"/>
          <dgm:resizeHandles val="exact"/>
        </dgm:presLayoutVars>
      </dgm:prSet>
      <dgm:spPr/>
    </dgm:pt>
    <dgm:pt modelId="{88A0BDAD-7074-4E79-AEAD-50E53CE0018E}" type="pres">
      <dgm:prSet presAssocID="{C059533D-0D33-425B-A382-1B9FD76C18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E9136D-41D9-4902-8811-1614BBE93F00}" type="pres">
      <dgm:prSet presAssocID="{3E620E48-0F84-42EC-93DF-BED85A6B9E57}" presName="spacer" presStyleCnt="0"/>
      <dgm:spPr/>
    </dgm:pt>
    <dgm:pt modelId="{D359BBD9-C0A0-411D-A262-E768D5BF5CFE}" type="pres">
      <dgm:prSet presAssocID="{5D03C676-D8AA-4DA1-8F20-AB3C2493EA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087231-DA82-4288-A5BF-A40D2031D6C0}" type="pres">
      <dgm:prSet presAssocID="{A18F9EE6-6722-417B-948D-1C88A7D10BAB}" presName="spacer" presStyleCnt="0"/>
      <dgm:spPr/>
    </dgm:pt>
    <dgm:pt modelId="{C48E0ECC-0F9F-485A-AF75-2B3E9E0C2C79}" type="pres">
      <dgm:prSet presAssocID="{15A3C437-9177-49D4-B454-0C66E4EAA6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4CCD905-77EF-4214-8E6E-0672C00D6B74}" srcId="{2A843C7B-9FE6-4D84-9F56-E1C5D82A7CFA}" destId="{C059533D-0D33-425B-A382-1B9FD76C189C}" srcOrd="0" destOrd="0" parTransId="{607EDB68-FA78-4C1B-BEC9-D7A3F4F2A60B}" sibTransId="{3E620E48-0F84-42EC-93DF-BED85A6B9E57}"/>
    <dgm:cxn modelId="{B3AFC909-74FD-49F2-802E-96DDB18B5DCA}" type="presOf" srcId="{15A3C437-9177-49D4-B454-0C66E4EAA653}" destId="{C48E0ECC-0F9F-485A-AF75-2B3E9E0C2C79}" srcOrd="0" destOrd="0" presId="urn:microsoft.com/office/officeart/2005/8/layout/vList2"/>
    <dgm:cxn modelId="{D20CE214-0EB8-4FEC-9731-632A13F64F8B}" type="presOf" srcId="{C059533D-0D33-425B-A382-1B9FD76C189C}" destId="{88A0BDAD-7074-4E79-AEAD-50E53CE0018E}" srcOrd="0" destOrd="0" presId="urn:microsoft.com/office/officeart/2005/8/layout/vList2"/>
    <dgm:cxn modelId="{B350A065-B5A0-4E5C-BB3A-2982AACA422E}" type="presOf" srcId="{2A843C7B-9FE6-4D84-9F56-E1C5D82A7CFA}" destId="{46782740-3D15-4E09-80C9-00BEB5EF95D7}" srcOrd="0" destOrd="0" presId="urn:microsoft.com/office/officeart/2005/8/layout/vList2"/>
    <dgm:cxn modelId="{70869E49-664D-4B96-AB47-B829F49B5521}" srcId="{2A843C7B-9FE6-4D84-9F56-E1C5D82A7CFA}" destId="{15A3C437-9177-49D4-B454-0C66E4EAA653}" srcOrd="2" destOrd="0" parTransId="{E77E70D8-DCD5-4716-A28D-D2F8C7327E2B}" sibTransId="{D0D17AD9-8841-487A-89E8-FCBD2191AB41}"/>
    <dgm:cxn modelId="{EF574B6D-5331-4B91-8E64-886E69A31C28}" srcId="{2A843C7B-9FE6-4D84-9F56-E1C5D82A7CFA}" destId="{5D03C676-D8AA-4DA1-8F20-AB3C2493EA84}" srcOrd="1" destOrd="0" parTransId="{98D8297F-1607-487F-8F7D-D0069E8E05A9}" sibTransId="{A18F9EE6-6722-417B-948D-1C88A7D10BAB}"/>
    <dgm:cxn modelId="{0E432DDA-C5E6-4511-B6D9-D64767111313}" type="presOf" srcId="{5D03C676-D8AA-4DA1-8F20-AB3C2493EA84}" destId="{D359BBD9-C0A0-411D-A262-E768D5BF5CFE}" srcOrd="0" destOrd="0" presId="urn:microsoft.com/office/officeart/2005/8/layout/vList2"/>
    <dgm:cxn modelId="{123ACAD7-CC6D-4588-A001-5109174C3C32}" type="presParOf" srcId="{46782740-3D15-4E09-80C9-00BEB5EF95D7}" destId="{88A0BDAD-7074-4E79-AEAD-50E53CE0018E}" srcOrd="0" destOrd="0" presId="urn:microsoft.com/office/officeart/2005/8/layout/vList2"/>
    <dgm:cxn modelId="{45932DC5-B71E-4BB2-83C1-DE47A98DA22E}" type="presParOf" srcId="{46782740-3D15-4E09-80C9-00BEB5EF95D7}" destId="{79E9136D-41D9-4902-8811-1614BBE93F00}" srcOrd="1" destOrd="0" presId="urn:microsoft.com/office/officeart/2005/8/layout/vList2"/>
    <dgm:cxn modelId="{F9543D39-05D8-4AE7-B953-533244D82D26}" type="presParOf" srcId="{46782740-3D15-4E09-80C9-00BEB5EF95D7}" destId="{D359BBD9-C0A0-411D-A262-E768D5BF5CFE}" srcOrd="2" destOrd="0" presId="urn:microsoft.com/office/officeart/2005/8/layout/vList2"/>
    <dgm:cxn modelId="{2CC73D55-471C-4A3E-96BE-909B57974DAA}" type="presParOf" srcId="{46782740-3D15-4E09-80C9-00BEB5EF95D7}" destId="{8B087231-DA82-4288-A5BF-A40D2031D6C0}" srcOrd="3" destOrd="0" presId="urn:microsoft.com/office/officeart/2005/8/layout/vList2"/>
    <dgm:cxn modelId="{1529FC02-2D4B-4FB5-BB0D-19F3A300FA39}" type="presParOf" srcId="{46782740-3D15-4E09-80C9-00BEB5EF95D7}" destId="{C48E0ECC-0F9F-485A-AF75-2B3E9E0C2C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0BDAD-7074-4E79-AEAD-50E53CE0018E}">
      <dsp:nvSpPr>
        <dsp:cNvPr id="0" name=""/>
        <dsp:cNvSpPr/>
      </dsp:nvSpPr>
      <dsp:spPr>
        <a:xfrm>
          <a:off x="0" y="114232"/>
          <a:ext cx="10515600" cy="1310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Use character convolution networks to classify text</a:t>
          </a:r>
          <a:endParaRPr lang="en-US" sz="3300" kern="1200"/>
        </a:p>
      </dsp:txBody>
      <dsp:txXfrm>
        <a:off x="63994" y="178226"/>
        <a:ext cx="10387612" cy="1182942"/>
      </dsp:txXfrm>
    </dsp:sp>
    <dsp:sp modelId="{D359BBD9-C0A0-411D-A262-E768D5BF5CFE}">
      <dsp:nvSpPr>
        <dsp:cNvPr id="0" name=""/>
        <dsp:cNvSpPr/>
      </dsp:nvSpPr>
      <dsp:spPr>
        <a:xfrm>
          <a:off x="0" y="1520202"/>
          <a:ext cx="10515600" cy="131093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Compare the accuracy of classification using the proposed model (using character level CNN) vs traditional method</a:t>
          </a:r>
          <a:endParaRPr lang="en-US" sz="3300" kern="1200"/>
        </a:p>
      </dsp:txBody>
      <dsp:txXfrm>
        <a:off x="63994" y="1584196"/>
        <a:ext cx="10387612" cy="1182942"/>
      </dsp:txXfrm>
    </dsp:sp>
    <dsp:sp modelId="{C48E0ECC-0F9F-485A-AF75-2B3E9E0C2C79}">
      <dsp:nvSpPr>
        <dsp:cNvPr id="0" name=""/>
        <dsp:cNvSpPr/>
      </dsp:nvSpPr>
      <dsp:spPr>
        <a:xfrm>
          <a:off x="0" y="2926173"/>
          <a:ext cx="10515600" cy="1310930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Analysis on Impact of Various features on the Accuracy</a:t>
          </a:r>
          <a:endParaRPr lang="en-US" sz="3300" kern="1200"/>
        </a:p>
      </dsp:txBody>
      <dsp:txXfrm>
        <a:off x="63994" y="2990167"/>
        <a:ext cx="10387612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14BB71-DD7E-4353-B3E1-C57AE51CED8A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B651B6-0F70-48A2-A985-512088D36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17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47282A-3F6A-438D-892C-C026E4E1C877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52280C-93FA-4213-ACB4-180475D20D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C6EF0E-B136-4571-8E7C-4EF751D2F24D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BC72C3-32AA-4C27-91E3-76A9243482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B2454D-1676-4406-B927-B8AF3BE326F9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6C0540-66FD-4B05-8A50-FD9606F408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90FE14-71A2-466F-9A3C-2447B37562F3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57137F-E192-4C9F-833A-5CBA60FC84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817DFA-5E47-4F11-9E8D-1D265AAE2C9A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A35F15-2F08-4D7F-93C8-4BA8DBBBB6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43CF04-57E2-4EB6-BE03-F37F74AF8A70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A77476-E767-424F-9AAE-1CB228DA49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837425-BB1D-42A1-8173-D47E3847EAE5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0D3410-AF9F-41E2-B56C-A28380EFC9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1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42BA83-5DCB-4D9C-A4FE-29EC0E318213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22FA2D-1B5B-4C96-9361-991924DC8B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A83B74-5571-4305-AA43-5614D9CD4425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858133-9A72-4062-9B96-0ACA887B83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7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829EDB-06FD-419F-93EE-4A21A94232E3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5E07DE-AB9E-4677-8A16-9F79B6E114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4D1C211-B61C-46EB-BD4B-AF78E3ED1A97}" type="datetime1">
              <a:rPr lang="en-US"/>
              <a:pPr lvl="0"/>
              <a:t>12/2/2022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31002D4-7F18-4664-9394-2759675EF2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GB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GB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zanova/sentiment14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 anchorCtr="0">
            <a:normAutofit fontScale="90000"/>
          </a:bodyPr>
          <a:lstStyle/>
          <a:p>
            <a:pPr lvl="0" algn="l"/>
            <a:r>
              <a:rPr lang="en-US">
                <a:cs typeface="Calibri Light"/>
              </a:rPr>
              <a:t>Character Level Convolutional Networks for Text Classification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lvl="0" indent="-228600">
              <a:buFont typeface="Arial"/>
              <a:buChar char="•"/>
            </a:pPr>
            <a:r>
              <a:rPr lang="en-US">
                <a:cs typeface="Calibri"/>
              </a:rPr>
              <a:t>Harish Umasankar</a:t>
            </a:r>
          </a:p>
          <a:p>
            <a:pPr marL="285750" lvl="0" indent="-228600">
              <a:buFont typeface="Arial"/>
              <a:buChar char="•"/>
            </a:pPr>
            <a:r>
              <a:rPr lang="en-US">
                <a:cs typeface="Calibri"/>
              </a:rPr>
              <a:t> Ruhul Ameen</a:t>
            </a:r>
          </a:p>
          <a:p>
            <a:pPr marL="285750" lvl="0" indent="-228600">
              <a:buFont typeface="Arial"/>
              <a:buChar char="•"/>
            </a:pPr>
            <a:r>
              <a:rPr lang="en-US">
                <a:cs typeface="Calibri"/>
              </a:rPr>
              <a:t> Bodgam Rohan Reddy</a:t>
            </a:r>
          </a:p>
          <a:p>
            <a:pPr marL="285750" lvl="0" indent="-228600">
              <a:buFont typeface="Arial"/>
              <a:buChar char="•"/>
            </a:pPr>
            <a:r>
              <a:rPr lang="en-US">
                <a:cs typeface="Calibri"/>
              </a:rPr>
              <a:t>Akash Vallamsetty</a:t>
            </a:r>
          </a:p>
          <a:p>
            <a:pPr lvl="0"/>
            <a:endParaRPr lang="en-US">
              <a:cs typeface="Calibri"/>
            </a:endParaRPr>
          </a:p>
          <a:p>
            <a:pPr lvl="0"/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>
                <a:cs typeface="Calibri Light"/>
              </a:rPr>
              <a:t>Loss Function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Used Sparse Categorical Cross Entropy Loss/Log Loss Function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Sparse Representation</a:t>
            </a:r>
            <a:endParaRPr lang="en-US"/>
          </a:p>
          <a:p>
            <a:pPr marL="457200" lvl="1" indent="0">
              <a:buNone/>
            </a:pPr>
            <a:r>
              <a:rPr lang="en-US">
                <a:cs typeface="Calibri"/>
              </a:rPr>
              <a:t>In sparse categorical cross-entropy , truth labels are integer encoded, for example, </a:t>
            </a:r>
            <a:r>
              <a:rPr lang="en-US">
                <a:latin typeface="Consolas"/>
                <a:cs typeface="Calibri"/>
              </a:rPr>
              <a:t>[1]</a:t>
            </a:r>
            <a:r>
              <a:rPr lang="en-US">
                <a:cs typeface="Calibri"/>
              </a:rPr>
              <a:t>, </a:t>
            </a:r>
            <a:r>
              <a:rPr lang="en-US">
                <a:latin typeface="Consolas"/>
                <a:cs typeface="Calibri"/>
              </a:rPr>
              <a:t>[2]</a:t>
            </a:r>
            <a:r>
              <a:rPr lang="en-US">
                <a:cs typeface="Calibri"/>
              </a:rPr>
              <a:t> and </a:t>
            </a:r>
            <a:r>
              <a:rPr lang="en-US">
                <a:latin typeface="Consolas"/>
                <a:cs typeface="Calibri"/>
              </a:rPr>
              <a:t>[3]</a:t>
            </a:r>
            <a:r>
              <a:rPr lang="en-US">
                <a:cs typeface="Calibri"/>
              </a:rPr>
              <a:t> for 3-class problem.</a:t>
            </a:r>
          </a:p>
          <a:p>
            <a:pPr lvl="1"/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AAFCAE6-CE79-06E2-3443-23937386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62" y="2425816"/>
            <a:ext cx="3624769" cy="15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>
                <a:cs typeface="Calibri Light"/>
              </a:rPr>
              <a:t>Optimizer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Used Adam Optimizer</a:t>
            </a:r>
          </a:p>
          <a:p>
            <a:r>
              <a:rPr lang="en-US">
                <a:cs typeface="Calibri"/>
              </a:rPr>
              <a:t>Computes individual adaptive learning rates for different parameters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567AD3C-D837-4C09-FA25-EC516886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69" y="2868191"/>
            <a:ext cx="3895969" cy="37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>
                <a:cs typeface="Calibri Light"/>
              </a:rPr>
              <a:t>Result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Dataset : 30 percent of whole split into 80-20 train-test data.</a:t>
            </a:r>
          </a:p>
          <a:p>
            <a:r>
              <a:rPr lang="en-US">
                <a:cs typeface="Calibri"/>
              </a:rPr>
              <a:t>Accuracy = 84%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D5BD26-1CD7-AA81-1A48-5A1221A00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00190"/>
              </p:ext>
            </p:extLst>
          </p:nvPr>
        </p:nvGraphicFramePr>
        <p:xfrm>
          <a:off x="1794329" y="3065417"/>
          <a:ext cx="8435230" cy="2165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046">
                  <a:extLst>
                    <a:ext uri="{9D8B030D-6E8A-4147-A177-3AD203B41FA5}">
                      <a16:colId xmlns:a16="http://schemas.microsoft.com/office/drawing/2014/main" val="795893973"/>
                    </a:ext>
                  </a:extLst>
                </a:gridCol>
                <a:gridCol w="1687046">
                  <a:extLst>
                    <a:ext uri="{9D8B030D-6E8A-4147-A177-3AD203B41FA5}">
                      <a16:colId xmlns:a16="http://schemas.microsoft.com/office/drawing/2014/main" val="3827383327"/>
                    </a:ext>
                  </a:extLst>
                </a:gridCol>
                <a:gridCol w="1687046">
                  <a:extLst>
                    <a:ext uri="{9D8B030D-6E8A-4147-A177-3AD203B41FA5}">
                      <a16:colId xmlns:a16="http://schemas.microsoft.com/office/drawing/2014/main" val="785729016"/>
                    </a:ext>
                  </a:extLst>
                </a:gridCol>
                <a:gridCol w="1687046">
                  <a:extLst>
                    <a:ext uri="{9D8B030D-6E8A-4147-A177-3AD203B41FA5}">
                      <a16:colId xmlns:a16="http://schemas.microsoft.com/office/drawing/2014/main" val="2068025640"/>
                    </a:ext>
                  </a:extLst>
                </a:gridCol>
                <a:gridCol w="1687046">
                  <a:extLst>
                    <a:ext uri="{9D8B030D-6E8A-4147-A177-3AD203B41FA5}">
                      <a16:colId xmlns:a16="http://schemas.microsoft.com/office/drawing/2014/main" val="523747312"/>
                    </a:ext>
                  </a:extLst>
                </a:gridCol>
              </a:tblGrid>
              <a:tr h="740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F1-measure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27149"/>
                  </a:ext>
                </a:extLst>
              </a:tr>
              <a:tr h="685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CNN(positive)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8296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CNN(negative)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15915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99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>
            <a:normAutofit fontScale="90000"/>
          </a:bodyPr>
          <a:lstStyle/>
          <a:p>
            <a:pPr lvl="0"/>
            <a:r>
              <a:rPr lang="en-US" sz="5400">
                <a:cs typeface="Calibri Light"/>
              </a:rPr>
              <a:t>Model 2: n Grams - TFIDF with Multinomial Logistic Regression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cs typeface="Calibri"/>
              </a:rPr>
              <a:t>Models constructed from selection of most frequent n-grams.</a:t>
            </a:r>
          </a:p>
          <a:p>
            <a:r>
              <a:rPr lang="en-US" sz="2400">
                <a:cs typeface="Calibri"/>
              </a:rPr>
              <a:t>N-gram : A sequence of n items from a given sample.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TFIDF is the method used to convert  the n-gram words into feature vectors</a:t>
            </a:r>
          </a:p>
          <a:p>
            <a:r>
              <a:rPr lang="en-US" sz="2400">
                <a:cs typeface="Calibri"/>
              </a:rPr>
              <a:t>Multinomial Logistic Regression applied to the model to classify the test dataset and find accuracy.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3EF314C-7808-615C-0F1D-76EAB8C4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80" y="2732601"/>
            <a:ext cx="5562600" cy="16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8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>
                <a:cs typeface="Calibri Light"/>
              </a:rPr>
              <a:t>Result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Dataset : 30 percent of whole split into 80-20 train-test data.</a:t>
            </a:r>
          </a:p>
          <a:p>
            <a:endParaRPr lang="en-US"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DC3520-7B39-D4F0-F58F-C47270FC6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31359"/>
              </p:ext>
            </p:extLst>
          </p:nvPr>
        </p:nvGraphicFramePr>
        <p:xfrm>
          <a:off x="1553028" y="2460171"/>
          <a:ext cx="8785105" cy="318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021">
                  <a:extLst>
                    <a:ext uri="{9D8B030D-6E8A-4147-A177-3AD203B41FA5}">
                      <a16:colId xmlns:a16="http://schemas.microsoft.com/office/drawing/2014/main" val="3863510875"/>
                    </a:ext>
                  </a:extLst>
                </a:gridCol>
                <a:gridCol w="1757021">
                  <a:extLst>
                    <a:ext uri="{9D8B030D-6E8A-4147-A177-3AD203B41FA5}">
                      <a16:colId xmlns:a16="http://schemas.microsoft.com/office/drawing/2014/main" val="3971104893"/>
                    </a:ext>
                  </a:extLst>
                </a:gridCol>
                <a:gridCol w="1757021">
                  <a:extLst>
                    <a:ext uri="{9D8B030D-6E8A-4147-A177-3AD203B41FA5}">
                      <a16:colId xmlns:a16="http://schemas.microsoft.com/office/drawing/2014/main" val="267828190"/>
                    </a:ext>
                  </a:extLst>
                </a:gridCol>
                <a:gridCol w="1757021">
                  <a:extLst>
                    <a:ext uri="{9D8B030D-6E8A-4147-A177-3AD203B41FA5}">
                      <a16:colId xmlns:a16="http://schemas.microsoft.com/office/drawing/2014/main" val="3376292727"/>
                    </a:ext>
                  </a:extLst>
                </a:gridCol>
                <a:gridCol w="1757021">
                  <a:extLst>
                    <a:ext uri="{9D8B030D-6E8A-4147-A177-3AD203B41FA5}">
                      <a16:colId xmlns:a16="http://schemas.microsoft.com/office/drawing/2014/main" val="2219309620"/>
                    </a:ext>
                  </a:extLst>
                </a:gridCol>
              </a:tblGrid>
              <a:tr h="61608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Model​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Precision​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Recall​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F1​-measure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Accuracy​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27463"/>
                  </a:ext>
                </a:extLst>
              </a:tr>
              <a:tr h="55568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 CNN (positive)​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0.84​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0.82​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0.84​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0.84​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018673"/>
                  </a:ext>
                </a:extLst>
              </a:tr>
              <a:tr h="61608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u="none" strike="noStrike" dirty="0">
                          <a:effectLst/>
                        </a:rPr>
                        <a:t>CNN (negative)</a:t>
                      </a:r>
                      <a:r>
                        <a:rPr lang="en-US" dirty="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0.83​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0.83​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383741856"/>
                  </a:ext>
                </a:extLst>
              </a:tr>
              <a:tr h="7006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N-gram TFIDF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7320"/>
                  </a:ext>
                </a:extLst>
              </a:tr>
              <a:tr h="7006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effectLst/>
                          <a:latin typeface="Calibri"/>
                        </a:rPr>
                        <a:t>N-gram TFIDF (negative)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5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0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>
            <a:normAutofit fontScale="90000"/>
          </a:bodyPr>
          <a:lstStyle/>
          <a:p>
            <a:pPr lvl="0"/>
            <a:r>
              <a:rPr lang="en-US" sz="5400">
                <a:cs typeface="Calibri Light"/>
              </a:rPr>
              <a:t>Model 3: Bag of Words TFIDF with Multinomial Logistic Regression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cs typeface="Calibri"/>
              </a:rPr>
              <a:t>Bag of words model collects/samples the most frequent words in the dataset.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The frequencies of the words are converted into feature vectors using TFIDF.</a:t>
            </a:r>
          </a:p>
          <a:p>
            <a:r>
              <a:rPr lang="en-US" sz="2400">
                <a:cs typeface="Calibri"/>
              </a:rPr>
              <a:t>Multinomial Logistic Regression applied to the model to classify the test dataset and find accuracy.</a:t>
            </a:r>
            <a:endParaRPr lang="en-US" sz="2400"/>
          </a:p>
        </p:txBody>
      </p:sp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390B651-D8B2-6D76-E431-C19F7600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660" y="2567360"/>
            <a:ext cx="4922520" cy="17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6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>
                <a:cs typeface="Calibri Light"/>
              </a:rPr>
              <a:t>Result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>
          <a:xfrm>
            <a:off x="838203" y="1346656"/>
            <a:ext cx="10515600" cy="4830307"/>
          </a:xfrm>
        </p:spPr>
        <p:txBody>
          <a:bodyPr>
            <a:normAutofit/>
          </a:bodyPr>
          <a:lstStyle/>
          <a:p>
            <a:r>
              <a:rPr lang="en-US">
                <a:cs typeface="Calibri"/>
              </a:rPr>
              <a:t>Dataset : 30 percent of whole split into 80-20 train-test data.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E29EB6-EE80-A9CC-3918-3B4619248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52892"/>
              </p:ext>
            </p:extLst>
          </p:nvPr>
        </p:nvGraphicFramePr>
        <p:xfrm>
          <a:off x="1756228" y="1777999"/>
          <a:ext cx="8416305" cy="4404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3261">
                  <a:extLst>
                    <a:ext uri="{9D8B030D-6E8A-4147-A177-3AD203B41FA5}">
                      <a16:colId xmlns:a16="http://schemas.microsoft.com/office/drawing/2014/main" val="4127279389"/>
                    </a:ext>
                  </a:extLst>
                </a:gridCol>
                <a:gridCol w="1683261">
                  <a:extLst>
                    <a:ext uri="{9D8B030D-6E8A-4147-A177-3AD203B41FA5}">
                      <a16:colId xmlns:a16="http://schemas.microsoft.com/office/drawing/2014/main" val="1554269847"/>
                    </a:ext>
                  </a:extLst>
                </a:gridCol>
                <a:gridCol w="1683261">
                  <a:extLst>
                    <a:ext uri="{9D8B030D-6E8A-4147-A177-3AD203B41FA5}">
                      <a16:colId xmlns:a16="http://schemas.microsoft.com/office/drawing/2014/main" val="3028978687"/>
                    </a:ext>
                  </a:extLst>
                </a:gridCol>
                <a:gridCol w="1683261">
                  <a:extLst>
                    <a:ext uri="{9D8B030D-6E8A-4147-A177-3AD203B41FA5}">
                      <a16:colId xmlns:a16="http://schemas.microsoft.com/office/drawing/2014/main" val="2529920753"/>
                    </a:ext>
                  </a:extLst>
                </a:gridCol>
                <a:gridCol w="1683261">
                  <a:extLst>
                    <a:ext uri="{9D8B030D-6E8A-4147-A177-3AD203B41FA5}">
                      <a16:colId xmlns:a16="http://schemas.microsoft.com/office/drawing/2014/main" val="2421839646"/>
                    </a:ext>
                  </a:extLst>
                </a:gridCol>
              </a:tblGrid>
              <a:tr h="33991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Model​​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Precision​​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Recall​​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F1​​-measure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Accuracy​​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59691"/>
                  </a:ext>
                </a:extLst>
              </a:tr>
              <a:tr h="39940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 CNN (positive)​​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0.84​​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0.82​​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0.84​​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​​</a:t>
                      </a:r>
                    </a:p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0.84​​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07664"/>
                  </a:ext>
                </a:extLst>
              </a:tr>
              <a:tr h="39940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CNN (negative)​​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0.83​​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0.85​​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0.83​​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077583941"/>
                  </a:ext>
                </a:extLst>
              </a:tr>
              <a:tr h="7053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N-gram TFIDF (positive)​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0.76​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0.80​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0.78​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0.78​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01181"/>
                  </a:ext>
                </a:extLst>
              </a:tr>
              <a:tr h="7053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N-gram TFIDF (negative)​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0.79​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0.75​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0.77​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15356729"/>
                  </a:ext>
                </a:extLst>
              </a:tr>
              <a:tr h="705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Bag of words TFIDF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46347"/>
                  </a:ext>
                </a:extLst>
              </a:tr>
              <a:tr h="705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Bag of words TFIDF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80350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98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>
            <a:normAutofit/>
          </a:bodyPr>
          <a:lstStyle/>
          <a:p>
            <a:pPr lvl="0"/>
            <a:r>
              <a:rPr lang="en-US" sz="5400">
                <a:cs typeface="Calibri Light"/>
              </a:rPr>
              <a:t>Model 4: LSTM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LSTM is a special kind of Recurrent Neural Network(RNN)</a:t>
            </a:r>
          </a:p>
          <a:p>
            <a:r>
              <a:rPr lang="en-US">
                <a:cs typeface="Calibri"/>
              </a:rPr>
              <a:t>Normal RNN is not able to learn to connect information from a larger gap which is relevant</a:t>
            </a:r>
          </a:p>
          <a:p>
            <a:pPr lvl="1"/>
            <a:r>
              <a:rPr lang="en-US" err="1">
                <a:cs typeface="Calibri"/>
              </a:rPr>
              <a:t>Eg.</a:t>
            </a:r>
            <a:r>
              <a:rPr lang="en-US">
                <a:cs typeface="Calibri"/>
              </a:rPr>
              <a:t> I grew up in France... So I speak fluent </a:t>
            </a:r>
            <a:r>
              <a:rPr lang="en-US" i="1" u="sng">
                <a:cs typeface="Calibri"/>
              </a:rPr>
              <a:t>French</a:t>
            </a:r>
            <a:r>
              <a:rPr lang="en-US">
                <a:cs typeface="Calibri"/>
              </a:rPr>
              <a:t> . In this predicting French largely depends on the word 'France' which the RNN might not pick up.</a:t>
            </a:r>
            <a:endParaRPr lang="en-US" u="sng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2BE90C-EE4C-64C7-EC98-251C613B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4518392"/>
            <a:ext cx="7000875" cy="13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2AFC-A3EE-CFD7-3C40-A0573575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Model 4:LSTM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5183-544E-00E3-9EC1-8CB68E6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6273800" cy="4627107"/>
          </a:xfrm>
        </p:spPr>
        <p:txBody>
          <a:bodyPr>
            <a:normAutofit/>
          </a:bodyPr>
          <a:lstStyle/>
          <a:p>
            <a:r>
              <a:rPr lang="en-US" sz="2400">
                <a:cs typeface="Calibri"/>
              </a:rPr>
              <a:t>LSTM consists of two separate streams of memory – short term, long term</a:t>
            </a:r>
          </a:p>
          <a:p>
            <a:r>
              <a:rPr lang="en-US" sz="2400">
                <a:cs typeface="Calibri"/>
              </a:rPr>
              <a:t>It consists of three gates – Forget gate (decides how much long term memory to retain, input gate (updates long term memory), output gate (gives the output which is also next short term memory)</a:t>
            </a:r>
          </a:p>
          <a:p>
            <a:r>
              <a:rPr lang="en-US" sz="2400">
                <a:cs typeface="Calibri"/>
              </a:rPr>
              <a:t>The model is developed by introducing a LSTM layer in the deep neural network structure which gives the output as mean of all the LSTM cells present. The means are used as feature vectors and a classifier is developed using multinomial logistic regression.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C97C2F8-E7D0-0D73-538A-545D09279920}"/>
              </a:ext>
            </a:extLst>
          </p:cNvPr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CC8D1B87-1375-86ED-4F24-8F289F8C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1694274"/>
            <a:ext cx="4391025" cy="32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0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>
                <a:cs typeface="Calibri Light"/>
              </a:rPr>
              <a:t>Result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>
          <a:xfrm>
            <a:off x="838203" y="1281342"/>
            <a:ext cx="10515600" cy="4895621"/>
          </a:xfrm>
        </p:spPr>
        <p:txBody>
          <a:bodyPr>
            <a:normAutofit/>
          </a:bodyPr>
          <a:lstStyle/>
          <a:p>
            <a:r>
              <a:rPr lang="en-US" sz="2400">
                <a:cs typeface="Calibri"/>
              </a:rPr>
              <a:t>Dataset : 30 percent of whole split into 80-20 train-test data.</a:t>
            </a:r>
          </a:p>
          <a:p>
            <a:pPr lvl="1"/>
            <a:endParaRPr lang="en-US">
              <a:cs typeface="Calibri"/>
            </a:endParaRPr>
          </a:p>
          <a:p>
            <a:pPr lvl="0"/>
            <a:endParaRPr lang="en-US">
              <a:cs typeface="Calibri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55D2F66-B219-27FD-5A01-A2014409E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95666"/>
              </p:ext>
            </p:extLst>
          </p:nvPr>
        </p:nvGraphicFramePr>
        <p:xfrm>
          <a:off x="1248228" y="1778000"/>
          <a:ext cx="9039535" cy="4414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907">
                  <a:extLst>
                    <a:ext uri="{9D8B030D-6E8A-4147-A177-3AD203B41FA5}">
                      <a16:colId xmlns:a16="http://schemas.microsoft.com/office/drawing/2014/main" val="784438582"/>
                    </a:ext>
                  </a:extLst>
                </a:gridCol>
                <a:gridCol w="1807907">
                  <a:extLst>
                    <a:ext uri="{9D8B030D-6E8A-4147-A177-3AD203B41FA5}">
                      <a16:colId xmlns:a16="http://schemas.microsoft.com/office/drawing/2014/main" val="2990131850"/>
                    </a:ext>
                  </a:extLst>
                </a:gridCol>
                <a:gridCol w="1807907">
                  <a:extLst>
                    <a:ext uri="{9D8B030D-6E8A-4147-A177-3AD203B41FA5}">
                      <a16:colId xmlns:a16="http://schemas.microsoft.com/office/drawing/2014/main" val="3808206673"/>
                    </a:ext>
                  </a:extLst>
                </a:gridCol>
                <a:gridCol w="1807907">
                  <a:extLst>
                    <a:ext uri="{9D8B030D-6E8A-4147-A177-3AD203B41FA5}">
                      <a16:colId xmlns:a16="http://schemas.microsoft.com/office/drawing/2014/main" val="987243533"/>
                    </a:ext>
                  </a:extLst>
                </a:gridCol>
                <a:gridCol w="1807907">
                  <a:extLst>
                    <a:ext uri="{9D8B030D-6E8A-4147-A177-3AD203B41FA5}">
                      <a16:colId xmlns:a16="http://schemas.microsoft.com/office/drawing/2014/main" val="296086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Model​​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Precision​​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Recall​​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F1​​-measure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Accuracy​​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4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 CNN (positive)​​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0.81​​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0.83​​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​​</a:t>
                      </a:r>
                      <a:endParaRPr lang="en-US" dirty="0"/>
                    </a:p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0.84​​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CNN (negative)​​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0.8​2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0.84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7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N-gram TFIDF (positive)​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0.79​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​</a:t>
                      </a:r>
                      <a:endParaRPr lang="en-US" dirty="0"/>
                    </a:p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​</a:t>
                      </a:r>
                      <a:endParaRPr lang="en-US" dirty="0"/>
                    </a:p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73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N-gram TFIDF (negative)​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effectLst/>
                        </a:rPr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dirty="0">
                          <a:effectLst/>
                        </a:rPr>
                        <a:t>0.78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 of words TFIDF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1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 of words TFIDF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0.77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9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9912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LSTM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52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90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>
            <a:normAutofit/>
          </a:bodyPr>
          <a:lstStyle/>
          <a:p>
            <a:pPr lvl="0"/>
            <a:r>
              <a:rPr lang="en-US" sz="5400">
                <a:cs typeface="Calibri Light"/>
              </a:rPr>
              <a:t>Goal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D5CB1804-7976-B2C6-7A6E-BC5AD6524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614501"/>
              </p:ext>
            </p:extLst>
          </p:nvPr>
        </p:nvGraphicFramePr>
        <p:xfrm>
          <a:off x="838203" y="1825627"/>
          <a:ext cx="105156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94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>
                <a:cs typeface="Calibri Light"/>
              </a:rPr>
              <a:t>Analysis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34340E4-9B93-8041-F338-23680FDDD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662" y="1825627"/>
            <a:ext cx="10512682" cy="4351336"/>
          </a:xfrm>
        </p:spPr>
      </p:pic>
    </p:spTree>
    <p:extLst>
      <p:ext uri="{BB962C8B-B14F-4D97-AF65-F5344CB8AC3E}">
        <p14:creationId xmlns:p14="http://schemas.microsoft.com/office/powerpoint/2010/main" val="133962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r>
              <a:rPr lang="en-US" sz="5400">
                <a:cs typeface="Calibri Light"/>
              </a:rPr>
              <a:t>Effectiveness of Character Level CNN</a:t>
            </a:r>
            <a:endParaRPr lang="en-US"/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Perform text classification without need for words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Text classification has more accuracy than other models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26E828C-9A23-D5BC-995C-1DAA7504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4" y="1311020"/>
            <a:ext cx="5304971" cy="35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r>
              <a:rPr lang="en-US" sz="5400">
                <a:cs typeface="Calibri Light"/>
              </a:rPr>
              <a:t>Dataset Size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Convolution Networks work better on larger data sets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Traditional Methods work better on smaller data sets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D5D693B-1E2C-19DB-4E24-BC15515FC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29" y="1272473"/>
            <a:ext cx="6393541" cy="349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37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r>
              <a:rPr lang="en-US" sz="5400">
                <a:cs typeface="Calibri Light"/>
              </a:rPr>
              <a:t>Choice of Alphabet</a:t>
            </a:r>
            <a:endParaRPr lang="en-US"/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>
          <a:xfrm>
            <a:off x="838202" y="1535342"/>
            <a:ext cx="6233886" cy="3756250"/>
          </a:xfrm>
        </p:spPr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Only using small letters, accuracy = 0.84</a:t>
            </a:r>
          </a:p>
          <a:p>
            <a:r>
              <a:rPr lang="en-US" dirty="0">
                <a:ea typeface="Calibri"/>
                <a:cs typeface="Calibri"/>
              </a:rPr>
              <a:t>Using both capital and small letters, accuracy = 0.75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584580B-FCB3-0FD0-B32B-EE52C97E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4" y="1712647"/>
            <a:ext cx="4593771" cy="3127905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FACBFD5A-34DE-7D8E-C5CC-E97B5A132714}"/>
              </a:ext>
            </a:extLst>
          </p:cNvPr>
          <p:cNvSpPr txBox="1">
            <a:spLocks/>
          </p:cNvSpPr>
          <p:nvPr/>
        </p:nvSpPr>
        <p:spPr>
          <a:xfrm>
            <a:off x="475345" y="3683456"/>
            <a:ext cx="11277600" cy="20725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fontScale="92500" lnSpcReduction="10000"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Making distinction between lower case and upper-case alphabets does not improve accuracy of model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269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r>
              <a:rPr lang="en-US" sz="5400">
                <a:cs typeface="Calibri Light"/>
              </a:rPr>
              <a:t>Free Lunch Theorem</a:t>
            </a:r>
            <a:endParaRPr lang="en-US"/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These experiments on Character Level CNN and Traditional Methods suggest that there no one single model that will work for all data sets</a:t>
            </a:r>
          </a:p>
        </p:txBody>
      </p:sp>
      <p:pic>
        <p:nvPicPr>
          <p:cNvPr id="5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64BD6C1A-0845-B8CC-8EA6-A3727B1A4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92" y="1436845"/>
            <a:ext cx="5605583" cy="30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5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-55056" y="321731"/>
            <a:ext cx="12258482" cy="4240740"/>
          </a:xfrm>
        </p:spPr>
        <p:txBody>
          <a:bodyPr/>
          <a:lstStyle/>
          <a:p>
            <a:pPr lvl="0"/>
            <a:r>
              <a:rPr lang="en-US" sz="6600">
                <a:cs typeface="Calibri Light"/>
              </a:rPr>
              <a:t>THANK YOU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073292" y="4562471"/>
            <a:ext cx="9276176" cy="168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9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/>
              <a:t>Why do we need Character Level CNN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Content Placeholder 2"/>
          <p:cNvGrpSpPr/>
          <p:nvPr/>
        </p:nvGrpSpPr>
        <p:grpSpPr>
          <a:xfrm>
            <a:off x="344682" y="1868896"/>
            <a:ext cx="11407423" cy="4264789"/>
            <a:chOff x="344683" y="1868896"/>
            <a:chExt cx="11407368" cy="4264789"/>
          </a:xfrm>
        </p:grpSpPr>
        <p:sp>
          <p:nvSpPr>
            <p:cNvPr id="5" name="Freeform: Shape 4"/>
            <p:cNvSpPr/>
            <p:nvPr/>
          </p:nvSpPr>
          <p:spPr>
            <a:xfrm>
              <a:off x="344683" y="1868896"/>
              <a:ext cx="5330549" cy="12095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30549"/>
                <a:gd name="f7" fmla="val 1209600"/>
                <a:gd name="f8" fmla="+- 0 0 -90"/>
                <a:gd name="f9" fmla="*/ f3 1 5330549"/>
                <a:gd name="f10" fmla="*/ f4 1 1209600"/>
                <a:gd name="f11" fmla="+- f7 0 f5"/>
                <a:gd name="f12" fmla="+- f6 0 f5"/>
                <a:gd name="f13" fmla="*/ f8 f0 1"/>
                <a:gd name="f14" fmla="*/ f12 1 5330549"/>
                <a:gd name="f15" fmla="*/ f11 1 1209600"/>
                <a:gd name="f16" fmla="*/ 0 f12 1"/>
                <a:gd name="f17" fmla="*/ 0 f11 1"/>
                <a:gd name="f18" fmla="*/ 5330549 f12 1"/>
                <a:gd name="f19" fmla="*/ 1209600 f11 1"/>
                <a:gd name="f20" fmla="*/ f13 1 f2"/>
                <a:gd name="f21" fmla="*/ f16 1 5330549"/>
                <a:gd name="f22" fmla="*/ f17 1 1209600"/>
                <a:gd name="f23" fmla="*/ f18 1 5330549"/>
                <a:gd name="f24" fmla="*/ f19 1 12096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5330549" h="12096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D7D31"/>
            </a:solidFill>
            <a:ln w="12701" cap="flat">
              <a:solidFill>
                <a:srgbClr val="ED7D31"/>
              </a:solidFill>
              <a:prstDash val="solid"/>
              <a:miter/>
            </a:ln>
          </p:spPr>
          <p:txBody>
            <a:bodyPr vert="horz" wrap="square" lIns="298707" tIns="170691" rIns="298707" bIns="170691" anchor="ctr" anchorCtr="1" compatLnSpc="1">
              <a:noAutofit/>
            </a:bodyPr>
            <a:lstStyle/>
            <a:p>
              <a:pPr marL="0" marR="0" lvl="0" indent="0" algn="ctr" defTabSz="18669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Traditional Method</a:t>
              </a: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344683" y="3078501"/>
              <a:ext cx="5330549" cy="30551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30549"/>
                <a:gd name="f7" fmla="val 3055185"/>
                <a:gd name="f8" fmla="+- 0 0 -90"/>
                <a:gd name="f9" fmla="*/ f3 1 5330549"/>
                <a:gd name="f10" fmla="*/ f4 1 3055185"/>
                <a:gd name="f11" fmla="+- f7 0 f5"/>
                <a:gd name="f12" fmla="+- f6 0 f5"/>
                <a:gd name="f13" fmla="*/ f8 f0 1"/>
                <a:gd name="f14" fmla="*/ f12 1 5330549"/>
                <a:gd name="f15" fmla="*/ f11 1 3055185"/>
                <a:gd name="f16" fmla="*/ 0 f12 1"/>
                <a:gd name="f17" fmla="*/ 0 f11 1"/>
                <a:gd name="f18" fmla="*/ 5330549 f12 1"/>
                <a:gd name="f19" fmla="*/ 3055185 f11 1"/>
                <a:gd name="f20" fmla="*/ f13 1 f2"/>
                <a:gd name="f21" fmla="*/ f16 1 5330549"/>
                <a:gd name="f22" fmla="*/ f17 1 3055185"/>
                <a:gd name="f23" fmla="*/ f18 1 5330549"/>
                <a:gd name="f24" fmla="*/ f19 1 305518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5330549" h="305518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8D7CD">
                <a:alpha val="90000"/>
              </a:srgbClr>
            </a:solidFill>
            <a:ln w="12701" cap="flat">
              <a:solidFill>
                <a:srgbClr val="F8D7CD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224028" tIns="224028" rIns="298707" bIns="336042" anchor="t" anchorCtr="0" compatLnSpc="1">
              <a:noAutofit/>
            </a:bodyPr>
            <a:lstStyle/>
            <a:p>
              <a:pPr marL="285750" marR="0" lvl="1" indent="-285750" algn="l" defTabSz="18669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Quantizing by words to obtain features</a:t>
              </a:r>
            </a:p>
            <a:p>
              <a:pPr marL="285750" marR="0" lvl="1" indent="-285750" algn="l" defTabSz="18669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Issue: Number of words is very large</a:t>
              </a: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6421502" y="1868896"/>
              <a:ext cx="5330549" cy="12095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30549"/>
                <a:gd name="f7" fmla="val 1209600"/>
                <a:gd name="f8" fmla="+- 0 0 -90"/>
                <a:gd name="f9" fmla="*/ f3 1 5330549"/>
                <a:gd name="f10" fmla="*/ f4 1 1209600"/>
                <a:gd name="f11" fmla="+- f7 0 f5"/>
                <a:gd name="f12" fmla="+- f6 0 f5"/>
                <a:gd name="f13" fmla="*/ f8 f0 1"/>
                <a:gd name="f14" fmla="*/ f12 1 5330549"/>
                <a:gd name="f15" fmla="*/ f11 1 1209600"/>
                <a:gd name="f16" fmla="*/ 0 f12 1"/>
                <a:gd name="f17" fmla="*/ 0 f11 1"/>
                <a:gd name="f18" fmla="*/ 5330549 f12 1"/>
                <a:gd name="f19" fmla="*/ 1209600 f11 1"/>
                <a:gd name="f20" fmla="*/ f13 1 f2"/>
                <a:gd name="f21" fmla="*/ f16 1 5330549"/>
                <a:gd name="f22" fmla="*/ f17 1 1209600"/>
                <a:gd name="f23" fmla="*/ f18 1 5330549"/>
                <a:gd name="f24" fmla="*/ f19 1 1209600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5330549" h="12096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A5A5A5"/>
            </a:solidFill>
            <a:ln w="12701" cap="flat">
              <a:solidFill>
                <a:srgbClr val="A5A5A5"/>
              </a:solidFill>
              <a:prstDash val="solid"/>
              <a:miter/>
            </a:ln>
          </p:spPr>
          <p:txBody>
            <a:bodyPr vert="horz" wrap="square" lIns="298707" tIns="170691" rIns="298707" bIns="170691" anchor="ctr" anchorCtr="1" compatLnSpc="1">
              <a:noAutofit/>
            </a:bodyPr>
            <a:lstStyle/>
            <a:p>
              <a:pPr marL="0" marR="0" lvl="0" indent="0" algn="ctr" defTabSz="18669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Proposed Method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6421502" y="3078501"/>
              <a:ext cx="5330549" cy="30551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30549"/>
                <a:gd name="f7" fmla="val 3055185"/>
                <a:gd name="f8" fmla="+- 0 0 -90"/>
                <a:gd name="f9" fmla="*/ f3 1 5330549"/>
                <a:gd name="f10" fmla="*/ f4 1 3055185"/>
                <a:gd name="f11" fmla="+- f7 0 f5"/>
                <a:gd name="f12" fmla="+- f6 0 f5"/>
                <a:gd name="f13" fmla="*/ f8 f0 1"/>
                <a:gd name="f14" fmla="*/ f12 1 5330549"/>
                <a:gd name="f15" fmla="*/ f11 1 3055185"/>
                <a:gd name="f16" fmla="*/ 0 f12 1"/>
                <a:gd name="f17" fmla="*/ 0 f11 1"/>
                <a:gd name="f18" fmla="*/ 5330549 f12 1"/>
                <a:gd name="f19" fmla="*/ 3055185 f11 1"/>
                <a:gd name="f20" fmla="*/ f13 1 f2"/>
                <a:gd name="f21" fmla="*/ f16 1 5330549"/>
                <a:gd name="f22" fmla="*/ f17 1 3055185"/>
                <a:gd name="f23" fmla="*/ f18 1 5330549"/>
                <a:gd name="f24" fmla="*/ f19 1 3055185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5330549" h="305518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1E1E1">
                <a:alpha val="90000"/>
              </a:srgbClr>
            </a:solidFill>
            <a:ln w="12701" cap="flat">
              <a:solidFill>
                <a:srgbClr val="E1E1E1">
                  <a:alpha val="90000"/>
                </a:srgbClr>
              </a:solidFill>
              <a:prstDash val="solid"/>
              <a:miter/>
            </a:ln>
          </p:spPr>
          <p:txBody>
            <a:bodyPr vert="horz" wrap="square" lIns="224028" tIns="224028" rIns="298707" bIns="336042" anchor="t" anchorCtr="0" compatLnSpc="1">
              <a:noAutofit/>
            </a:bodyPr>
            <a:lstStyle/>
            <a:p>
              <a:pPr marL="285750" marR="0" lvl="1" indent="-285750" algn="l" defTabSz="18669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Total number of characters is limited</a:t>
              </a:r>
            </a:p>
            <a:p>
              <a:pPr marL="285750" marR="0" lvl="1" indent="-285750" algn="l" defTabSz="18669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Quantizing by character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r>
              <a:rPr lang="en-US" sz="5400">
                <a:cs typeface="Calibri Light"/>
              </a:rPr>
              <a:t>Dataset: Tweets from Twitter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Tweets are pulled from twitter. Number of tweets = 1.6 M</a:t>
            </a:r>
          </a:p>
          <a:p>
            <a:pPr lvl="0"/>
            <a:r>
              <a:rPr lang="en-US">
                <a:cs typeface="Calibri"/>
              </a:rPr>
              <a:t>Tweets are tagged as positive and negative</a:t>
            </a:r>
          </a:p>
          <a:p>
            <a:pPr lvl="0"/>
            <a:r>
              <a:rPr lang="en-US">
                <a:cs typeface="Calibri"/>
              </a:rPr>
              <a:t>Our goal use the proposed model in the paper to train the model to classify the tweets.</a:t>
            </a:r>
          </a:p>
          <a:p>
            <a:pPr lvl="0"/>
            <a:endParaRPr lang="en-US">
              <a:cs typeface="Calibri"/>
            </a:endParaRPr>
          </a:p>
          <a:p>
            <a:pPr lvl="0"/>
            <a:endParaRPr lang="en-US">
              <a:cs typeface="Calibri"/>
            </a:endParaRPr>
          </a:p>
          <a:p>
            <a:pPr lvl="0"/>
            <a:r>
              <a:rPr lang="en-US">
                <a:cs typeface="Calibri"/>
              </a:rPr>
              <a:t>Link to the </a:t>
            </a:r>
            <a:r>
              <a:rPr lang="en-US">
                <a:cs typeface="Calibri"/>
                <a:hlinkClick r:id="rId2"/>
              </a:rPr>
              <a:t>dataset</a:t>
            </a:r>
            <a:endParaRPr lang="en-US">
              <a:cs typeface="Calibri"/>
            </a:endParaRPr>
          </a:p>
          <a:p>
            <a:pPr lvl="0"/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>
            <a:normAutofit fontScale="90000"/>
          </a:bodyPr>
          <a:lstStyle/>
          <a:p>
            <a:pPr lvl="0"/>
            <a:r>
              <a:rPr lang="en-US" sz="5400">
                <a:cs typeface="Calibri Light"/>
              </a:rPr>
              <a:t>Pipeline for Text Classification using Character Level CNN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" y="2779821"/>
            <a:ext cx="12093260" cy="1859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>
                <a:cs typeface="Calibri Light"/>
              </a:rPr>
              <a:t>One Hot Encoding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28" y="1820872"/>
            <a:ext cx="6057899" cy="8191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 descr="Graphical user interface, application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76" y="3085432"/>
            <a:ext cx="6478075" cy="28979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>
                <a:cs typeface="Calibri Light"/>
              </a:rPr>
              <a:t>Architecture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1" y="2456901"/>
            <a:ext cx="10039353" cy="28956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>
                <a:cs typeface="Calibri Light"/>
              </a:rPr>
              <a:t>Character level CNN Logistics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>
                <a:cs typeface="Calibri"/>
              </a:rPr>
              <a:t>Quantize the string using one hot encoding</a:t>
            </a:r>
          </a:p>
          <a:p>
            <a:pPr lvl="0"/>
            <a:r>
              <a:rPr lang="en-US">
                <a:cs typeface="Calibri"/>
              </a:rPr>
              <a:t>Model consists of </a:t>
            </a:r>
          </a:p>
          <a:p>
            <a:pPr lvl="1"/>
            <a:r>
              <a:rPr lang="en-US">
                <a:cs typeface="Calibri"/>
              </a:rPr>
              <a:t>6 Convolution Networks</a:t>
            </a:r>
          </a:p>
          <a:p>
            <a:pPr lvl="1"/>
            <a:r>
              <a:rPr lang="en-US">
                <a:cs typeface="Calibri"/>
              </a:rPr>
              <a:t>3 Fully Connected Layers</a:t>
            </a:r>
          </a:p>
          <a:p>
            <a:pPr lvl="0"/>
            <a:r>
              <a:rPr lang="en-US">
                <a:cs typeface="Calibri"/>
              </a:rPr>
              <a:t>Convolutional Network</a:t>
            </a:r>
          </a:p>
          <a:p>
            <a:pPr lvl="1"/>
            <a:r>
              <a:rPr lang="en-US">
                <a:cs typeface="Calibri"/>
              </a:rPr>
              <a:t>Strided Convolution</a:t>
            </a:r>
            <a:br>
              <a:rPr lang="en-US">
                <a:cs typeface="Calibri"/>
              </a:rPr>
            </a:b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Max-pooling function</a:t>
            </a:r>
            <a:br>
              <a:rPr lang="en-US">
                <a:cs typeface="Calibri"/>
              </a:rPr>
            </a:b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pPr lvl="0"/>
            <a:r>
              <a:rPr lang="en-US">
                <a:cs typeface="Calibri"/>
              </a:rPr>
              <a:t>Fully Connected Layer</a:t>
            </a:r>
          </a:p>
          <a:p>
            <a:pPr lvl="1"/>
            <a:endParaRPr lang="en-US">
              <a:cs typeface="Calibri"/>
            </a:endParaRPr>
          </a:p>
          <a:p>
            <a:pPr lvl="0"/>
            <a:endParaRPr lang="en-US">
              <a:cs typeface="Calibri"/>
            </a:endParaRPr>
          </a:p>
        </p:txBody>
      </p:sp>
      <p:pic>
        <p:nvPicPr>
          <p:cNvPr id="5" name="Picture 5" descr="Text, let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44" y="3963247"/>
            <a:ext cx="3108100" cy="7882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 descr="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795" y="5040968"/>
            <a:ext cx="2743200" cy="6611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4619" y="320670"/>
            <a:ext cx="11407487" cy="1325559"/>
          </a:xfrm>
        </p:spPr>
        <p:txBody>
          <a:bodyPr/>
          <a:lstStyle/>
          <a:p>
            <a:pPr lvl="0"/>
            <a:r>
              <a:rPr lang="en-US" sz="5400">
                <a:cs typeface="Calibri Light"/>
              </a:rPr>
              <a:t>Activation Function</a:t>
            </a:r>
          </a:p>
        </p:txBody>
      </p:sp>
      <p:sp>
        <p:nvSpPr>
          <p:cNvPr id="3" name="Rectangle 8"/>
          <p:cNvSpPr>
            <a:spLocks noMove="1" noResize="1"/>
          </p:cNvSpPr>
          <p:nvPr/>
        </p:nvSpPr>
        <p:spPr>
          <a:xfrm rot="5400013">
            <a:off x="6032936" y="-6032937"/>
            <a:ext cx="126123" cy="12191996"/>
          </a:xfrm>
          <a:prstGeom prst="rect">
            <a:avLst/>
          </a:prstGeom>
          <a:solidFill>
            <a:srgbClr val="4472C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ontent Placeholder 1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>
                <a:cs typeface="Calibri"/>
              </a:rPr>
              <a:t>Used for classification based on the linear equation we will get after summing with weighted features</a:t>
            </a:r>
            <a:endParaRPr lang="en-US"/>
          </a:p>
          <a:p>
            <a:pPr marL="0" indent="0" algn="just">
              <a:buNone/>
            </a:pPr>
            <a:endParaRPr lang="en-US">
              <a:cs typeface="Calibri"/>
            </a:endParaRPr>
          </a:p>
          <a:p>
            <a:pPr algn="just"/>
            <a:r>
              <a:rPr lang="en-US">
                <a:cs typeface="Calibri"/>
              </a:rPr>
              <a:t>Vanishing Gradient Problem in Sigmoid and Tan h Functions</a:t>
            </a:r>
          </a:p>
          <a:p>
            <a:pPr marL="0" indent="0" algn="just">
              <a:buNone/>
            </a:pPr>
            <a:endParaRPr lang="en-US">
              <a:cs typeface="Calibri"/>
            </a:endParaRPr>
          </a:p>
          <a:p>
            <a:pPr algn="just"/>
            <a:r>
              <a:rPr lang="en-US">
                <a:cs typeface="Calibri"/>
              </a:rPr>
              <a:t>Why </a:t>
            </a:r>
            <a:r>
              <a:rPr lang="en-US" err="1">
                <a:cs typeface="Calibri"/>
              </a:rPr>
              <a:t>ReLu</a:t>
            </a:r>
            <a:r>
              <a:rPr lang="en-US">
                <a:cs typeface="Calibri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44348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Character Level Convolutional Networks for Text Classification</vt:lpstr>
      <vt:lpstr>Goal</vt:lpstr>
      <vt:lpstr>Why do we need Character Level CNN</vt:lpstr>
      <vt:lpstr>Dataset: Tweets from Twitter</vt:lpstr>
      <vt:lpstr>Pipeline for Text Classification using Character Level CNN</vt:lpstr>
      <vt:lpstr>One Hot Encoding</vt:lpstr>
      <vt:lpstr>Architecture</vt:lpstr>
      <vt:lpstr>Character level CNN Logistics</vt:lpstr>
      <vt:lpstr>Activation Function</vt:lpstr>
      <vt:lpstr>Loss Function</vt:lpstr>
      <vt:lpstr>Optimizer</vt:lpstr>
      <vt:lpstr>Result</vt:lpstr>
      <vt:lpstr>Model 2: n Grams - TFIDF with Multinomial Logistic Regression</vt:lpstr>
      <vt:lpstr>Result</vt:lpstr>
      <vt:lpstr>Model 3: Bag of Words TFIDF with Multinomial Logistic Regression</vt:lpstr>
      <vt:lpstr>Result</vt:lpstr>
      <vt:lpstr>Model 4: LSTM</vt:lpstr>
      <vt:lpstr>Model 4:LSTM</vt:lpstr>
      <vt:lpstr>Result</vt:lpstr>
      <vt:lpstr>Analysis</vt:lpstr>
      <vt:lpstr>Effectiveness of Character Level CNN</vt:lpstr>
      <vt:lpstr>Dataset Size</vt:lpstr>
      <vt:lpstr>Choice of Alphabet</vt:lpstr>
      <vt:lpstr>Free Lunch Theorem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Character-level Convolutional Networks for Text Classification  </dc:title>
  <dc:creator>Vallamsetty Akash</dc:creator>
  <cp:revision>74</cp:revision>
  <dcterms:created xsi:type="dcterms:W3CDTF">2022-11-13T13:50:53Z</dcterms:created>
  <dcterms:modified xsi:type="dcterms:W3CDTF">2022-12-02T16:34:37Z</dcterms:modified>
</cp:coreProperties>
</file>