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7" r:id="rId5"/>
    <p:sldId id="263" r:id="rId6"/>
    <p:sldId id="309" r:id="rId7"/>
    <p:sldId id="310" r:id="rId8"/>
    <p:sldId id="311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124D2-F8B9-4C72-BEC1-05C255FB0C50}" v="517" dt="2022-11-28T17:55:54.673"/>
    <p1510:client id="{27E14B1C-11A3-D149-892E-80709492C358}" v="397" dt="2022-11-11T13:15:16.353"/>
    <p1510:client id="{66818D26-E794-60F3-5C8B-F2B6EEA2EC6B}" v="28" dt="2022-11-11T13:52:12.668"/>
    <p1510:client id="{69D48BA8-DCF7-9FC9-4BA7-0B75FC9DFD40}" v="496" dt="2022-11-11T13:22:55.767"/>
    <p1510:client id="{83C42C5A-A726-15B2-5B6B-9905C3970351}" v="629" dt="2022-11-11T13:12:42.595"/>
    <p1510:client id="{B6F751D2-20E5-4129-BCCE-648D76BED371}" v="50" dt="2022-11-28T18:14:25.878"/>
    <p1510:client id="{E1AC08AE-E130-DB9C-63BF-ED577A4C55D2}" v="289" dt="2022-11-28T18:16:00.356"/>
    <p1510:client id="{FBD16CA2-D994-5709-B6ED-7E926E066938}" v="2509" dt="2022-11-28T16:12:03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tal-Image-Processing-IIITH/dip-m22-project-p2-c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mh1kjs6S_Kzw2tGlPJLIosA2-UUl-Lz?usp=share_link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2021205"/>
          </a:xfrm>
        </p:spPr>
        <p:txBody>
          <a:bodyPr>
            <a:noAutofit/>
          </a:bodyPr>
          <a:lstStyle/>
          <a:p>
            <a:r>
              <a:rPr lang="en-ZA" sz="6000"/>
              <a:t>Sheet Music 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3291892"/>
            <a:ext cx="6419850" cy="2676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Team</a:t>
            </a:r>
            <a:r>
              <a:rPr lang="en-US" sz="2000">
                <a:ea typeface="+mn-lt"/>
                <a:cs typeface="+mn-lt"/>
              </a:rPr>
              <a:t>: P2 &amp; Co.</a:t>
            </a:r>
          </a:p>
          <a:p>
            <a:r>
              <a:rPr lang="en-US" sz="2000">
                <a:ea typeface="+mn-lt"/>
                <a:cs typeface="+mn-lt"/>
              </a:rPr>
              <a:t>Tanmay Bhatt (2020112017) (ECD)</a:t>
            </a:r>
          </a:p>
          <a:p>
            <a:r>
              <a:rPr lang="en-US" sz="2000">
                <a:ea typeface="+mn-lt"/>
                <a:cs typeface="+mn-lt"/>
              </a:rPr>
              <a:t>Pranav Manu (2020112019) (ECD)</a:t>
            </a:r>
          </a:p>
          <a:p>
            <a:r>
              <a:rPr lang="en-US" sz="2000">
                <a:ea typeface="+mn-lt"/>
                <a:cs typeface="+mn-lt"/>
              </a:rPr>
              <a:t>Harish Umasankar (2020102067) (ECE)</a:t>
            </a:r>
          </a:p>
          <a:p>
            <a:r>
              <a:rPr lang="en-US" sz="2000">
                <a:ea typeface="+mn-lt"/>
                <a:cs typeface="+mn-lt"/>
              </a:rPr>
              <a:t>Ruhul Ameen (2020102031) (ECE)</a:t>
            </a:r>
          </a:p>
          <a:p>
            <a:r>
              <a:rPr lang="en-US" sz="2000" b="1">
                <a:ea typeface="+mn-lt"/>
                <a:cs typeface="+mn-lt"/>
              </a:rPr>
              <a:t>Mentor TA</a:t>
            </a:r>
            <a:r>
              <a:rPr lang="en-US" sz="2000">
                <a:ea typeface="+mn-lt"/>
                <a:cs typeface="+mn-lt"/>
              </a:rPr>
              <a:t>: B.V.K</a:t>
            </a:r>
          </a:p>
          <a:p>
            <a:r>
              <a:rPr lang="en-US" sz="2000" b="1">
                <a:ea typeface="+mn-lt"/>
                <a:cs typeface="+mn-lt"/>
              </a:rPr>
              <a:t>GitHub Repo Link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Midevals presentation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8236-FE5B-19CA-064B-97E5C1A5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Eighth and Quarter note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9B4F-ECFF-19B0-3E7A-661799CE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455" y="1825625"/>
            <a:ext cx="56102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Quarter and eighth notes are detected as a group as they both have solid circles.</a:t>
            </a:r>
          </a:p>
          <a:p>
            <a:pPr marL="285750" indent="-285750">
              <a:buChar char="•"/>
            </a:pPr>
            <a:r>
              <a:rPr lang="en-US" sz="2000"/>
              <a:t>These notes will be detected by eroding and dilating with a disk-shaped structuring element that was normalized to the space between staff lines.</a:t>
            </a:r>
          </a:p>
          <a:p>
            <a:pPr marL="285750" indent="-285750">
              <a:buChar char="•"/>
            </a:pPr>
            <a:r>
              <a:rPr lang="en-US" sz="2000"/>
              <a:t>It is then </a:t>
            </a:r>
            <a:r>
              <a:rPr lang="en-US" sz="2000" err="1"/>
              <a:t>thresholded</a:t>
            </a:r>
            <a:r>
              <a:rPr lang="en-US" sz="2000"/>
              <a:t> by eccentricity and area.</a:t>
            </a:r>
          </a:p>
          <a:p>
            <a:pPr marL="285750" indent="-285750">
              <a:buChar char="•"/>
            </a:pPr>
            <a:r>
              <a:rPr lang="en-US" sz="2000"/>
              <a:t>The remaining connected components whose area fall below 1.75 standard deviations from the median area gets removed.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854C-290C-4D9A-ADFD-FEBCF015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650B-BC67-7804-9CF7-30FAFD71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BDBC-57EB-BA53-4F71-34E71980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7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8867BB8D-50E8-6173-68E7-91DBE94D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1" y="3039442"/>
            <a:ext cx="5217225" cy="9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4B0-A521-A141-0C1E-E42D3779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HALF AND FULL NOTE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D97D-D99C-5B8E-18B0-D5565F6B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05" y="1758950"/>
            <a:ext cx="5791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Half and Full notes are detected together as they contain hollow circles in them.</a:t>
            </a:r>
          </a:p>
          <a:p>
            <a:pPr marL="285750" indent="-285750">
              <a:buChar char="•"/>
            </a:pPr>
            <a:r>
              <a:rPr lang="en-US" sz="2000"/>
              <a:t>To detect we first dilate the image with a structuring element proportional to the width of the staff lines.</a:t>
            </a:r>
          </a:p>
          <a:p>
            <a:pPr marL="285750" indent="-285750">
              <a:buChar char="•"/>
            </a:pPr>
            <a:r>
              <a:rPr lang="en-US" sz="2000"/>
              <a:t>Then all the closed regions are filled up using watershed algorithm.</a:t>
            </a:r>
          </a:p>
          <a:p>
            <a:pPr marL="285750" indent="-285750">
              <a:buChar char="•"/>
            </a:pPr>
            <a:r>
              <a:rPr lang="en-US" sz="2000"/>
              <a:t>We subtract this result from the original to get the image with non-filled notes present</a:t>
            </a:r>
          </a:p>
          <a:p>
            <a:pPr marL="285750" indent="-285750">
              <a:buChar char="•"/>
            </a:pP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93E7-B173-C223-56B7-48636B20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C66E-914D-D30B-51B2-279ACE87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2715-3F36-66B2-C674-60B521B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1A62-F952-F516-4E7A-A93AB438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NOTE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B87A-2824-003D-8C61-43EC2318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339" y="1825625"/>
            <a:ext cx="40633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Rest notes are rectangular elements present in the image.</a:t>
            </a:r>
            <a:endParaRPr lang="en-US"/>
          </a:p>
          <a:p>
            <a:pPr marL="285750" indent="-285750">
              <a:buChar char="•"/>
            </a:pPr>
            <a:r>
              <a:rPr lang="en-US" sz="2000"/>
              <a:t>We remove the horizontal and vertical lines from the image to get only musical notes without separating vertical lines.</a:t>
            </a:r>
          </a:p>
          <a:p>
            <a:pPr marL="285750" indent="-285750">
              <a:buChar char="•"/>
            </a:pPr>
            <a:r>
              <a:rPr lang="en-US" sz="2000"/>
              <a:t>Then we sum the pixels in the vertical axis of each connected component.</a:t>
            </a:r>
          </a:p>
          <a:p>
            <a:pPr marL="285750" indent="-285750">
              <a:buChar char="•"/>
            </a:pPr>
            <a:r>
              <a:rPr lang="en-US" sz="2000"/>
              <a:t>The components where the variance around mode of the component is nearly zero are detected as rest notes.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767CB-8D67-DFF8-3C92-A773DA96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F9A9-D786-1589-EA79-DFF0751E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B79B-3B61-7651-6E1E-FA16090A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74349-9C76-8167-BEE5-77A0AFFE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3709752"/>
            <a:ext cx="6226627" cy="144295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3B443D3-A7E3-4686-941B-12E36C9A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9" y="1826225"/>
            <a:ext cx="6177147" cy="14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17-29A3-36A2-7993-49539061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notes to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DF4-A114-C0F4-472A-6A7DF015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51531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/>
              <a:t>The detected notes are mapped to a particular structure using a mapping table.</a:t>
            </a:r>
          </a:p>
          <a:p>
            <a:pPr marL="285750" indent="-285750">
              <a:buChar char="•"/>
            </a:pPr>
            <a:r>
              <a:rPr lang="en-US" sz="1800"/>
              <a:t>This structure will consist of the note duration, frequency, etc.</a:t>
            </a:r>
          </a:p>
          <a:p>
            <a:pPr marL="285750" indent="-285750">
              <a:buChar char="•"/>
            </a:pPr>
            <a:r>
              <a:rPr lang="en-US" sz="1800">
                <a:ea typeface="+mn-lt"/>
                <a:cs typeface="+mn-lt"/>
              </a:rPr>
              <a:t>Create a dictionary that maps every note {'A', 'B', . . .  'G'} to corresponding frequency</a:t>
            </a:r>
            <a:endParaRPr lang="en-US" sz="1800"/>
          </a:p>
          <a:p>
            <a:pPr marL="285750" indent="-285750">
              <a:buChar char="•"/>
            </a:pPr>
            <a:r>
              <a:rPr lang="en-US" sz="1800"/>
              <a:t>This structure is used to generate audio from the notes.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4A03-5131-6E83-2C80-F6B7E89C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9E38-2FAD-E2E3-81FF-FC704C6E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ABE6-3D64-BD28-2AA5-A3ECB730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64B4588-DE8B-0838-BB6A-0599C38E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4785732"/>
            <a:ext cx="9898083" cy="1185601"/>
          </a:xfrm>
          <a:prstGeom prst="rect">
            <a:avLst/>
          </a:prstGeom>
        </p:spPr>
      </p:pic>
      <p:pic>
        <p:nvPicPr>
          <p:cNvPr id="9" name="Picture 7" descr="Diagram&#10;&#10;Description automatically generated">
            <a:extLst>
              <a:ext uri="{FF2B5EF4-FFF2-40B4-BE49-F238E27FC236}">
                <a16:creationId xmlns:a16="http://schemas.microsoft.com/office/drawing/2014/main" id="{CF71F35A-D718-E458-33E3-8C1FFC15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56" y="2041453"/>
            <a:ext cx="5468276" cy="22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B234-6748-7D0F-C6C1-B3657F59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9ED5-DD3B-0FF0-9243-EDE0B6B0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51" y="2055091"/>
            <a:ext cx="60864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/>
              <a:t>Audio is generated from the character string which was generated by mapping of the notes.</a:t>
            </a:r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This is done by generating sinusoid with frequency corresponding to the music note.</a:t>
            </a:r>
            <a:endParaRPr lang="en-US" sz="2000" dirty="0"/>
          </a:p>
          <a:p>
            <a:pPr marL="285750" indent="-285750">
              <a:buChar char="•"/>
            </a:pPr>
            <a:endParaRPr lang="en-US" sz="2000"/>
          </a:p>
          <a:p>
            <a:pPr marL="285750" indent="-285750">
              <a:buChar char="•"/>
            </a:pPr>
            <a:r>
              <a:rPr lang="en-US" sz="2000">
                <a:hlinkClick r:id="rId2"/>
              </a:rPr>
              <a:t>Link</a:t>
            </a:r>
            <a:r>
              <a:rPr lang="en-US" sz="2000"/>
              <a:t> To Generated Audio for Twinkle Twinkle Little Star</a:t>
            </a:r>
          </a:p>
          <a:p>
            <a:pPr marL="285750" indent="-285750">
              <a:buChar char="•"/>
            </a:pP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219C-8414-28D9-950C-5894C35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180C-AA90-2A08-9AB0-80BD1F75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20E2-946D-9234-5A1D-25C16581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58B-1321-C960-CB9B-51821A3B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B270-EE8C-488C-FE79-730925002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PRANAV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37B12-ACD4-AE63-56B8-A05B5435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Segmentation</a:t>
            </a:r>
          </a:p>
          <a:p>
            <a:r>
              <a:rPr lang="en-US"/>
              <a:t>Quarter, half, eighth note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B7E19-D21C-4CFC-555E-9CE5A102DD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TANMAY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B7907-C419-BB89-94E0-6A09D54F39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Clef detection</a:t>
            </a:r>
          </a:p>
          <a:p>
            <a:r>
              <a:rPr lang="en-US"/>
              <a:t>Key Signature Detection</a:t>
            </a:r>
          </a:p>
          <a:p>
            <a:r>
              <a:rPr lang="en-US"/>
              <a:t>Note to character mapping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3192A-F3D4-EF67-66CE-E97CBB3396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HARISH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239C-6583-A6B8-D1A2-87A781690A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Note to character mapping</a:t>
            </a:r>
          </a:p>
          <a:p>
            <a:r>
              <a:rPr lang="en-US"/>
              <a:t>Audio synthesis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C68CE-97AA-D324-5864-2BB03CEF11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RUHUL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71268-BC8C-1D61-2301-3BF71AB0D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 detection</a:t>
            </a:r>
          </a:p>
          <a:p>
            <a:r>
              <a:rPr lang="en-US"/>
              <a:t>Audio synthesis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8879813-642E-1C75-2DA1-A13342B8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F4FB88-339B-9CA8-5F55-FB1F2393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427CF8-F965-6007-7086-308D9C1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Scanning the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ZA"/>
              <a:t>This step will involve scanning and performing pre-processing like thresholding and denoising the image.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084832"/>
            <a:ext cx="32004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Detect Music notes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ZA"/>
              <a:t>Connected component detection algorithms like two pass would be used to identify where a single note is present, and then it would identify the specific note.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Note Mapping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ZA"/>
              <a:t>This step involves mapping the notes detected using connected components to corresponding frequency values.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35424" y="3840480"/>
            <a:ext cx="32004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/>
              <a:t>AUDIO SYNTHESIS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ZA"/>
              <a:t>Using an audio synthesizer to play the notes based on the note-frequency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Midevals presentation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E900-230E-3E72-6397-17383900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846631"/>
            <a:ext cx="6800850" cy="1325880"/>
          </a:xfrm>
        </p:spPr>
        <p:txBody>
          <a:bodyPr/>
          <a:lstStyle/>
          <a:p>
            <a:r>
              <a:rPr lang="en-US"/>
              <a:t>MUSIC THEORY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7135-D1AE-5D2C-737C-22DCDFD5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6A4D-3722-00C8-F548-EB2A454C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8B1A-809F-EC5E-2F6B-B9CB72D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F8B1C-A1CA-2C01-CD8A-29C9CC708FFB}"/>
              </a:ext>
            </a:extLst>
          </p:cNvPr>
          <p:cNvSpPr txBox="1"/>
          <p:nvPr/>
        </p:nvSpPr>
        <p:spPr>
          <a:xfrm>
            <a:off x="699655" y="1711078"/>
            <a:ext cx="5735782" cy="82793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cap="all">
                <a:solidFill>
                  <a:schemeClr val="bg1"/>
                </a:solidFill>
              </a:rPr>
              <a:t>NOTES DURATION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6C2C64C5-9A74-1804-C2A6-47140AED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5" y="2643188"/>
            <a:ext cx="6636328" cy="27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6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2899-1E94-AA63-25CC-4E4569E9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474816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NOTES TO FREQUENCY MAP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289C31-99EC-88BF-4C5C-253070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96CC99-E3B1-4450-0107-F844431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D49873-F622-8C0D-A03E-60A54A4F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1164AD26-4F79-9594-3620-EF9EDD71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1532465"/>
            <a:ext cx="6177148" cy="45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EBE9-A47E-2DEC-A09B-B0EC4EA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17" y="549748"/>
            <a:ext cx="6800850" cy="781595"/>
          </a:xfrm>
        </p:spPr>
        <p:txBody>
          <a:bodyPr>
            <a:normAutofit/>
          </a:bodyPr>
          <a:lstStyle/>
          <a:p>
            <a:r>
              <a:rPr lang="en-US" sz="2800"/>
              <a:t>SYMBOL CHARACTER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1BD2-FD5B-FFEE-4B3F-6C0AE811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4820-8BB1-B87B-8B01-C9A1882C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0510" y="6295703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8B3D-F6BC-AEC3-74DA-E9FF1AC1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7163D-FA98-7FF7-98CE-B44F2FCA190D}"/>
              </a:ext>
            </a:extLst>
          </p:cNvPr>
          <p:cNvSpPr txBox="1"/>
          <p:nvPr/>
        </p:nvSpPr>
        <p:spPr>
          <a:xfrm>
            <a:off x="910440" y="1929739"/>
            <a:ext cx="28104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FOR CLEF</a:t>
            </a:r>
            <a:endParaRPr lang="en-US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BEB20280-DC83-2CEB-34A7-A0C158CC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0" y="2575461"/>
            <a:ext cx="2980706" cy="2756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A7045F-E031-5735-723F-2265BBB0202E}"/>
              </a:ext>
            </a:extLst>
          </p:cNvPr>
          <p:cNvSpPr txBox="1"/>
          <p:nvPr/>
        </p:nvSpPr>
        <p:spPr>
          <a:xfrm>
            <a:off x="5274624" y="1929740"/>
            <a:ext cx="2563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FOR BASE</a:t>
            </a:r>
          </a:p>
        </p:txBody>
      </p:sp>
      <p:pic>
        <p:nvPicPr>
          <p:cNvPr id="12" name="Picture 12" descr="Shape&#10;&#10;Description automatically generated">
            <a:extLst>
              <a:ext uri="{FF2B5EF4-FFF2-40B4-BE49-F238E27FC236}">
                <a16:creationId xmlns:a16="http://schemas.microsoft.com/office/drawing/2014/main" id="{3ED1ED09-8187-AFE6-242C-FBBCF608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19" y="2575461"/>
            <a:ext cx="2980706" cy="27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1B196-15B6-D6A5-777B-CB078245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B271-1A55-30FF-E425-C20E6736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To convert the sheet music image to binary image, Otsu's thresholding method is used.</a:t>
            </a:r>
          </a:p>
          <a:p>
            <a:pPr marL="342900" indent="-342900">
              <a:buChar char="•"/>
            </a:pPr>
            <a:r>
              <a:rPr lang="en-US" sz="2000"/>
              <a:t>This removes the imperfections in the image and helps us to apply morphological operations efficiently</a:t>
            </a:r>
          </a:p>
          <a:p>
            <a:pPr marL="342900" indent="-342900">
              <a:buChar char="•"/>
            </a:pPr>
            <a:r>
              <a:rPr lang="en-US" sz="2000"/>
              <a:t>We also use Hough Transform to correct the image Skew after performing thresholding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7862789-614D-418D-DDD9-A7E48256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758" y="3308153"/>
            <a:ext cx="6665704" cy="26565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30B5-2510-E873-CEA4-8531407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FFFFFF">
                    <a:alpha val="80000"/>
                  </a:srgb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A919-BC53-B30A-6A1B-6EE36832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69A-84FA-A916-E161-845E792C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8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1E95-5626-63AB-25AD-BC8D17F6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STAFF LINE DETECTION and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0C00-A272-D221-9A08-B98A0E5C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52482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Staff lines are five horizontal lines in which the musical notes are present.</a:t>
            </a:r>
          </a:p>
          <a:p>
            <a:pPr marL="342900" indent="-342900">
              <a:buChar char="•"/>
            </a:pPr>
            <a:r>
              <a:rPr lang="en-US" sz="2000"/>
              <a:t>To detect staff lines, we find the column sum of the image and threshold it to get the row position of the staff lines.</a:t>
            </a:r>
          </a:p>
          <a:p>
            <a:pPr marL="342900" indent="-342900">
              <a:buChar char="•"/>
            </a:pPr>
            <a:r>
              <a:rPr lang="en-US" sz="2000"/>
              <a:t>Then remove these staff lines from the image to get image with only musical notes.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6846-B6C8-962D-B4DE-4ABB386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17B7-9370-059B-E2B5-0AE678C1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E1AB-D064-C569-17E4-7FAF1302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D26B9C-9B08-ABE2-9AAC-B0D0AD6E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1" y="4508231"/>
            <a:ext cx="3554680" cy="1661436"/>
          </a:xfrm>
          <a:prstGeom prst="rect">
            <a:avLst/>
          </a:prstGeom>
        </p:spPr>
      </p:pic>
      <p:pic>
        <p:nvPicPr>
          <p:cNvPr id="8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EE29AE7-DA66-6C42-2581-4B7D3CA9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01" y="1555626"/>
            <a:ext cx="3564577" cy="2628489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E8E851C7-641A-8898-DB04-AFBB2C93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01" y="4489450"/>
            <a:ext cx="4316680" cy="16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864-23BF-57D2-D17F-E18FE69A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E34-4D3B-CC0C-F215-03F354FC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630" y="1825625"/>
            <a:ext cx="64960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The sheet music will contain several lines with musical notes.</a:t>
            </a:r>
          </a:p>
          <a:p>
            <a:pPr marL="285750" indent="-285750">
              <a:buChar char="•"/>
            </a:pPr>
            <a:r>
              <a:rPr lang="en-US" sz="2000"/>
              <a:t>These lines are separated by using the staff line width and staff line location.</a:t>
            </a:r>
          </a:p>
          <a:p>
            <a:pPr marL="285750" indent="-285750">
              <a:buChar char="•"/>
            </a:pPr>
            <a:r>
              <a:rPr lang="en-US" sz="2000"/>
              <a:t>Also, each connected component has been assigned a label to identify the musical notes.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459F-15AF-7023-9DB6-154072A9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C796-BA2B-BCDD-7E04-B874E039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5AC4-49E4-EBDC-8CDA-6E8333F2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C0D39B-03AC-378A-AE78-15B54123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783784"/>
            <a:ext cx="4695825" cy="33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8C1C-7C1A-A82F-239B-66044F0C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F8A5-1260-C0F1-E2FA-FD4F01E2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05" y="1711325"/>
            <a:ext cx="57721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Clef is always the first object present at the left side of the staff</a:t>
            </a:r>
          </a:p>
          <a:p>
            <a:pPr marL="285750" indent="-285750">
              <a:buChar char="•"/>
            </a:pPr>
            <a:r>
              <a:rPr lang="en-US" sz="2000"/>
              <a:t>So, The left edge of the Clef is found at the first major peak while summing the vertical columns.</a:t>
            </a:r>
          </a:p>
          <a:p>
            <a:pPr marL="285750" indent="-285750">
              <a:buChar char="•"/>
            </a:pPr>
            <a:r>
              <a:rPr lang="en-US" sz="2000"/>
              <a:t>The end of the clef is found at the first transition below median in the vertical sums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A51F-DC63-F26F-E3F7-FC0DCF2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02E3-3EE2-C547-F4D8-5C34222C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D6AD-B37F-EBBA-197F-8612C720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7" descr="Qr code&#10;&#10;Description automatically generated">
            <a:extLst>
              <a:ext uri="{FF2B5EF4-FFF2-40B4-BE49-F238E27FC236}">
                <a16:creationId xmlns:a16="http://schemas.microsoft.com/office/drawing/2014/main" id="{79D96F2C-DE5F-648A-D9BE-E2C35F33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27" y="742208"/>
            <a:ext cx="1833654" cy="49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7CD0DC4C2754284EC39C34ABF5E52" ma:contentTypeVersion="14" ma:contentTypeDescription="Create a new document." ma:contentTypeScope="" ma:versionID="989a4d3050a27631a6cdb74c20ea4ec0">
  <xsd:schema xmlns:xsd="http://www.w3.org/2001/XMLSchema" xmlns:xs="http://www.w3.org/2001/XMLSchema" xmlns:p="http://schemas.microsoft.com/office/2006/metadata/properties" xmlns:ns3="e38094df-7ad1-476b-bde4-608e81afb508" xmlns:ns4="6c3c4b6a-4ea1-4298-8e37-1fca7ee56094" targetNamespace="http://schemas.microsoft.com/office/2006/metadata/properties" ma:root="true" ma:fieldsID="29c085def23130f0c53a54f91e27d471" ns3:_="" ns4:_="">
    <xsd:import namespace="e38094df-7ad1-476b-bde4-608e81afb508"/>
    <xsd:import namespace="6c3c4b6a-4ea1-4298-8e37-1fca7ee560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094df-7ad1-476b-bde4-608e81afb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c4b6a-4ea1-4298-8e37-1fca7ee56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38094df-7ad1-476b-bde4-608e81afb508" xsi:nil="true"/>
  </documentManagement>
</p:properties>
</file>

<file path=customXml/itemProps1.xml><?xml version="1.0" encoding="utf-8"?>
<ds:datastoreItem xmlns:ds="http://schemas.openxmlformats.org/officeDocument/2006/customXml" ds:itemID="{78224102-CC07-49B4-BE58-AE4A9B97A674}">
  <ds:schemaRefs>
    <ds:schemaRef ds:uri="6c3c4b6a-4ea1-4298-8e37-1fca7ee56094"/>
    <ds:schemaRef ds:uri="e38094df-7ad1-476b-bde4-608e81afb5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e38094df-7ad1-476b-bde4-608e81afb508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Sheet Music Reader</vt:lpstr>
      <vt:lpstr>PROBLEM DEFINITION</vt:lpstr>
      <vt:lpstr>MUSIC THEORY</vt:lpstr>
      <vt:lpstr>NOTES TO FREQUENCY MAP</vt:lpstr>
      <vt:lpstr>SYMBOL CHARACTER MAP</vt:lpstr>
      <vt:lpstr>Thresholding</vt:lpstr>
      <vt:lpstr>STAFF LINE DETECTION and removal</vt:lpstr>
      <vt:lpstr>LINE SEGMENTATION</vt:lpstr>
      <vt:lpstr>CLEF DETECTION</vt:lpstr>
      <vt:lpstr>Eighth and Quarter note detection</vt:lpstr>
      <vt:lpstr>HALF AND FULL NOTE DETECTION</vt:lpstr>
      <vt:lpstr>REST NOTE DETECTION</vt:lpstr>
      <vt:lpstr>Mapping of notes to character</vt:lpstr>
      <vt:lpstr>Generating audio</vt:lpstr>
      <vt:lpstr>DIVISION OF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Tanmay Himanshu Bhatt</dc:creator>
  <cp:revision>134</cp:revision>
  <dcterms:created xsi:type="dcterms:W3CDTF">2022-10-22T08:38:08Z</dcterms:created>
  <dcterms:modified xsi:type="dcterms:W3CDTF">2022-11-28T18:16:46Z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0x0101003557CD0DC4C2754284EC39C34ABF5E52</vt:lpwstr>
  </property>
</Properties>
</file>