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4" r:id="rId1"/>
    <p:sldMasterId id="2147483838" r:id="rId2"/>
    <p:sldMasterId id="2147483850" r:id="rId3"/>
    <p:sldMasterId id="2147483862" r:id="rId4"/>
    <p:sldMasterId id="2147483876" r:id="rId5"/>
    <p:sldMasterId id="2147483888" r:id="rId6"/>
    <p:sldMasterId id="2147483900" r:id="rId7"/>
    <p:sldMasterId id="2147483914" r:id="rId8"/>
    <p:sldMasterId id="2147483926" r:id="rId9"/>
    <p:sldMasterId id="2147483938" r:id="rId10"/>
    <p:sldMasterId id="2147483952" r:id="rId11"/>
    <p:sldMasterId id="2147483964" r:id="rId12"/>
  </p:sldMasterIdLst>
  <p:notesMasterIdLst>
    <p:notesMasterId r:id="rId26"/>
  </p:notesMasterIdLst>
  <p:sldIdLst>
    <p:sldId id="256" r:id="rId13"/>
    <p:sldId id="346" r:id="rId14"/>
    <p:sldId id="278" r:id="rId15"/>
    <p:sldId id="345" r:id="rId16"/>
    <p:sldId id="347" r:id="rId17"/>
    <p:sldId id="351" r:id="rId18"/>
    <p:sldId id="353" r:id="rId19"/>
    <p:sldId id="350" r:id="rId20"/>
    <p:sldId id="349" r:id="rId21"/>
    <p:sldId id="348" r:id="rId22"/>
    <p:sldId id="330" r:id="rId23"/>
    <p:sldId id="352" r:id="rId24"/>
    <p:sldId id="324" r:id="rId25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776" autoAdjust="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331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626F01CE-D7B9-4A50-B693-68920F33D811}" type="datetimeFigureOut">
              <a:rPr lang="zh-CN" altLang="en-US"/>
              <a:pPr>
                <a:defRPr/>
              </a:pPr>
              <a:t>2022/9/17</a:t>
            </a:fld>
            <a:endParaRPr lang="zh-CN" altLang="en-US" sz="1200"/>
          </a:p>
        </p:txBody>
      </p:sp>
      <p:sp>
        <p:nvSpPr>
          <p:cNvPr id="168964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1331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/>
              <a:t>Click to edit Master text styles</a:t>
            </a:r>
          </a:p>
          <a:p>
            <a:pPr>
              <a:defRPr/>
            </a:pPr>
            <a:r>
              <a:rPr lang="en-US" altLang="zh-CN" dirty="0"/>
              <a:t>Second level</a:t>
            </a:r>
          </a:p>
          <a:p>
            <a:pPr>
              <a:defRPr/>
            </a:pPr>
            <a:r>
              <a:rPr lang="en-US" altLang="zh-CN" dirty="0"/>
              <a:t>Third level</a:t>
            </a:r>
          </a:p>
          <a:p>
            <a:pPr>
              <a:defRPr/>
            </a:pPr>
            <a:r>
              <a:rPr lang="en-US" altLang="zh-CN" dirty="0"/>
              <a:t>Fourth level</a:t>
            </a:r>
          </a:p>
          <a:p>
            <a:pPr>
              <a:defRPr/>
            </a:pPr>
            <a:r>
              <a:rPr lang="en-US" altLang="zh-CN" dirty="0"/>
              <a:t>Fifth level</a:t>
            </a:r>
          </a:p>
        </p:txBody>
      </p:sp>
      <p:sp>
        <p:nvSpPr>
          <p:cNvPr id="1331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331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DA7C798B-C6CC-415D-BB6C-AA6403E7DFCC}" type="slidenum">
              <a:rPr lang="en-US" altLang="zh-CN"/>
              <a:pPr>
                <a:defRPr/>
              </a:pPr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Google Shape;94;g5dbfa3aced_0_8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  <p:sp>
        <p:nvSpPr>
          <p:cNvPr id="169987" name="Google Shape;95;g5dbfa3aced_0_86:notes"/>
          <p:cNvSpPr txBox="1"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dirty="0">
              <a:ea typeface="等线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5B5CB-2F56-489B-9CBD-C868B8F5E1E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99199-FFAB-4521-80C5-964603DB1F61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0E927-C772-40C7-BD32-066707CAE807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EDF7C-CFF6-483C-9C67-8153CD4552B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DE61-C6B7-4E58-BD08-820F4BD25619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3D1A-7C0A-48D0-9CDB-D2E6241CAAA9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4BBC8-4095-4F93-ACF4-B2C525E0F107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841E-D7A6-40FC-9BD8-9F89081B999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022BE-37F9-4B21-BDB2-4DA23B41E3AD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D7FF5-EB10-4870-99D0-E68F201BA368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CD7BE-09DF-4486-A7AD-D0E4B185E3FB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D726B-4F45-4B7A-92A9-1A48B7C5198E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7D20B-673E-4D49-8944-C9EABE277E1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E2F3-6A69-4B42-8A98-6416B8A726F7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529DB-3B8D-42D5-B211-9F68A0D6D840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28424-3409-456E-A53A-B0E143C3176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FBB66-C8DF-47A7-A6C8-DA965AAABC1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E7B0A-213E-4601-8786-BDDD8B897670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5E7BA-62F5-4C4F-B6F4-B5783C34A0A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24AD8-A9EC-4726-B07A-4CD988E51737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ACD0-F3B5-4C76-A978-3F08EBA28BC4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B8BD1-79FF-4837-A07C-C46C7358967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D6284-1D40-40D3-8E9F-240F6B5C6490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0AE82-D1E7-44B3-B605-12A2624D92B9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CEC51-70E2-4F9D-9A04-B727FA76ECB0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C05F5-691E-40BA-8C78-DF12A5725C88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46A26-EBB8-475A-B469-3E1F424F6769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9789-4463-436F-9203-1AC94383D14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F53FA-E215-4009-9B5D-81F7CF2871D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2CEDC-824B-4FDF-80DE-C8E5E9C71319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8D1A5-7830-4718-9E27-7CBEE5099E9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1B193-4E7B-4C37-A85F-83BEBD188805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9C5A1-5553-496F-A79E-7DF821EA7D77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1A112-E314-410E-8182-D4C7DC19B0E5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B46F0-F49C-4C2D-87CD-60F26140B07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A1B56-FB00-410A-AC49-5BCCA4188775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62CE5-D442-4C11-8FE6-17BA419E4E9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BE20E-9F06-41FD-8EE2-867A158B1E44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2781-6B1B-498A-A2DE-B0D7CF187C8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52A71-A4E2-4C34-9169-0868A5D3579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563CF-B0F0-4279-839B-D4A4E3A4DC4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AF01-E37C-4707-A24C-F74DE1A0E37E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AF81E-83C2-46FC-B9E9-C0DCE70D374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D0580-9CA8-4216-B5B5-5B42EB190F2D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2EE6B-85D8-4DDF-A805-75DA7801C854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F1CC-A585-4D64-876A-3623B3839A84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F42B-2530-4E50-B858-215CB5614D14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DD8C3-5410-4905-B176-3A41FD3D738B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BF1FF-57AD-4053-B645-2E999E694C2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8634-F6E5-46FD-AB06-2946D7F20A3E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4286-6C0E-453C-AEB3-B99E802AE95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5A9B3-1220-4CE8-81F9-CEE86DD93C21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CB0A1-6AD5-4946-B203-4CE51392C8CD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8E61-8138-45A8-A816-62866060604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99B5-B093-4849-9BD9-C0E9CF65BCD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25709-0738-4771-8A8F-0231CA58401B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13618-FFFE-40E7-873A-110AF2F03814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79D4-B148-4DE7-81F8-3A62A07B016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EE02-E00D-47F8-A086-E7893726A6A3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7F35E-AC42-47A9-B9BE-E33773C8F00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D2874-2157-4D84-B190-81B165713B08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1B5B-AB98-4840-8E52-09A9707D5E0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A5AAF-A21D-4636-8CB9-22270567D8C0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88DD4-5BB3-41FB-8CA0-B6F49425C2A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16996-A330-4519-A6F5-72F6F81F2FE7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F8F3-454D-4B73-B30E-6DB9B4C6E62E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79887-CBD2-45E0-BF4B-D5D3EACBF86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E6E84-196D-4D5B-8DCE-9DF45CD8743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7A987-1493-4AC2-86D9-8D8DC5D8A1B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DB131-B4EE-4527-BBDF-B153D37D3895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3426D-4B17-40F4-8AFC-86C3C7AD2B51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B0D7-D36D-48A3-A699-2571D47FCEF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17CD-9845-47E0-81DB-57F444F36C6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A1B83-5338-47B3-BF8F-4826D643E321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04648-9028-459A-B7F4-69E40B62FC13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344FA-81F0-4F21-8B24-906121E9B4FE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19301-1660-47CC-BC3F-E96BC8FD312B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B517B-A928-43D6-8B50-DD0F5E55E89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CB6CB-5429-43CF-83AD-B5351762EC31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E5B6-2FD2-4A54-BC10-4CDF3BE7C093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D18C4-1C52-44AB-B054-E7E5C8185FFD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C8A4D-89C8-4996-A9F7-20E0BE5CE4C3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7C292-0DB1-48E3-ABB9-5A66C72E2183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551BB-53A9-4EB3-AEC4-5C1D8843912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A196-FC04-441A-AAD1-470A224B6131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ECD59-9B01-4179-BFFE-FA9BBA476C94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7C28B-AD49-472F-8983-0E7299F55F61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50E43-2BD7-4C7A-B240-D8BBAF7696BD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BC9CC-22A4-45EB-926A-C4937D71C6A5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F3A66-8CF0-4B64-9A3E-18A22AADE40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DF4C0-F237-4348-A46E-5517A8EE26E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A68ED-35CF-4C61-8059-91696FA47154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5F34B-97C9-487A-8A2F-67BAC4EAD25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9F55A-A67C-4997-8D60-BE5C18675783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8FD3-7FCA-4965-89A1-00D3D1C2F15E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E5508-DB0F-49A8-B732-01F3FA4FFDF7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3C8C9-46B4-4AEF-8C20-EFBD55FC8D3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26498-11E0-489C-8EBB-B8D428C5ECA5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3D37E-8DB6-47D5-87DC-56C0E318B6FB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989C6-AE2B-48EB-8D27-1A627B0658B8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35163"/>
            <a:ext cx="5410200" cy="4389437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78C91-DDED-49F1-816F-99D0EE074B0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2A508-0F4D-4182-80D1-B6E6A59D3A3D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8CAB4-0051-4633-A876-F8B070212AA7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98CD9-B962-4A0B-8544-07B44C4E4ADE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4273-D0F3-4E89-94F4-E77A049B858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E5BB1-A7B6-4150-AE7D-027A85E3D459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020F-2BC7-4FC4-B3A7-FDA0414E862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04850"/>
            <a:ext cx="2743200" cy="561975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04850"/>
            <a:ext cx="8077200" cy="5619750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5C71B-BB59-4861-89A4-C0C92AD81EC8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59845-ECDA-44BC-A0F7-1452D629267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9675B-5060-4F13-BD13-B7669C89020B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B4D22-6F34-4626-A557-48B821D68618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2B6CA-5264-49AE-ABC2-570AD8A7A44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333A5-5466-4789-8AE5-28014663BAD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4C53-330E-4AA2-9332-44D583348D7E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FBD57-2CCC-4B9C-8F7C-4E009EC8E27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7408A-B831-45AB-8104-92B551A04A6B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728D6-E63F-482C-971A-79814F92A37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CF991-6B3D-495A-B684-93B0DE903A53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8D2B-27B3-4F5C-A41E-E242B5E0B35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5C56-2CED-4888-8928-A13280DBA9A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Click to edit Master subtitle style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557F-B355-43BE-96AF-9F7922A2D4B5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7275C-F240-4A9E-8815-E7F13ACBA9AD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D5EA4-1B1C-4A12-ADC8-81CD8E659FB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A754-98F9-448D-9DBA-E8373ACECA82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A6E14-B4D2-44B2-AB26-C9D9E479130C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14299-6D31-444A-B12F-3BC329C7327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25F04-6A34-47AC-975A-E4AC18BEB7B9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B8311-B051-4C8F-AF52-EDF2A60CB6CE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DD38-4A5A-475C-B5A7-6E1DB791684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29C94-2A89-4BDB-93AC-7CCC3B66DC6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16E1D-B392-4229-8FDD-4B9E9CEFBE56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IN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FC52B-3B57-4659-928A-3AD549B3EAE4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1028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2CB2CB77-EEF1-4DD1-846C-3416B3E0EEE0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82" r:id="rId3"/>
    <p:sldLayoutId id="2147484883" r:id="rId4"/>
    <p:sldLayoutId id="2147484884" r:id="rId5"/>
    <p:sldLayoutId id="2147484885" r:id="rId6"/>
    <p:sldLayoutId id="2147484886" r:id="rId7"/>
    <p:sldLayoutId id="2147484887" r:id="rId8"/>
    <p:sldLayoutId id="2147484888" r:id="rId9"/>
    <p:sldLayoutId id="2147484889" r:id="rId10"/>
    <p:sldLayoutId id="214748489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43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10244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4056A1B8-08F0-45F0-9B6F-4E8891710653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9" r:id="rId1"/>
    <p:sldLayoutId id="2147484980" r:id="rId2"/>
    <p:sldLayoutId id="2147484981" r:id="rId3"/>
    <p:sldLayoutId id="2147484982" r:id="rId4"/>
    <p:sldLayoutId id="2147484983" r:id="rId5"/>
    <p:sldLayoutId id="2147484984" r:id="rId6"/>
    <p:sldLayoutId id="2147484985" r:id="rId7"/>
    <p:sldLayoutId id="2147484986" r:id="rId8"/>
    <p:sldLayoutId id="2147484987" r:id="rId9"/>
    <p:sldLayoutId id="2147484988" r:id="rId10"/>
    <p:sldLayoutId id="2147484989" r:id="rId11"/>
    <p:sldLayoutId id="214748499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126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1126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0C58CF-CBC4-4150-BFCC-9ED37CE8A976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1" r:id="rId1"/>
    <p:sldLayoutId id="2147484992" r:id="rId2"/>
    <p:sldLayoutId id="2147484993" r:id="rId3"/>
    <p:sldLayoutId id="2147484994" r:id="rId4"/>
    <p:sldLayoutId id="2147484995" r:id="rId5"/>
    <p:sldLayoutId id="2147484996" r:id="rId6"/>
    <p:sldLayoutId id="2147484997" r:id="rId7"/>
    <p:sldLayoutId id="2147484998" r:id="rId8"/>
    <p:sldLayoutId id="2147484999" r:id="rId9"/>
    <p:sldLayoutId id="2147485000" r:id="rId10"/>
    <p:sldLayoutId id="2147485001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229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1229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861E34-BF65-449B-A284-33C928F0C447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2" r:id="rId1"/>
    <p:sldLayoutId id="2147485003" r:id="rId2"/>
    <p:sldLayoutId id="2147485004" r:id="rId3"/>
    <p:sldLayoutId id="2147485005" r:id="rId4"/>
    <p:sldLayoutId id="2147485006" r:id="rId5"/>
    <p:sldLayoutId id="2147485007" r:id="rId6"/>
    <p:sldLayoutId id="2147485008" r:id="rId7"/>
    <p:sldLayoutId id="2147485009" r:id="rId8"/>
    <p:sldLayoutId id="2147485010" r:id="rId9"/>
    <p:sldLayoutId id="2147485011" r:id="rId10"/>
    <p:sldLayoutId id="2147485012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0C26A44-7275-4DD2-AE55-B4EE7C943F9A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B69D81-3B10-47A3-AC3B-EEB3FD8A872F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4100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C1A140F0-4892-4226-A0E7-12D937F148CE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3" r:id="rId1"/>
    <p:sldLayoutId id="2147484914" r:id="rId2"/>
    <p:sldLayoutId id="2147484915" r:id="rId3"/>
    <p:sldLayoutId id="2147484916" r:id="rId4"/>
    <p:sldLayoutId id="2147484917" r:id="rId5"/>
    <p:sldLayoutId id="2147484918" r:id="rId6"/>
    <p:sldLayoutId id="2147484919" r:id="rId7"/>
    <p:sldLayoutId id="2147484920" r:id="rId8"/>
    <p:sldLayoutId id="2147484921" r:id="rId9"/>
    <p:sldLayoutId id="2147484922" r:id="rId10"/>
    <p:sldLayoutId id="214748492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6A328C-DA62-489E-ADDE-45E643C72755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614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614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13EC06-B8AF-4E25-9A16-908858415581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5" r:id="rId1"/>
    <p:sldLayoutId id="2147484936" r:id="rId2"/>
    <p:sldLayoutId id="2147484937" r:id="rId3"/>
    <p:sldLayoutId id="2147484938" r:id="rId4"/>
    <p:sldLayoutId id="2147484939" r:id="rId5"/>
    <p:sldLayoutId id="2147484940" r:id="rId6"/>
    <p:sldLayoutId id="2147484941" r:id="rId7"/>
    <p:sldLayoutId id="2147484942" r:id="rId8"/>
    <p:sldLayoutId id="2147484943" r:id="rId9"/>
    <p:sldLayoutId id="2147484944" r:id="rId10"/>
    <p:sldLayoutId id="2147484945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7171" name="Text Placeholder 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itchFamily="34" charset="0"/>
              </a:rPr>
              <a:t>Fifth level</a:t>
            </a:r>
          </a:p>
        </p:txBody>
      </p:sp>
      <p:sp>
        <p:nvSpPr>
          <p:cNvPr id="7172" name="Date Placeholder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ym typeface="Arial" pitchFamily="34" charset="0"/>
              </a:defRPr>
            </a:lvl1pPr>
          </a:lstStyle>
          <a:p>
            <a:pPr>
              <a:defRPr/>
            </a:pPr>
            <a:fld id="{DCB9E210-F6CF-4DC1-9600-36FAC04480B8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47" r:id="rId2"/>
    <p:sldLayoutId id="2147484948" r:id="rId3"/>
    <p:sldLayoutId id="2147484949" r:id="rId4"/>
    <p:sldLayoutId id="2147484950" r:id="rId5"/>
    <p:sldLayoutId id="2147484951" r:id="rId6"/>
    <p:sldLayoutId id="2147484952" r:id="rId7"/>
    <p:sldLayoutId id="2147484953" r:id="rId8"/>
    <p:sldLayoutId id="2147484954" r:id="rId9"/>
    <p:sldLayoutId id="2147484955" r:id="rId10"/>
    <p:sldLayoutId id="2147484956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charset="0"/>
          <a:cs typeface="黑体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39763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14400" indent="-2460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187450" indent="-209550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462088" indent="-207963" algn="l" defTabSz="0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819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C7453A-2D0F-4AE2-950D-4C217803E8CC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  <p:sldLayoutId id="2147484960" r:id="rId4"/>
    <p:sldLayoutId id="2147484961" r:id="rId5"/>
    <p:sldLayoutId id="2147484962" r:id="rId6"/>
    <p:sldLayoutId id="2147484963" r:id="rId7"/>
    <p:sldLayoutId id="2147484964" r:id="rId8"/>
    <p:sldLayoutId id="2147484965" r:id="rId9"/>
    <p:sldLayoutId id="2147484966" r:id="rId10"/>
    <p:sldLayoutId id="2147484967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itchFamily="34" charset="0"/>
              </a:rPr>
              <a:t>Fifth level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61815DB-ECCE-4D5D-A928-916C2A527321}" type="datetime1">
              <a:rPr lang="en-US" altLang="en-US" smtClean="0"/>
              <a:pPr>
                <a:defRPr/>
              </a:pPr>
              <a:t>9/17/2022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8" r:id="rId1"/>
    <p:sldLayoutId id="2147484969" r:id="rId2"/>
    <p:sldLayoutId id="2147484970" r:id="rId3"/>
    <p:sldLayoutId id="2147484971" r:id="rId4"/>
    <p:sldLayoutId id="2147484972" r:id="rId5"/>
    <p:sldLayoutId id="2147484973" r:id="rId6"/>
    <p:sldLayoutId id="2147484974" r:id="rId7"/>
    <p:sldLayoutId id="2147484975" r:id="rId8"/>
    <p:sldLayoutId id="2147484976" r:id="rId9"/>
    <p:sldLayoutId id="2147484977" r:id="rId10"/>
    <p:sldLayoutId id="2147484978" r:id="rId11"/>
  </p:sldLayoutIdLst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TENSYMP50017.2020.9230932" TargetMode="Externa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asoonkottarathil/polycystic-ovary-syndrome-pcos" TargetMode="External"/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soonkottarathil/polycystic-ovary-syndrome-pcos" TargetMode="External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6"/>
          <p:cNvSpPr>
            <a:spLocks noChangeArrowheads="1"/>
          </p:cNvSpPr>
          <p:nvPr/>
        </p:nvSpPr>
        <p:spPr bwMode="auto">
          <a:xfrm>
            <a:off x="3038167" y="1595566"/>
            <a:ext cx="828433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itchFamily="18" charset="0"/>
                <a:sym typeface="Arial" pitchFamily="34" charset="0"/>
              </a:rPr>
              <a:t>AI Powered Smart Diagnostic System for Early Detection and Prediction of PCOS Associated Emotional States of Depression, Anxiety and Stress </a:t>
            </a:r>
          </a:p>
        </p:txBody>
      </p:sp>
      <p:pic>
        <p:nvPicPr>
          <p:cNvPr id="149509" name="Picture 6" descr="klogo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63500"/>
            <a:ext cx="1585913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10" name="Picture 8" descr="kec2blackborder p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113" y="4222750"/>
            <a:ext cx="1636712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25496" y="5987640"/>
            <a:ext cx="8967019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Department of Computer Science and Engineering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400" dirty="0"/>
              <a:t>15/09/22</a:t>
            </a:r>
          </a:p>
        </p:txBody>
      </p:sp>
      <p:sp>
        <p:nvSpPr>
          <p:cNvPr id="11" name="Google Shape;66;p1">
            <a:extLst>
              <a:ext uri="{FF2B5EF4-FFF2-40B4-BE49-F238E27FC236}">
                <a16:creationId xmlns:a16="http://schemas.microsoft.com/office/drawing/2014/main" id="{F64BFBE5-BE59-93F7-4175-304F38C56B4C}"/>
              </a:ext>
            </a:extLst>
          </p:cNvPr>
          <p:cNvSpPr txBox="1"/>
          <p:nvPr/>
        </p:nvSpPr>
        <p:spPr>
          <a:xfrm>
            <a:off x="3454400" y="3601573"/>
            <a:ext cx="2532209" cy="264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ID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I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:19A04                                                                       </a:t>
            </a:r>
            <a:endParaRPr lang="en-IN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</a:t>
            </a:r>
            <a:r>
              <a:rPr lang="en-I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                                                                        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</a:rPr>
              <a:t>Dhana </a:t>
            </a:r>
            <a:r>
              <a:rPr lang="en-IN" b="1" dirty="0" err="1">
                <a:solidFill>
                  <a:schemeClr val="dk1"/>
                </a:solidFill>
              </a:rPr>
              <a:t>Sree</a:t>
            </a:r>
            <a:r>
              <a:rPr lang="en-IN" b="1" dirty="0">
                <a:solidFill>
                  <a:schemeClr val="dk1"/>
                </a:solidFill>
              </a:rPr>
              <a:t> R</a:t>
            </a:r>
            <a:endParaRPr lang="en-IN"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Dharanidharan</a:t>
            </a: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</a:rPr>
              <a:t>Harish K P</a:t>
            </a: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			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FDEA4-8728-884B-363B-E8F3F215D131}"/>
              </a:ext>
            </a:extLst>
          </p:cNvPr>
          <p:cNvSpPr txBox="1"/>
          <p:nvPr/>
        </p:nvSpPr>
        <p:spPr>
          <a:xfrm>
            <a:off x="9427662" y="3601573"/>
            <a:ext cx="249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Dr.K.Nirmala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32D19-D48E-215A-DC4B-F8D62704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0A022-99C8-D0D8-F15E-8B09992994BD}"/>
              </a:ext>
            </a:extLst>
          </p:cNvPr>
          <p:cNvSpPr txBox="1"/>
          <p:nvPr/>
        </p:nvSpPr>
        <p:spPr>
          <a:xfrm flipH="1">
            <a:off x="4192291" y="296839"/>
            <a:ext cx="484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EVALUATION METRICS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683D3-39F7-21A9-54AC-A7670043F416}"/>
              </a:ext>
            </a:extLst>
          </p:cNvPr>
          <p:cNvSpPr txBox="1"/>
          <p:nvPr/>
        </p:nvSpPr>
        <p:spPr>
          <a:xfrm>
            <a:off x="1308683" y="1451295"/>
            <a:ext cx="102513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The performance is calculated in terms of six measures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 Accuracy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Recall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Precision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F-Measure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Sensitivity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21925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B538-BE72-4810-AA96-248C7DF2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607" y="832506"/>
            <a:ext cx="2744839" cy="486409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0C09-6A73-40BE-9B78-4BC9461B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54" y="1318915"/>
            <a:ext cx="10302240" cy="407479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E904-4945-4EC9-8DFC-D615C5C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400" dirty="0"/>
              <a:t>05/03/22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AFB06-7076-974F-C7C9-7DDAFBFCD4C8}"/>
              </a:ext>
            </a:extLst>
          </p:cNvPr>
          <p:cNvSpPr txBox="1"/>
          <p:nvPr/>
        </p:nvSpPr>
        <p:spPr>
          <a:xfrm>
            <a:off x="1981789" y="1830238"/>
            <a:ext cx="9597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Azziz</a:t>
            </a:r>
            <a:r>
              <a:rPr lang="en-US" dirty="0"/>
              <a:t>, R., Carmina, E., Chen, Z., </a:t>
            </a:r>
            <a:r>
              <a:rPr lang="en-US" dirty="0" err="1"/>
              <a:t>Dunaif</a:t>
            </a:r>
            <a:r>
              <a:rPr lang="en-US" dirty="0"/>
              <a:t>, A., </a:t>
            </a:r>
            <a:r>
              <a:rPr lang="en-US" dirty="0" err="1"/>
              <a:t>Laven</a:t>
            </a:r>
            <a:r>
              <a:rPr lang="en-US" dirty="0"/>
              <a:t>, J. S., </a:t>
            </a:r>
            <a:r>
              <a:rPr lang="en-US" dirty="0" err="1"/>
              <a:t>Legro</a:t>
            </a:r>
            <a:r>
              <a:rPr lang="en-US" dirty="0"/>
              <a:t>, R. S.,</a:t>
            </a:r>
          </a:p>
          <a:p>
            <a:r>
              <a:rPr lang="en-US" dirty="0"/>
              <a:t>     ... </a:t>
            </a:r>
            <a:r>
              <a:rPr lang="en-US" dirty="0" err="1"/>
              <a:t>Yildiz</a:t>
            </a:r>
            <a:r>
              <a:rPr lang="en-US" dirty="0"/>
              <a:t>, B. O.  (2016). Polycystic ovary syndrome. </a:t>
            </a:r>
            <a:r>
              <a:rPr lang="en-US" dirty="0" err="1"/>
              <a:t>NatureReviews</a:t>
            </a:r>
            <a:r>
              <a:rPr lang="en-US" dirty="0"/>
              <a:t> </a:t>
            </a:r>
          </a:p>
          <a:p>
            <a:r>
              <a:rPr lang="en-US" dirty="0"/>
              <a:t>     Disease Primers, 2(1), 1–18.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Bharati S, </a:t>
            </a:r>
            <a:r>
              <a:rPr lang="en-IN" dirty="0" err="1"/>
              <a:t>Podder</a:t>
            </a:r>
            <a:r>
              <a:rPr lang="en-IN" dirty="0"/>
              <a:t> P, Mondal MRH. Diagnosis of polycystic ovary syndrome </a:t>
            </a:r>
          </a:p>
          <a:p>
            <a:r>
              <a:rPr lang="en-IN" dirty="0"/>
              <a:t>    using machine learning algorithms. In: The Proceed-</a:t>
            </a:r>
            <a:r>
              <a:rPr lang="en-IN" dirty="0" err="1"/>
              <a:t>ing</a:t>
            </a:r>
            <a:r>
              <a:rPr lang="en-IN" dirty="0"/>
              <a:t> of IEEE Region 10 </a:t>
            </a:r>
          </a:p>
          <a:p>
            <a:r>
              <a:rPr lang="en-IN" dirty="0"/>
              <a:t>    Symposium (TENSYMP). IEEE, </a:t>
            </a:r>
            <a:r>
              <a:rPr lang="en-IN" dirty="0" err="1"/>
              <a:t>Dhaka,Bangladesh</a:t>
            </a:r>
            <a:r>
              <a:rPr lang="en-IN" dirty="0"/>
              <a:t>. 2020.</a:t>
            </a:r>
          </a:p>
          <a:p>
            <a:r>
              <a:rPr lang="en-IN" dirty="0">
                <a:solidFill>
                  <a:schemeClr val="accent2"/>
                </a:solidFill>
              </a:rPr>
              <a:t>     </a:t>
            </a:r>
            <a:r>
              <a:rPr lang="en-IN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https://doi.org/10.1109/TENSYMP50017.2020.9230932</a:t>
            </a:r>
            <a:r>
              <a:rPr lang="en-IN" dirty="0">
                <a:solidFill>
                  <a:schemeClr val="accent2"/>
                </a:solidFill>
              </a:rPr>
              <a:t>.</a:t>
            </a:r>
          </a:p>
          <a:p>
            <a:endParaRPr lang="en-IN" dirty="0">
              <a:solidFill>
                <a:schemeClr val="accent2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Revised 2003 consensus on diagnostic criteria and </a:t>
            </a:r>
            <a:r>
              <a:rPr lang="en-US" dirty="0" err="1">
                <a:solidFill>
                  <a:schemeClr val="accent4"/>
                </a:solidFill>
              </a:rPr>
              <a:t>longterm</a:t>
            </a:r>
            <a:r>
              <a:rPr lang="en-US" dirty="0">
                <a:solidFill>
                  <a:schemeClr val="accent4"/>
                </a:solidFill>
              </a:rPr>
              <a:t> health</a:t>
            </a:r>
          </a:p>
          <a:p>
            <a:r>
              <a:rPr lang="en-US" dirty="0">
                <a:solidFill>
                  <a:schemeClr val="accent4"/>
                </a:solidFill>
              </a:rPr>
              <a:t>     risks related to polycystic ovary syndrome (PCOS) . Human</a:t>
            </a:r>
          </a:p>
          <a:p>
            <a:r>
              <a:rPr lang="en-US" dirty="0">
                <a:solidFill>
                  <a:schemeClr val="accent4"/>
                </a:solidFill>
              </a:rPr>
              <a:t>     Reproduction, Volume 19, Issue 1, January 2004, </a:t>
            </a:r>
            <a:endParaRPr lang="en-IN" dirty="0">
              <a:solidFill>
                <a:schemeClr val="accent4"/>
              </a:solidFill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2868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3740-F11F-33DE-9DCE-19357BFE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32" y="1389879"/>
            <a:ext cx="9748008" cy="4939440"/>
          </a:xfrm>
        </p:spPr>
        <p:txBody>
          <a:bodyPr/>
          <a:lstStyle/>
          <a:p>
            <a:endParaRPr lang="en-IN" sz="1800" dirty="0"/>
          </a:p>
          <a:p>
            <a:r>
              <a:rPr lang="en-IN" sz="1800" dirty="0"/>
              <a:t>A. Denny, A. Raj, A. Ashok, C. Ram and R. George, "</a:t>
            </a:r>
            <a:r>
              <a:rPr lang="en-IN" sz="1800" dirty="0" err="1"/>
              <a:t>i-HOPE:Detection</a:t>
            </a:r>
            <a:r>
              <a:rPr lang="en-IN" sz="1800" dirty="0"/>
              <a:t> And Prediction System For Polycystic Ovary Syndrome(PCOS) Using Machine Learning Techniques," in IEEE Region 10International Conference TENCON, 2019.</a:t>
            </a:r>
          </a:p>
          <a:p>
            <a:endParaRPr lang="en-IN" sz="1800" dirty="0"/>
          </a:p>
          <a:p>
            <a:r>
              <a:rPr lang="en-IN" sz="1800" dirty="0" err="1"/>
              <a:t>Kottarathil</a:t>
            </a:r>
            <a:r>
              <a:rPr lang="en-IN" sz="1800" dirty="0"/>
              <a:t>, P.: Polycystic ovary syndrome (PCOS). (2020). </a:t>
            </a:r>
            <a:r>
              <a:rPr lang="en-IN" sz="18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https://www.kaggle.com/prasoonkottarathil/polycystic-ovary-syndrome-pcos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US" sz="1800" dirty="0"/>
              <a:t>Yang YC, Tu HP, Hong CH, Chang WC, Fu HC, Ho </a:t>
            </a:r>
            <a:r>
              <a:rPr lang="en-US" sz="1800" dirty="0" err="1"/>
              <a:t>JC,et</a:t>
            </a:r>
            <a:r>
              <a:rPr lang="en-US" sz="1800" dirty="0"/>
              <a:t> al. Female gender and acne disease are jointly and independently associated with the risk of major depression</a:t>
            </a:r>
          </a:p>
          <a:p>
            <a:pPr marL="0" indent="0">
              <a:buNone/>
            </a:pPr>
            <a:r>
              <a:rPr lang="en-US" sz="1800" dirty="0"/>
              <a:t>     and suicide: A national population-based study. Biomed Res Int 2014;2014:504279.</a:t>
            </a:r>
          </a:p>
          <a:p>
            <a:endParaRPr lang="en-US" sz="1800" dirty="0"/>
          </a:p>
          <a:p>
            <a:r>
              <a:rPr lang="en-US" sz="1800" dirty="0" err="1"/>
              <a:t>Teede</a:t>
            </a:r>
            <a:r>
              <a:rPr lang="en-US" sz="1800" dirty="0"/>
              <a:t> H, </a:t>
            </a:r>
            <a:r>
              <a:rPr lang="en-US" sz="1800" dirty="0" err="1"/>
              <a:t>Deeks</a:t>
            </a:r>
            <a:r>
              <a:rPr lang="en-US" sz="1800" dirty="0"/>
              <a:t> A, Moran L. Polycystic ovary </a:t>
            </a:r>
            <a:r>
              <a:rPr lang="en-US" sz="1800" dirty="0" err="1"/>
              <a:t>syndrome:A</a:t>
            </a:r>
            <a:r>
              <a:rPr lang="en-US" sz="1800" dirty="0"/>
              <a:t> complex condition with psychological, reproductive and metabolic manifestations that impacts on health across the</a:t>
            </a:r>
          </a:p>
          <a:p>
            <a:pPr marL="0" indent="0">
              <a:buNone/>
            </a:pPr>
            <a:r>
              <a:rPr lang="en-US" sz="1800" dirty="0"/>
              <a:t>     lifespan. BMC Med 2010;8:41.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0535-5EDE-102A-4B4C-277D02EC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EDF7C-CFF6-483C-9C67-8153CD4552BF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69DA84-5CAD-EC9B-C888-4887BD5C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49" y="528681"/>
            <a:ext cx="10972800" cy="519943"/>
          </a:xfrm>
        </p:spPr>
        <p:txBody>
          <a:bodyPr/>
          <a:lstStyle/>
          <a:p>
            <a:r>
              <a:rPr lang="en-IN" dirty="0"/>
              <a:t>      				    REFERENCE</a:t>
            </a:r>
          </a:p>
        </p:txBody>
      </p:sp>
    </p:spTree>
    <p:extLst>
      <p:ext uri="{BB962C8B-B14F-4D97-AF65-F5344CB8AC3E}">
        <p14:creationId xmlns:p14="http://schemas.microsoft.com/office/powerpoint/2010/main" val="325980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286000"/>
            <a:ext cx="9296400" cy="118745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THANK YOU!...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400" dirty="0"/>
              <a:t>05/03/22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B73A-4192-D475-FC74-613172A9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525"/>
            <a:ext cx="10972800" cy="713403"/>
          </a:xfrm>
        </p:spPr>
        <p:txBody>
          <a:bodyPr/>
          <a:lstStyle/>
          <a:p>
            <a:r>
              <a:rPr lang="en-US" b="1" dirty="0"/>
              <a:t>                                   INTRODUCTION</a:t>
            </a:r>
            <a:endParaRPr lang="en-I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4FD15-FEBC-44B1-5215-7F0A805A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DE2F3-6A69-4B42-8A98-6416B8A726F7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13615-3FD2-6D49-3259-85001B074770}"/>
              </a:ext>
            </a:extLst>
          </p:cNvPr>
          <p:cNvSpPr txBox="1"/>
          <p:nvPr/>
        </p:nvSpPr>
        <p:spPr>
          <a:xfrm>
            <a:off x="1530221" y="1415484"/>
            <a:ext cx="997442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PCOS is the most common endocrine disorder. Its prevalence, depending on the   diagnostic criteria employed, ranges from 2.2% to 26.7% worldwide.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PCOS must be detected and diagnosed early with minimum testing and imaging treat-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ments</a:t>
            </a:r>
            <a:r>
              <a:rPr lang="en-US" dirty="0">
                <a:latin typeface="+mn-lt"/>
              </a:rPr>
              <a:t>, since the disease raises the risk of gynecological cancer, infertility, and even mis-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    carriage, as well as emotional pain for patients.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This study applies AI in the ill-defined space of PCOS detection.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25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Google Shape;97;p15"/>
          <p:cNvSpPr>
            <a:spLocks noGrp="1" noChangeArrowheads="1"/>
          </p:cNvSpPr>
          <p:nvPr>
            <p:ph type="title"/>
          </p:nvPr>
        </p:nvSpPr>
        <p:spPr>
          <a:xfrm>
            <a:off x="843116" y="256980"/>
            <a:ext cx="10972800" cy="737870"/>
          </a:xfrm>
        </p:spPr>
        <p:txBody>
          <a:bodyPr lIns="121900" tIns="121900" rIns="121900" bIns="121900" anchor="t"/>
          <a:lstStyle/>
          <a:p>
            <a:pPr algn="ctr"/>
            <a:r>
              <a:rPr lang="en-US" dirty="0">
                <a:cs typeface="Times New Roman" pitchFamily="18" charset="0"/>
              </a:rPr>
              <a:t>PROBLEM STATEMENT</a:t>
            </a:r>
            <a:br>
              <a:rPr lang="en-US" dirty="0">
                <a:cs typeface="Times New Roman" pitchFamily="18" charset="0"/>
              </a:rPr>
            </a:br>
            <a:endParaRPr lang="en-US" dirty="0"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6632" y="1730762"/>
            <a:ext cx="10505768" cy="4625588"/>
          </a:xfrm>
        </p:spPr>
        <p:txBody>
          <a:bodyPr/>
          <a:lstStyle/>
          <a:p>
            <a:pPr marL="273050" indent="-273050" algn="just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sz="1800" dirty="0"/>
              <a:t>Polycystic ovary syndrome (PCOS) has been determined as one of the serious health problems among women of reproductive age which </a:t>
            </a:r>
            <a:r>
              <a:rPr lang="en-US" sz="1800" dirty="0" err="1"/>
              <a:t>afects</a:t>
            </a:r>
            <a:r>
              <a:rPr lang="en-US" sz="1800" dirty="0"/>
              <a:t> women’s fertility and leads to crucial health conditions.</a:t>
            </a:r>
          </a:p>
          <a:p>
            <a:pPr marL="273050" indent="-273050" algn="just">
              <a:lnSpc>
                <a:spcPct val="150000"/>
              </a:lnSpc>
              <a:spcBef>
                <a:spcPts val="0"/>
              </a:spcBef>
              <a:buSzPts val="1920"/>
            </a:pPr>
            <a:endParaRPr lang="en-US" sz="1800" dirty="0"/>
          </a:p>
          <a:p>
            <a:pPr marL="273050" indent="-273050" algn="just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j-lt"/>
              </a:rPr>
              <a:t>Women with PCOS exhibit a wide range of symptoms such as infertility, anovulation, weight gain or obesity, acne vulgaris and they also experience anxiety and depression</a:t>
            </a:r>
            <a:endParaRPr lang="en-US" sz="1800" dirty="0">
              <a:latin typeface="+mj-lt"/>
            </a:endParaRPr>
          </a:p>
          <a:p>
            <a:pPr marL="273050" indent="-273050" algn="just">
              <a:lnSpc>
                <a:spcPct val="150000"/>
              </a:lnSpc>
              <a:spcBef>
                <a:spcPts val="0"/>
              </a:spcBef>
              <a:buSzPts val="1920"/>
            </a:pPr>
            <a:endParaRPr lang="en-US" sz="1800" dirty="0"/>
          </a:p>
          <a:p>
            <a:pPr algn="just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sz="1800" dirty="0"/>
              <a:t>Sometimes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disruption of ovulation in women with PCOS lowers their chance of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pregnancy.</a:t>
            </a:r>
            <a:r>
              <a:rPr lang="en-US" sz="1800" dirty="0" err="1"/>
              <a:t>Hence</a:t>
            </a:r>
            <a:r>
              <a:rPr lang="en-US" sz="1800" dirty="0"/>
              <a:t>, early diagnosis of polycystic ovary syndrome can be </a:t>
            </a:r>
            <a:r>
              <a:rPr lang="en-US" sz="1800" dirty="0" err="1"/>
              <a:t>efective</a:t>
            </a:r>
            <a:r>
              <a:rPr lang="en-US" sz="1800" dirty="0"/>
              <a:t> in the treatment process.</a:t>
            </a:r>
          </a:p>
          <a:p>
            <a:pPr marL="273050" indent="-273050" algn="just">
              <a:spcBef>
                <a:spcPts val="0"/>
              </a:spcBef>
              <a:buSzPts val="1920"/>
            </a:pPr>
            <a:endParaRPr lang="en-US" sz="2400" dirty="0"/>
          </a:p>
          <a:p>
            <a:pPr marL="273050" indent="-273050" algn="just">
              <a:spcBef>
                <a:spcPts val="0"/>
              </a:spcBef>
              <a:buSzPts val="1920"/>
            </a:pP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400" dirty="0"/>
              <a:t>05/03/22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26F3C-91E9-F97F-6DE9-52550652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BA40B32-A446-6DAA-08FA-D9C7B0CC7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08352"/>
              </p:ext>
            </p:extLst>
          </p:nvPr>
        </p:nvGraphicFramePr>
        <p:xfrm>
          <a:off x="1264230" y="1104293"/>
          <a:ext cx="10704448" cy="477135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6850">
                  <a:extLst>
                    <a:ext uri="{9D8B030D-6E8A-4147-A177-3AD203B41FA5}">
                      <a16:colId xmlns:a16="http://schemas.microsoft.com/office/drawing/2014/main" val="1390729491"/>
                    </a:ext>
                  </a:extLst>
                </a:gridCol>
                <a:gridCol w="2395964">
                  <a:extLst>
                    <a:ext uri="{9D8B030D-6E8A-4147-A177-3AD203B41FA5}">
                      <a16:colId xmlns:a16="http://schemas.microsoft.com/office/drawing/2014/main" val="299643961"/>
                    </a:ext>
                  </a:extLst>
                </a:gridCol>
                <a:gridCol w="2307037">
                  <a:extLst>
                    <a:ext uri="{9D8B030D-6E8A-4147-A177-3AD203B41FA5}">
                      <a16:colId xmlns:a16="http://schemas.microsoft.com/office/drawing/2014/main" val="3220702548"/>
                    </a:ext>
                  </a:extLst>
                </a:gridCol>
                <a:gridCol w="904661">
                  <a:extLst>
                    <a:ext uri="{9D8B030D-6E8A-4147-A177-3AD203B41FA5}">
                      <a16:colId xmlns:a16="http://schemas.microsoft.com/office/drawing/2014/main" val="607808151"/>
                    </a:ext>
                  </a:extLst>
                </a:gridCol>
                <a:gridCol w="3153432">
                  <a:extLst>
                    <a:ext uri="{9D8B030D-6E8A-4147-A177-3AD203B41FA5}">
                      <a16:colId xmlns:a16="http://schemas.microsoft.com/office/drawing/2014/main" val="374744368"/>
                    </a:ext>
                  </a:extLst>
                </a:gridCol>
                <a:gridCol w="1396504">
                  <a:extLst>
                    <a:ext uri="{9D8B030D-6E8A-4147-A177-3AD203B41FA5}">
                      <a16:colId xmlns:a16="http://schemas.microsoft.com/office/drawing/2014/main" val="1211665897"/>
                    </a:ext>
                  </a:extLst>
                </a:gridCol>
              </a:tblGrid>
              <a:tr h="285641">
                <a:tc>
                  <a:txBody>
                    <a:bodyPr/>
                    <a:lstStyle/>
                    <a:p>
                      <a:r>
                        <a:rPr lang="en-IN" sz="1400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METHOD AND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160567"/>
                  </a:ext>
                </a:extLst>
              </a:tr>
              <a:tr h="1619333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Diagnosis of polycystic ovary syndrome through different machine learning and feature selection techniques</a:t>
                      </a:r>
                      <a:r>
                        <a:rPr lang="en-US" sz="1600" dirty="0"/>
                        <a:t> </a:t>
                      </a:r>
                      <a:r>
                        <a:rPr lang="en-IN" sz="1600" dirty="0">
                          <a:effectLst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Homay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Danaei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Mehr1, </a:t>
                      </a:r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Huseyin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Polat1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Traditional and ensemble </a:t>
                      </a:r>
                      <a:r>
                        <a:rPr lang="en-IN" sz="1600" dirty="0" err="1">
                          <a:latin typeface="+mj-lt"/>
                          <a:cs typeface="Times New Roman" panose="02020603050405020304" pitchFamily="18" charset="0"/>
                        </a:rPr>
                        <a:t>classifers</a:t>
                      </a:r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sz="1600" dirty="0">
                          <a:latin typeface="+mj-lt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Ensemble Random Forest,</a:t>
                      </a:r>
                    </a:p>
                    <a:p>
                      <a:pPr algn="l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MLP, Ensemble AdaBoost,</a:t>
                      </a:r>
                    </a:p>
                    <a:p>
                      <a:pPr algn="l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Ensemble Extra Tree</a:t>
                      </a:r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97.96%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16180"/>
                  </a:ext>
                </a:extLst>
              </a:tr>
              <a:tr h="1384184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Detecting PCOS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Machine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Namrata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Tanwani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KNN. logistic regression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25269"/>
                  </a:ext>
                </a:extLst>
              </a:tr>
              <a:tr h="1307934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Mental illness diagnosis from social network data using effective machine learning technique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Shivani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singh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Sandhya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Ensemble classification techniques are used.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Ada boosted tree, Extra tree, Random forest , Gradient boosting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72.12%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60460"/>
                  </a:ext>
                </a:extLst>
              </a:tr>
            </a:tbl>
          </a:graphicData>
        </a:graphic>
      </p:graphicFrame>
      <p:sp>
        <p:nvSpPr>
          <p:cNvPr id="4" name="Title 6">
            <a:extLst>
              <a:ext uri="{FF2B5EF4-FFF2-40B4-BE49-F238E27FC236}">
                <a16:creationId xmlns:a16="http://schemas.microsoft.com/office/drawing/2014/main" id="{4385AE78-F17B-564A-9D83-4C8697646FF4}"/>
              </a:ext>
            </a:extLst>
          </p:cNvPr>
          <p:cNvSpPr txBox="1">
            <a:spLocks/>
          </p:cNvSpPr>
          <p:nvPr/>
        </p:nvSpPr>
        <p:spPr>
          <a:xfrm>
            <a:off x="4191814" y="377415"/>
            <a:ext cx="5476974" cy="4923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charset="0"/>
                <a:cs typeface="黑体" charset="0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en-IN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37687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235DD-AA5C-A065-368A-753F5E7E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C9D2BE-DFBE-0878-FC3B-4B4F4C108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94123"/>
              </p:ext>
            </p:extLst>
          </p:nvPr>
        </p:nvGraphicFramePr>
        <p:xfrm>
          <a:off x="1191646" y="505720"/>
          <a:ext cx="10704448" cy="56965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5837">
                  <a:extLst>
                    <a:ext uri="{9D8B030D-6E8A-4147-A177-3AD203B41FA5}">
                      <a16:colId xmlns:a16="http://schemas.microsoft.com/office/drawing/2014/main" val="1584456401"/>
                    </a:ext>
                  </a:extLst>
                </a:gridCol>
                <a:gridCol w="2406977">
                  <a:extLst>
                    <a:ext uri="{9D8B030D-6E8A-4147-A177-3AD203B41FA5}">
                      <a16:colId xmlns:a16="http://schemas.microsoft.com/office/drawing/2014/main" val="2836931556"/>
                    </a:ext>
                  </a:extLst>
                </a:gridCol>
                <a:gridCol w="2307037">
                  <a:extLst>
                    <a:ext uri="{9D8B030D-6E8A-4147-A177-3AD203B41FA5}">
                      <a16:colId xmlns:a16="http://schemas.microsoft.com/office/drawing/2014/main" val="960169119"/>
                    </a:ext>
                  </a:extLst>
                </a:gridCol>
                <a:gridCol w="904661">
                  <a:extLst>
                    <a:ext uri="{9D8B030D-6E8A-4147-A177-3AD203B41FA5}">
                      <a16:colId xmlns:a16="http://schemas.microsoft.com/office/drawing/2014/main" val="1205760678"/>
                    </a:ext>
                  </a:extLst>
                </a:gridCol>
                <a:gridCol w="3153432">
                  <a:extLst>
                    <a:ext uri="{9D8B030D-6E8A-4147-A177-3AD203B41FA5}">
                      <a16:colId xmlns:a16="http://schemas.microsoft.com/office/drawing/2014/main" val="159220878"/>
                    </a:ext>
                  </a:extLst>
                </a:gridCol>
                <a:gridCol w="1396504">
                  <a:extLst>
                    <a:ext uri="{9D8B030D-6E8A-4147-A177-3AD203B41FA5}">
                      <a16:colId xmlns:a16="http://schemas.microsoft.com/office/drawing/2014/main" val="3280730126"/>
                    </a:ext>
                  </a:extLst>
                </a:gridCol>
              </a:tblGrid>
              <a:tr h="324790">
                <a:tc>
                  <a:txBody>
                    <a:bodyPr/>
                    <a:lstStyle/>
                    <a:p>
                      <a:r>
                        <a:rPr lang="en-IN" sz="1400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METHOD AND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2946"/>
                  </a:ext>
                </a:extLst>
              </a:tr>
              <a:tr h="187074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Learning for Data-Driven Diagnosis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Polycystic Ovary Syndrome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Subrato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Bharati1(B),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Prajoy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Podder1,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M.Rubaiyat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Hossain Mondal1,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V.B.Surya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Prasath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Niketa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Gandhi6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RF, DT, LGBM, Gradient Boosting, AdaBoost, KNN,MLP</a:t>
                      </a:r>
                      <a:endParaRPr lang="en-IN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88.17%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43957"/>
                  </a:ext>
                </a:extLst>
              </a:tr>
              <a:tr h="2037943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Comparative Analysis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Machine Learning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 in Diagnosis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Polycystic Ovarian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Syndrome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Malik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Mubasher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Hassan,</a:t>
                      </a:r>
                      <a:b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Tabasum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Mirza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regression, SVM, Naïve bayes, CART, Random forest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01069"/>
                  </a:ext>
                </a:extLst>
              </a:tr>
              <a:tr h="1307934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Detection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Polycystic Ovary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Syndrome Using Machine </a:t>
                      </a:r>
                      <a:b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Techniques.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Yasmine Abu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Adla,Dalia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Raydan,Jad</a:t>
                      </a:r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Nasreddine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SVM, Polynomial SVM, KNN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91%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786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89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1BFF1-9E6C-8E49-F247-2A82762A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CAA26-5831-8DBD-5DA8-E8A08BC14AFE}"/>
              </a:ext>
            </a:extLst>
          </p:cNvPr>
          <p:cNvSpPr txBox="1"/>
          <p:nvPr/>
        </p:nvSpPr>
        <p:spPr>
          <a:xfrm>
            <a:off x="3934437" y="852859"/>
            <a:ext cx="671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PROPOSED WORK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C362C-812D-9B08-4FF8-73295A7B46AC}"/>
              </a:ext>
            </a:extLst>
          </p:cNvPr>
          <p:cNvSpPr txBox="1"/>
          <p:nvPr/>
        </p:nvSpPr>
        <p:spPr>
          <a:xfrm>
            <a:off x="2181138" y="2181138"/>
            <a:ext cx="92446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Defined a correlation-based feature selection methodology for the</a:t>
            </a:r>
          </a:p>
          <a:p>
            <a:r>
              <a:rPr lang="en-IN" dirty="0"/>
              <a:t>      Polycystic Ovary Syndrome patient dataset.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Developed optimal classifier and correlation thresholds by evaluating </a:t>
            </a:r>
          </a:p>
          <a:p>
            <a:r>
              <a:rPr lang="en-IN" dirty="0"/>
              <a:t>     many different machine learning algorithms on the PCOS dataset.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Getting the psychological data from user and suggesting the changing </a:t>
            </a:r>
          </a:p>
          <a:p>
            <a:r>
              <a:rPr lang="en-IN" dirty="0"/>
              <a:t>      of </a:t>
            </a:r>
            <a:r>
              <a:rPr lang="en-IN" dirty="0" err="1"/>
              <a:t>habbit</a:t>
            </a:r>
            <a:r>
              <a:rPr lang="en-IN" dirty="0"/>
              <a:t> to get rid of PCOS</a:t>
            </a:r>
          </a:p>
        </p:txBody>
      </p:sp>
    </p:spTree>
    <p:extLst>
      <p:ext uri="{BB962C8B-B14F-4D97-AF65-F5344CB8AC3E}">
        <p14:creationId xmlns:p14="http://schemas.microsoft.com/office/powerpoint/2010/main" val="20925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A9E1E-0F2E-A023-98B9-541EE776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492B8-7857-C674-53EA-19AE0E6261AE}"/>
              </a:ext>
            </a:extLst>
          </p:cNvPr>
          <p:cNvSpPr txBox="1"/>
          <p:nvPr/>
        </p:nvSpPr>
        <p:spPr>
          <a:xfrm>
            <a:off x="3070371" y="511728"/>
            <a:ext cx="6753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				ALGORITHM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2207C-2FE6-67B5-3989-BCAA92DB4D4E}"/>
              </a:ext>
            </a:extLst>
          </p:cNvPr>
          <p:cNvSpPr txBox="1"/>
          <p:nvPr/>
        </p:nvSpPr>
        <p:spPr>
          <a:xfrm>
            <a:off x="1812022" y="1532730"/>
            <a:ext cx="10167457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Linear SVM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Radial SVM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AdaBoost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Decision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KNN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Gradient Boosting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XgBoost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CatBoost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LDA and QDA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19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CBE08-87BA-4437-C1B3-BEF128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FC334-6DDA-8379-637D-341FACDC6B36}"/>
              </a:ext>
            </a:extLst>
          </p:cNvPr>
          <p:cNvSpPr txBox="1"/>
          <p:nvPr/>
        </p:nvSpPr>
        <p:spPr>
          <a:xfrm>
            <a:off x="2265028" y="645952"/>
            <a:ext cx="8984609" cy="58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           </a:t>
            </a:r>
            <a:r>
              <a:rPr lang="en-US" sz="3200" dirty="0">
                <a:solidFill>
                  <a:schemeClr val="accent1"/>
                </a:solidFill>
              </a:rPr>
              <a:t>MODULES 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4C9E1-6D8D-2253-4658-6E187CC94150}"/>
              </a:ext>
            </a:extLst>
          </p:cNvPr>
          <p:cNvSpPr txBox="1"/>
          <p:nvPr/>
        </p:nvSpPr>
        <p:spPr>
          <a:xfrm>
            <a:off x="2265028" y="1996579"/>
            <a:ext cx="10100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SMOTE  technique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 the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Selecting the best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Analyzing the psychological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5729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16B2-FB6E-7764-9FD3-2299034F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09785-C4CC-4144-9162-B270555695AA}" type="datetime1">
              <a:rPr lang="en-US" altLang="en-US" smtClean="0"/>
              <a:pPr>
                <a:defRPr/>
              </a:pPr>
              <a:t>9/17/2022</a:t>
            </a:fld>
            <a:endParaRPr lang="en-US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08F30-F0F3-5269-6024-B644A4D0EEEF}"/>
              </a:ext>
            </a:extLst>
          </p:cNvPr>
          <p:cNvSpPr txBox="1"/>
          <p:nvPr/>
        </p:nvSpPr>
        <p:spPr>
          <a:xfrm>
            <a:off x="4546833" y="444508"/>
            <a:ext cx="666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DATASET USED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78554-54E6-BFC9-52AA-622F276C217B}"/>
              </a:ext>
            </a:extLst>
          </p:cNvPr>
          <p:cNvSpPr txBox="1"/>
          <p:nvPr/>
        </p:nvSpPr>
        <p:spPr>
          <a:xfrm>
            <a:off x="1795243" y="1756510"/>
            <a:ext cx="8305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diagnosis data for Polycystic Ovary Syndrome used in this work</a:t>
            </a:r>
          </a:p>
          <a:p>
            <a:r>
              <a:rPr lang="en-US" dirty="0"/>
              <a:t>is a subset of the dataset supplied by </a:t>
            </a:r>
            <a:r>
              <a:rPr lang="en-US" dirty="0" err="1"/>
              <a:t>Kottarathil</a:t>
            </a:r>
            <a:r>
              <a:rPr lang="en-US" dirty="0"/>
              <a:t> and accessible via the Kaggle repository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Consists of clinical information on 541 individuals and 42 parameters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i="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https://www.kaggle.com/datasets/prasoonkottarathil/polycystic-ovary-syndrome-pcos</a:t>
            </a:r>
            <a:endParaRPr lang="en-US" sz="1800" i="0" u="sng" dirty="0">
              <a:solidFill>
                <a:schemeClr val="accent1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6817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3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eme25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5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Theme24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Theme24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1_Theme24">
      <a:majorFont>
        <a:latin typeface="Arial"/>
        <a:ea typeface="黑体"/>
        <a:cs typeface="黑体"/>
      </a:majorFont>
      <a:minorFont>
        <a:latin typeface="Arial"/>
        <a:ea typeface="黑体"/>
        <a:cs typeface="黑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Custom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Custom Design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</TotalTime>
  <Pages>0</Pages>
  <Words>982</Words>
  <Characters>0</Characters>
  <Application>Microsoft Office PowerPoint</Application>
  <DocSecurity>0</DocSecurity>
  <PresentationFormat>Widescreen</PresentationFormat>
  <Lines>0</Lines>
  <Paragraphs>184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Theme23</vt:lpstr>
      <vt:lpstr>1_Custom Design</vt:lpstr>
      <vt:lpstr>Custom Design</vt:lpstr>
      <vt:lpstr>Theme24</vt:lpstr>
      <vt:lpstr>2_Custom Design</vt:lpstr>
      <vt:lpstr>3_Custom Design</vt:lpstr>
      <vt:lpstr>1_Theme24</vt:lpstr>
      <vt:lpstr>4_Custom Design</vt:lpstr>
      <vt:lpstr>5_Custom Design</vt:lpstr>
      <vt:lpstr>Theme25</vt:lpstr>
      <vt:lpstr>6_Custom Design</vt:lpstr>
      <vt:lpstr>7_Custom Design</vt:lpstr>
      <vt:lpstr>PowerPoint Presentation</vt:lpstr>
      <vt:lpstr>                                   INTRODUCTION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              REFERENCE</vt:lpstr>
      <vt:lpstr>                         THANK YOU!...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IN BLIND HOME  SECURITY SYSTEM USING IMAGE  PROCESSING</dc:title>
  <dc:creator>Welcome</dc:creator>
  <cp:lastModifiedBy>harish kp</cp:lastModifiedBy>
  <cp:revision>553</cp:revision>
  <dcterms:created xsi:type="dcterms:W3CDTF">2016-12-19T14:05:00Z</dcterms:created>
  <dcterms:modified xsi:type="dcterms:W3CDTF">2022-09-17T03:44:41Z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