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3" r:id="rId3"/>
    <p:sldId id="258" r:id="rId4"/>
    <p:sldId id="259" r:id="rId5"/>
    <p:sldId id="270" r:id="rId6"/>
    <p:sldId id="267" r:id="rId7"/>
    <p:sldId id="268" r:id="rId8"/>
    <p:sldId id="260" r:id="rId9"/>
    <p:sldId id="266" r:id="rId10"/>
    <p:sldId id="269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ghna Kamal" initials="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40" autoAdjust="0"/>
    <p:restoredTop sz="94648"/>
  </p:normalViewPr>
  <p:slideViewPr>
    <p:cSldViewPr snapToGrid="0">
      <p:cViewPr>
        <p:scale>
          <a:sx n="107" d="100"/>
          <a:sy n="107" d="100"/>
        </p:scale>
        <p:origin x="-318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3T09:41:27.249" idx="2">
    <p:pos x="6000" y="100"/>
    <p:text>&lt;Please enter your team name here&gt; instead of &lt;Name of team/solution&gt;</p:text>
  </p:cm>
  <p:cm authorId="0" dt="2017-07-13T09:41:57.767" idx="1">
    <p:pos x="6000" y="0"/>
    <p:text>&lt;Enter your theme&gt; instead of &lt;Theme name where your idea aligns&gt;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3T09:42:29.526" idx="4">
    <p:pos x="6000" y="100"/>
    <p:text>How does it solve the problem?</p:text>
  </p:cm>
  <p:cm authorId="0" dt="2017-07-13T09:43:17.005" idx="3">
    <p:pos x="6000" y="0"/>
    <p:text>What are the tools/ technology platforms you will use for implementation?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3T09:43:42.018" idx="5">
    <p:pos x="6000" y="0"/>
    <p:text>How does your solution work?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3T09:43:42.018" idx="13">
    <p:pos x="6000" y="0"/>
    <p:text>How does your solution work?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3T09:43:42.018" idx="9">
    <p:pos x="6000" y="0"/>
    <p:text>How does your solution work?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3T09:43:42.018" idx="10">
    <p:pos x="6000" y="0"/>
    <p:text>How does your solution work?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3T09:44:22.485" idx="6">
    <p:pos x="6000" y="0"/>
    <p:text>Why is your solution better than existing solution (if any)?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3T09:44:22.485" idx="8">
    <p:pos x="6000" y="0"/>
    <p:text>Why is your solution better than existing solution (if any)?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0400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July 13, 2017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571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July 13, 2017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571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8490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8331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8794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8794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8794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8794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8469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8469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Graphic - Light">
    <p:bg>
      <p:bgPr>
        <a:solidFill>
          <a:srgbClr val="F7F7F7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64592" y="3217935"/>
            <a:ext cx="3124199" cy="1708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5885" marR="0" lvl="0" indent="-115885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164592" y="2918460"/>
            <a:ext cx="3123564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2"/>
          </p:nvPr>
        </p:nvSpPr>
        <p:spPr>
          <a:xfrm>
            <a:off x="164592" y="2469416"/>
            <a:ext cx="5799530" cy="498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891" marR="0" lvl="1" indent="-12690" algn="ctr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783" marR="0" lvl="2" indent="-12682" algn="ctr" rtl="0">
              <a:spcBef>
                <a:spcPts val="270"/>
              </a:spcBef>
              <a:buClr>
                <a:schemeClr val="dk1"/>
              </a:buClr>
              <a:buFont typeface="Arial"/>
              <a:buNone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674" marR="0" lvl="3" indent="-12674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566" marR="0" lvl="4" indent="-12665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457" marR="0" lvl="5" indent="-12656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349" marR="0" lvl="6" indent="-12649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240" marR="0" lvl="7" indent="-12639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131" marR="0" lvl="8" indent="-12631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164592" y="1034228"/>
            <a:ext cx="5799530" cy="14219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6032" y="4480560"/>
            <a:ext cx="1745990" cy="308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792288" y="4025505"/>
            <a:ext cx="5486399" cy="603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5463777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8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4645026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4645026" y="1631155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2" y="204786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575050" y="204789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57202" y="1076328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130683" y="137332"/>
            <a:ext cx="8882632" cy="48688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ctr" rtl="0">
              <a:spcBef>
                <a:spcPts val="0"/>
              </a:spcBef>
              <a:buClr>
                <a:schemeClr val="accent6"/>
              </a:buClr>
              <a:buFont typeface="Noto Sans Symbols"/>
              <a:buNone/>
            </a:pPr>
            <a:endParaRPr sz="16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comments" Target="../comments/commen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comments" Target="../comments/commen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comments" Target="../comments/commen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2737063" y="3789737"/>
            <a:ext cx="2935076" cy="7027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n-US" sz="2000" u="none" strike="noStrike" cap="none" dirty="0">
              <a:solidFill>
                <a:srgbClr val="FF0000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69204" y="1605590"/>
            <a:ext cx="26468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COUNT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44266" y="2671449"/>
            <a:ext cx="661431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Cashless Offline Universal NFC Transaction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504478" y="753410"/>
            <a:ext cx="8407153" cy="10169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  <a:latin typeface="Mark Offc For MC Light" charset="0"/>
                <a:ea typeface="Mark Offc For MC Light" charset="0"/>
                <a:cs typeface="Mark Offc For MC Light" charset="0"/>
              </a:rPr>
              <a:t>RUPAY Contactless Hackathon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Mark Offc For MC Light" charset="0"/>
                <a:ea typeface="Mark Offc For MC Light" charset="0"/>
                <a:cs typeface="Mark Offc For MC Light" charset="0"/>
              </a:rPr>
              <a:t/>
            </a:r>
            <a:b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Mark Offc For MC Light" charset="0"/>
                <a:ea typeface="Mark Offc For MC Light" charset="0"/>
                <a:cs typeface="Mark Offc For MC Light" charset="0"/>
              </a:rPr>
            </a:br>
            <a:r>
              <a:rPr lang="en-US" sz="4000" dirty="0" smtClean="0">
                <a:solidFill>
                  <a:srgbClr val="FF0000"/>
                </a:solidFill>
                <a:latin typeface="Mark Offc For MC Light" charset="0"/>
                <a:ea typeface="Mark Offc For MC Light" charset="0"/>
                <a:cs typeface="Mark Offc For MC Light" charset="0"/>
              </a:rPr>
              <a:t/>
            </a:r>
            <a:br>
              <a:rPr lang="en-US" sz="4000" dirty="0" smtClean="0">
                <a:solidFill>
                  <a:srgbClr val="FF0000"/>
                </a:solidFill>
                <a:latin typeface="Mark Offc For MC Light" charset="0"/>
                <a:ea typeface="Mark Offc For MC Light" charset="0"/>
                <a:cs typeface="Mark Offc For MC Light" charset="0"/>
              </a:rPr>
            </a:br>
            <a:endParaRPr lang="en-US" sz="4000" u="none" strike="noStrike" cap="none" dirty="0">
              <a:solidFill>
                <a:schemeClr val="accent6">
                  <a:lumMod val="75000"/>
                </a:schemeClr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737063" y="3789737"/>
            <a:ext cx="2935076" cy="7027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n-US" sz="2000" u="none" strike="noStrike" cap="none" dirty="0">
              <a:solidFill>
                <a:srgbClr val="FF0000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98185" y="2633871"/>
            <a:ext cx="26468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COUNT</a:t>
            </a:r>
            <a:endParaRPr lang="en-US" sz="5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2055" y="4529097"/>
            <a:ext cx="796992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*All images used here are only for representational purposes</a:t>
            </a:r>
            <a:endParaRPr lang="en-US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410" y="1917577"/>
            <a:ext cx="9028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Experience the convenient and sophisticated transactions with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1496734" y="489929"/>
            <a:ext cx="6890029" cy="7530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u="none" strike="noStrike" cap="none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Rebels United</a:t>
            </a:r>
            <a:endParaRPr lang="en-US" sz="3600" u="none" strike="noStrike" cap="none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endParaRPr sz="1400" b="0" i="1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299528" y="2552055"/>
            <a:ext cx="654874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1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299528" y="1358283"/>
            <a:ext cx="8429989" cy="34979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1800" b="1" u="none" strike="noStrike" cap="none" dirty="0">
                <a:solidFill>
                  <a:schemeClr val="bg1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Hackathon Theme </a:t>
            </a:r>
            <a:r>
              <a:rPr lang="en-US" sz="1600" u="none" strike="noStrike" cap="none" dirty="0" smtClean="0">
                <a:solidFill>
                  <a:schemeClr val="bg1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: ACCEPTANCE – </a:t>
            </a:r>
            <a:r>
              <a:rPr lang="en-US" sz="1600" dirty="0" smtClean="0">
                <a:solidFill>
                  <a:schemeClr val="bg1"/>
                </a:solidFill>
                <a:ea typeface="Mark Offc For MC Light" charset="0"/>
              </a:rPr>
              <a:t>To p</a:t>
            </a:r>
            <a:r>
              <a:rPr lang="en-US" sz="1600" dirty="0" smtClean="0">
                <a:solidFill>
                  <a:schemeClr val="bg1"/>
                </a:solidFill>
              </a:rPr>
              <a:t>ropose </a:t>
            </a:r>
            <a:r>
              <a:rPr lang="en-US" sz="1600" dirty="0">
                <a:solidFill>
                  <a:schemeClr val="bg1"/>
                </a:solidFill>
              </a:rPr>
              <a:t>ideas for creating simple and low cost acceptance solutions for quick deployment across all categories of merchants. This will lead to higher adoption of digital payments.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>
              <a:buClr>
                <a:schemeClr val="dk1"/>
              </a:buClr>
              <a:buSzPct val="25000"/>
            </a:pPr>
            <a:endParaRPr lang="en-US" sz="1600" b="1" dirty="0" smtClean="0">
              <a:solidFill>
                <a:schemeClr val="bg1"/>
              </a:solidFill>
            </a:endParaRPr>
          </a:p>
          <a:p>
            <a:pPr>
              <a:buClr>
                <a:schemeClr val="dk1"/>
              </a:buClr>
              <a:buSzPct val="25000"/>
            </a:pPr>
            <a:endParaRPr lang="en-US" sz="1600" dirty="0" smtClean="0">
              <a:solidFill>
                <a:schemeClr val="bg1"/>
              </a:solidFill>
            </a:endParaRPr>
          </a:p>
          <a:p>
            <a:pPr>
              <a:buClr>
                <a:schemeClr val="dk1"/>
              </a:buClr>
              <a:buSzPct val="25000"/>
            </a:pPr>
            <a:endParaRPr lang="en-US" sz="1600" dirty="0" smtClean="0">
              <a:solidFill>
                <a:schemeClr val="bg1"/>
              </a:solidFill>
            </a:endParaRPr>
          </a:p>
          <a:p>
            <a:pPr>
              <a:buClr>
                <a:schemeClr val="dk1"/>
              </a:buClr>
              <a:buSzPct val="25000"/>
            </a:pPr>
            <a:r>
              <a:rPr lang="en-US" sz="1600" dirty="0" smtClean="0">
                <a:solidFill>
                  <a:schemeClr val="bg1"/>
                </a:solidFill>
              </a:rPr>
              <a:t>To develop  a system that helps low level merchants to make cashless digital payments by use of NFC Technology.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1600" dirty="0" smtClean="0">
                <a:solidFill>
                  <a:schemeClr val="bg1"/>
                </a:solidFill>
              </a:rPr>
              <a:t>                                         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                                         -  No physical money required. 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1600" dirty="0" smtClean="0">
                <a:solidFill>
                  <a:schemeClr val="bg1"/>
                </a:solidFill>
              </a:rPr>
              <a:t>                                         -  Offline mode payment.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sz="1600" dirty="0" smtClean="0">
                <a:solidFill>
                  <a:schemeClr val="bg1"/>
                </a:solidFill>
              </a:rPr>
              <a:t>                                         -  No cellular network, power source needed.</a:t>
            </a:r>
            <a:endParaRPr lang="en-US" sz="1600" dirty="0">
              <a:solidFill>
                <a:schemeClr val="bg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u="none" strike="noStrike" cap="none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                                         -  NFC technology equipped.</a:t>
            </a:r>
            <a:endParaRPr lang="en-US" sz="1600" u="none" strike="noStrike" cap="none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lvl="0">
              <a:buSzPct val="25000"/>
            </a:pPr>
            <a:r>
              <a:rPr lang="en-US" sz="1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                                         -  Easy transaction between merchant and customer.</a:t>
            </a:r>
            <a:endParaRPr lang="en-US" sz="16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345" y="146550"/>
            <a:ext cx="1788895" cy="14398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162674" y="2167334"/>
            <a:ext cx="21900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COUNT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19180" y="3456688"/>
            <a:ext cx="1574939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Cashless</a:t>
            </a:r>
          </a:p>
          <a:p>
            <a:r>
              <a:rPr lang="en-US" sz="1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Offline</a:t>
            </a:r>
          </a:p>
          <a:p>
            <a:r>
              <a:rPr lang="en-US" sz="1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Universal</a:t>
            </a:r>
          </a:p>
          <a:p>
            <a:r>
              <a:rPr lang="en-US" sz="1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NFC</a:t>
            </a:r>
          </a:p>
          <a:p>
            <a:r>
              <a:rPr lang="en-US" sz="1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Transaction</a:t>
            </a:r>
            <a:endParaRPr lang="en-US" sz="1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435567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1556115" y="475180"/>
            <a:ext cx="7102110" cy="562703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Our </a:t>
            </a:r>
            <a:r>
              <a:rPr lang="en-US" sz="2800" dirty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Solution</a:t>
            </a:r>
          </a:p>
        </p:txBody>
      </p:sp>
      <p:sp>
        <p:nvSpPr>
          <p:cNvPr id="117" name="Shape 117"/>
          <p:cNvSpPr/>
          <p:nvPr/>
        </p:nvSpPr>
        <p:spPr>
          <a:xfrm>
            <a:off x="362642" y="1785331"/>
            <a:ext cx="8405400" cy="3358169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Ground Level Idea of our solution </a:t>
            </a:r>
            <a:r>
              <a:rPr lang="en-US" sz="1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: Payment transaction between merchant and customer through pre-programmed NFC tag and smart phone in </a:t>
            </a:r>
            <a:r>
              <a:rPr lang="en-US" sz="1800" b="1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offline mode.</a:t>
            </a:r>
            <a:endParaRPr sz="1600" b="1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1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Technology Requirement :Pre-programmed NFC tags, NFC enabled smart phones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>
              <a:buSzPct val="25000"/>
            </a:pPr>
            <a:r>
              <a:rPr lang="en-US" sz="1600" dirty="0" smtClean="0">
                <a:solidFill>
                  <a:schemeClr val="bg1"/>
                </a:solidFill>
              </a:rPr>
              <a:t>The core idea of our solution is to provide a payment transaction between merchant and customer through pre-programmed NFC tag and smart phone in offline mode.</a:t>
            </a:r>
          </a:p>
          <a:p>
            <a:pPr>
              <a:buSzPct val="25000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n-US" sz="1600" dirty="0" smtClean="0">
              <a:solidFill>
                <a:schemeClr val="bg1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n-US" sz="16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n-US" sz="16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1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 </a:t>
            </a:r>
          </a:p>
          <a:p>
            <a:pPr lvl="0">
              <a:buSzPct val="25000"/>
            </a:pPr>
            <a:endParaRPr lang="en-US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lvl="0">
              <a:buSzPct val="25000"/>
            </a:pPr>
            <a:endParaRPr lang="en-US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0256"/>
            <a:ext cx="1827085" cy="14705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37376" y="378939"/>
            <a:ext cx="20072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COUNT</a:t>
            </a:r>
            <a:endParaRPr 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1478756" y="506480"/>
            <a:ext cx="7222332" cy="562703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How does </a:t>
            </a:r>
            <a:r>
              <a:rPr lang="en-US" sz="28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our </a:t>
            </a:r>
            <a:r>
              <a:rPr lang="en-US" sz="2800" dirty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solution work? </a:t>
            </a:r>
          </a:p>
        </p:txBody>
      </p:sp>
      <p:sp>
        <p:nvSpPr>
          <p:cNvPr id="126" name="Shape 126"/>
          <p:cNvSpPr/>
          <p:nvPr/>
        </p:nvSpPr>
        <p:spPr>
          <a:xfrm>
            <a:off x="442385" y="1508193"/>
            <a:ext cx="7724306" cy="3245647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t" anchorCtr="0">
            <a:noAutofit/>
          </a:bodyPr>
          <a:lstStyle/>
          <a:p>
            <a:pPr lvl="0">
              <a:buSzPct val="25000"/>
            </a:pPr>
            <a:r>
              <a:rPr lang="en-US" sz="1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.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1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26229"/>
            <a:ext cx="1866507" cy="15023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6847" y="1768407"/>
            <a:ext cx="783010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Registration of Merchant’s franchise with COUNT 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merchant can register his/her franchise online and link his bank account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An unique ID for the merchant will be programmed in NFC tag  and will be delivered to him.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pin number is set for NFC tag by the merchant for the security purposes.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To reach rural merchants, the COUNT can be promoted by banks in rural areas and instantly deliver the NFC tag to merchants.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Registration of customers with COUNT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customer can register with COUNT ( online) and link his bank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Thereafter, the customer can simply login since the login authentication will be done locally.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customer can convert his cash into points for digital offline wallet ( online)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1478756" y="506480"/>
            <a:ext cx="7222332" cy="562703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How does </a:t>
            </a:r>
            <a:r>
              <a:rPr lang="en-US" sz="28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our </a:t>
            </a:r>
            <a:r>
              <a:rPr lang="en-US" sz="2800" dirty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solution work? </a:t>
            </a:r>
          </a:p>
        </p:txBody>
      </p:sp>
      <p:sp>
        <p:nvSpPr>
          <p:cNvPr id="126" name="Shape 126"/>
          <p:cNvSpPr/>
          <p:nvPr/>
        </p:nvSpPr>
        <p:spPr>
          <a:xfrm>
            <a:off x="442385" y="1508193"/>
            <a:ext cx="7724306" cy="3245647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t" anchorCtr="0">
            <a:noAutofit/>
          </a:bodyPr>
          <a:lstStyle/>
          <a:p>
            <a:pPr lvl="0">
              <a:buSzPct val="25000"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lvl="0">
              <a:buSzPct val="25000"/>
            </a:pPr>
            <a:r>
              <a:rPr lang="en-US" sz="1600" b="1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PAYMENT ( OFFLINE) working schema</a:t>
            </a:r>
            <a:endParaRPr lang="en-US" sz="1600" b="1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lvl="0">
              <a:buSzPct val="25000"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lvl="0">
              <a:buSzPct val="25000"/>
            </a:pPr>
            <a:r>
              <a:rPr lang="en-US" sz="1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After customer finishes the purchase he places his smart phone near the merchant’s NFC tag. 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1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 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1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/>
            </a:r>
            <a:br>
              <a:rPr lang="en-US" sz="1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</a:b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1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The NFC tag will trigger an app in the customer’s Smartphone in offline mode.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1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26229"/>
            <a:ext cx="1866507" cy="1502311"/>
          </a:xfrm>
          <a:prstGeom prst="rect">
            <a:avLst/>
          </a:prstGeom>
        </p:spPr>
      </p:pic>
      <p:pic>
        <p:nvPicPr>
          <p:cNvPr id="9" name="Picture 8" descr="nfc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9211" y="2997840"/>
            <a:ext cx="1335441" cy="821810"/>
          </a:xfrm>
          <a:prstGeom prst="rect">
            <a:avLst/>
          </a:prstGeom>
        </p:spPr>
      </p:pic>
      <p:pic>
        <p:nvPicPr>
          <p:cNvPr id="11" name="Picture 10" descr="smartphone in hand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3535" y="2960393"/>
            <a:ext cx="1201258" cy="8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74280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1478756" y="506480"/>
            <a:ext cx="7222332" cy="562703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How does </a:t>
            </a:r>
            <a:r>
              <a:rPr lang="en-US" sz="28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our </a:t>
            </a:r>
            <a:r>
              <a:rPr lang="en-US" sz="2800" dirty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solution work? </a:t>
            </a:r>
          </a:p>
        </p:txBody>
      </p:sp>
      <p:sp>
        <p:nvSpPr>
          <p:cNvPr id="126" name="Shape 126"/>
          <p:cNvSpPr/>
          <p:nvPr/>
        </p:nvSpPr>
        <p:spPr>
          <a:xfrm>
            <a:off x="442385" y="1508193"/>
            <a:ext cx="7724306" cy="3245647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1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Once the Merchant’s unique ID is validated, the merchant has to enter the pin of the NFC Tag and the bill amount in the app.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lvl="0">
              <a:buSzPct val="25000"/>
            </a:pPr>
            <a:r>
              <a:rPr lang="en-US" sz="1600" dirty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If the customer has the required amount for the payment, the transaction will be carried out.</a:t>
            </a:r>
          </a:p>
          <a:p>
            <a:pPr lvl="0">
              <a:buSzPct val="25000"/>
            </a:pPr>
            <a:endParaRPr lang="en-US" sz="16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lvl="0">
              <a:buSzPct val="25000"/>
            </a:pPr>
            <a:r>
              <a:rPr lang="en-US" sz="1600" dirty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The points stored in the NFC tag will be updated once after each successful transaction done by the customer.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1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/>
            </a:r>
            <a:br>
              <a:rPr lang="en-US" sz="1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</a:b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26229"/>
            <a:ext cx="1866507" cy="150231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1478756" y="506480"/>
            <a:ext cx="7222332" cy="562703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How does </a:t>
            </a:r>
            <a:r>
              <a:rPr lang="en-US" sz="28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our </a:t>
            </a:r>
            <a:r>
              <a:rPr lang="en-US" sz="2800" dirty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solution work? </a:t>
            </a:r>
          </a:p>
        </p:txBody>
      </p:sp>
      <p:sp>
        <p:nvSpPr>
          <p:cNvPr id="126" name="Shape 126"/>
          <p:cNvSpPr/>
          <p:nvPr/>
        </p:nvSpPr>
        <p:spPr>
          <a:xfrm>
            <a:off x="442385" y="1330640"/>
            <a:ext cx="7724306" cy="3587589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t" anchorCtr="0">
            <a:noAutofit/>
          </a:bodyPr>
          <a:lstStyle/>
          <a:p>
            <a:pPr lvl="0">
              <a:buSzPct val="25000"/>
            </a:pPr>
            <a:endParaRPr lang="en-US" sz="1600" dirty="0" smtClean="0">
              <a:solidFill>
                <a:schemeClr val="bg1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1600" b="1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Confirmation of transaction </a:t>
            </a:r>
            <a:r>
              <a:rPr lang="en-US" sz="1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: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n-US" sz="16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285750" marR="0" lvl="0" indent="-285750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The merchant can confirm the transaction by again scanning the NFC tag using the customer’s mobile.</a:t>
            </a:r>
          </a:p>
          <a:p>
            <a:pPr marL="285750" marR="0" lvl="0" indent="-285750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The merchant can view and validate his latest transaction. 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n-US" sz="16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1600" b="1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Redemption of points to cash for merchant :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n-US" sz="1600" b="1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285750" marR="0" lvl="0" indent="-285750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The merchant can redeem his points to cash in the nearest bank by providing the NFC Tag and pin number ( a separate app for bank officials will be developed). </a:t>
            </a:r>
          </a:p>
          <a:p>
            <a:pPr marL="285750" marR="0" lvl="0" indent="-285750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The points will be transferred as cash to his bank account. </a:t>
            </a:r>
          </a:p>
          <a:p>
            <a:pPr marL="285750" marR="0" lvl="0" indent="-285750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If the merchant has access to internet facility and mobile, this same process can be done by the merchant himself. </a:t>
            </a:r>
            <a:endParaRPr lang="en-US" sz="16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26229"/>
            <a:ext cx="1866507" cy="150231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1527685" y="521471"/>
            <a:ext cx="7216266" cy="562703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Differentiator</a:t>
            </a:r>
          </a:p>
        </p:txBody>
      </p:sp>
      <p:sp>
        <p:nvSpPr>
          <p:cNvPr id="135" name="Shape 135"/>
          <p:cNvSpPr/>
          <p:nvPr/>
        </p:nvSpPr>
        <p:spPr>
          <a:xfrm>
            <a:off x="491313" y="1203245"/>
            <a:ext cx="7738288" cy="3550595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t" anchorCtr="0">
            <a:noAutofit/>
          </a:bodyPr>
          <a:lstStyle/>
          <a:p>
            <a:pPr lvl="0">
              <a:buSzPct val="25000"/>
            </a:pPr>
            <a:endParaRPr lang="en-US" sz="16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lvl="0">
              <a:buSzPct val="25000"/>
            </a:pPr>
            <a:r>
              <a:rPr lang="en-US" sz="1600" b="1" dirty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How is </a:t>
            </a:r>
            <a:r>
              <a:rPr lang="en-US" sz="1600" b="1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our </a:t>
            </a:r>
            <a:r>
              <a:rPr lang="en-US" sz="1600" b="1" dirty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solution different from existing </a:t>
            </a:r>
            <a:r>
              <a:rPr lang="en-US" sz="1600" b="1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solution?</a:t>
            </a:r>
          </a:p>
          <a:p>
            <a:pPr lvl="0">
              <a:buSzPct val="25000"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lvl="0">
              <a:buSzPct val="25000"/>
            </a:pPr>
            <a:r>
              <a:rPr lang="en-US" sz="1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The existing system uses POS machine enabled with NFC and the transaction is done via online.</a:t>
            </a:r>
            <a:endParaRPr lang="en-US" sz="16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buNone/>
            </a:pPr>
            <a:endParaRPr sz="16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1600" b="1" dirty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Why is </a:t>
            </a:r>
            <a:r>
              <a:rPr lang="en-US" sz="1600" b="1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our </a:t>
            </a:r>
            <a:r>
              <a:rPr lang="en-US" sz="1600" b="1" dirty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solution better than existing solution </a:t>
            </a:r>
            <a:r>
              <a:rPr lang="en-US" sz="1600" b="1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? </a:t>
            </a:r>
            <a:endParaRPr lang="en-US" sz="1100" b="1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Font typeface="Wingdings" pitchFamily="2" charset="2"/>
              <a:buChar char="Ø"/>
            </a:pPr>
            <a:endParaRPr lang="en-US" sz="11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  Our solution uses NFC tags which are very cheap.</a:t>
            </a:r>
            <a:endParaRPr lang="en-US" sz="16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  Doesn’t require any power source like POS machine</a:t>
            </a:r>
          </a:p>
          <a:p>
            <a:pPr marL="0" marR="0" lvl="0" indent="0" rtl="0">
              <a:spcBef>
                <a:spcPts val="0"/>
              </a:spcBef>
              <a:buSzPct val="25000"/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  The transaction is made offline and usage of NFC provides secure transaction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129" y="151982"/>
            <a:ext cx="1617238" cy="13016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32685" y="503227"/>
            <a:ext cx="41857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COUNT</a:t>
            </a:r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VS</a:t>
            </a:r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Others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1527685" y="521471"/>
            <a:ext cx="7216266" cy="562703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Why NFC??</a:t>
            </a:r>
            <a:endParaRPr lang="en-US" sz="28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491313" y="1203245"/>
            <a:ext cx="7738288" cy="3550595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t" anchorCtr="0">
            <a:noAutofit/>
          </a:bodyPr>
          <a:lstStyle/>
          <a:p>
            <a:pPr lvl="0">
              <a:buSzPct val="25000"/>
            </a:pPr>
            <a:endParaRPr lang="en-US" sz="16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lvl="0">
              <a:buSzPct val="25000"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  Convenient</a:t>
            </a:r>
          </a:p>
          <a:p>
            <a:pPr lvl="0">
              <a:buSzPct val="25000"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  Versatile                                                                           </a:t>
            </a:r>
          </a:p>
          <a:p>
            <a:pPr lvl="0">
              <a:buSzPct val="25000"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  Better user experience</a:t>
            </a:r>
          </a:p>
          <a:p>
            <a:pPr lvl="0">
              <a:buSzPct val="25000"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  Seamless</a:t>
            </a:r>
          </a:p>
          <a:p>
            <a:pPr lvl="0">
              <a:buSzPct val="25000"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  More Secure</a:t>
            </a:r>
          </a:p>
          <a:p>
            <a:pPr lvl="0">
              <a:buSzPct val="25000"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  Cellular Network not needed.</a:t>
            </a:r>
          </a:p>
          <a:p>
            <a:pPr lvl="0">
              <a:buSzPct val="25000"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lvl="0">
              <a:buSzPct val="25000"/>
            </a:pPr>
            <a:r>
              <a:rPr lang="en-US" sz="1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Why NOT QR??</a:t>
            </a:r>
          </a:p>
          <a:p>
            <a:pPr lvl="0">
              <a:buSzPct val="25000"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lvl="0">
              <a:buSzPct val="25000"/>
            </a:pPr>
            <a:r>
              <a:rPr lang="en-US" sz="1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Malicious QR </a:t>
            </a:r>
            <a:r>
              <a:rPr lang="en-US" sz="1600" dirty="0" smtClean="0">
                <a:solidFill>
                  <a:schemeClr val="bg1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c</a:t>
            </a:r>
            <a:r>
              <a:rPr lang="en-US" sz="1600" dirty="0" smtClean="0">
                <a:solidFill>
                  <a:schemeClr val="bg1"/>
                </a:solidFill>
              </a:rPr>
              <a:t>ode can be created that redirects to malicious contents.</a:t>
            </a:r>
          </a:p>
          <a:p>
            <a:pPr lvl="0">
              <a:buSzPct val="25000"/>
            </a:pPr>
            <a:endParaRPr lang="en-US" sz="1600" dirty="0" smtClean="0">
              <a:solidFill>
                <a:schemeClr val="bg1"/>
              </a:solidFill>
            </a:endParaRPr>
          </a:p>
          <a:p>
            <a:pPr lvl="0">
              <a:buSzPct val="25000"/>
            </a:pPr>
            <a:r>
              <a:rPr lang="en-US" sz="1600" dirty="0" smtClean="0">
                <a:solidFill>
                  <a:schemeClr val="bg1"/>
                </a:solidFill>
              </a:rPr>
              <a:t>Phishing targets victims by masquerading a trustworthy entity.</a:t>
            </a:r>
          </a:p>
          <a:p>
            <a:pPr lvl="0">
              <a:buSzPct val="25000"/>
            </a:pPr>
            <a:endParaRPr lang="en-US" sz="1600" dirty="0" smtClean="0">
              <a:solidFill>
                <a:schemeClr val="bg1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129" y="151982"/>
            <a:ext cx="1617238" cy="1301680"/>
          </a:xfrm>
          <a:prstGeom prst="rect">
            <a:avLst/>
          </a:prstGeom>
        </p:spPr>
      </p:pic>
      <p:pic>
        <p:nvPicPr>
          <p:cNvPr id="9" name="Picture 8" descr="Evil QR Code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35297" y="1452007"/>
            <a:ext cx="11906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nfc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2090" y="1508480"/>
            <a:ext cx="1616915" cy="99502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344358" y="1630691"/>
            <a:ext cx="134940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5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0000"/>
    </a:hlink>
    <a:folHlink>
      <a:srgbClr val="FF0000"/>
    </a:folHlink>
  </a:clrScheme>
</a:themeOverride>
</file>

<file path=ppt/theme/themeOverride2.xml><?xml version="1.0" encoding="utf-8"?>
<a:themeOverride xmlns:a="http://schemas.openxmlformats.org/drawingml/2006/main">
  <a:clrScheme name="Custom 5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0000"/>
    </a:hlink>
    <a:folHlink>
      <a:srgbClr val="FF0000"/>
    </a:folHlink>
  </a:clrScheme>
</a:themeOverride>
</file>

<file path=ppt/theme/themeOverride3.xml><?xml version="1.0" encoding="utf-8"?>
<a:themeOverride xmlns:a="http://schemas.openxmlformats.org/drawingml/2006/main">
  <a:clrScheme name="Custom 5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0000"/>
    </a:hlink>
    <a:folHlink>
      <a:srgbClr val="FF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count</Template>
  <TotalTime>779</TotalTime>
  <Words>646</Words>
  <Application>Microsoft Office PowerPoint</Application>
  <PresentationFormat>On-screen Show (16:9)</PresentationFormat>
  <Paragraphs>126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RUPAY Contactless Hackathon  </vt:lpstr>
    </vt:vector>
  </TitlesOfParts>
  <Manager>Deepak Shinde</Manager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Amplitude 2017</dc:title>
  <dc:creator>Shekhar Sonawane</dc:creator>
  <cp:keywords>amplitude 2017</cp:keywords>
  <dc:description>Created by UX team @ Mastercard.</dc:description>
  <cp:lastModifiedBy>harish123</cp:lastModifiedBy>
  <cp:revision>86</cp:revision>
  <dcterms:modified xsi:type="dcterms:W3CDTF">2018-09-30T10:23:06Z</dcterms:modified>
</cp:coreProperties>
</file>