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71" r:id="rId4"/>
    <p:sldId id="273" r:id="rId5"/>
    <p:sldId id="272" r:id="rId6"/>
    <p:sldId id="274" r:id="rId7"/>
    <p:sldId id="277" r:id="rId8"/>
    <p:sldId id="278" r:id="rId9"/>
    <p:sldId id="275" r:id="rId10"/>
    <p:sldId id="276" r:id="rId11"/>
    <p:sldId id="258" r:id="rId12"/>
    <p:sldId id="257" r:id="rId13"/>
    <p:sldId id="259"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70" d="100"/>
          <a:sy n="70" d="100"/>
        </p:scale>
        <p:origin x="-139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guru99.com/sap-payroll.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guru99.com/ethical-hacking-tutorial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5486399"/>
          </a:xfrm>
        </p:spPr>
        <p:txBody>
          <a:bodyPr>
            <a:normAutofit/>
          </a:bodyPr>
          <a:lstStyle/>
          <a:p>
            <a:r>
              <a:rPr lang="en-US" sz="5400" b="1" dirty="0" smtClean="0">
                <a:solidFill>
                  <a:schemeClr val="accent1">
                    <a:lumMod val="75000"/>
                  </a:schemeClr>
                </a:solidFill>
                <a:latin typeface="Adobe Fangsong Std R" pitchFamily="18" charset="-128"/>
                <a:ea typeface="Adobe Fangsong Std R" pitchFamily="18" charset="-128"/>
                <a:cs typeface="Aharoni" pitchFamily="2" charset="-79"/>
              </a:rPr>
              <a:t>CLASS 2</a:t>
            </a:r>
            <a:endParaRPr lang="en-US" sz="5400" b="1" dirty="0">
              <a:solidFill>
                <a:schemeClr val="accent1">
                  <a:lumMod val="75000"/>
                </a:schemeClr>
              </a:solidFill>
              <a:latin typeface="Adobe Fangsong Std R" pitchFamily="18" charset="-128"/>
              <a:ea typeface="Adobe Fangsong Std R" pitchFamily="18" charset="-128"/>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Infotype</a:t>
            </a:r>
            <a:r>
              <a:rPr lang="en-US" dirty="0" smtClean="0"/>
              <a:t> Menu</a:t>
            </a:r>
            <a:endParaRPr lang="en-US" dirty="0"/>
          </a:p>
        </p:txBody>
      </p:sp>
      <p:sp>
        <p:nvSpPr>
          <p:cNvPr id="3" name="Content Placeholder 2"/>
          <p:cNvSpPr>
            <a:spLocks noGrp="1"/>
          </p:cNvSpPr>
          <p:nvPr>
            <p:ph idx="1"/>
          </p:nvPr>
        </p:nvSpPr>
        <p:spPr/>
        <p:txBody>
          <a:bodyPr/>
          <a:lstStyle/>
          <a:p>
            <a:r>
              <a:rPr lang="en-US" dirty="0"/>
              <a:t>Contains list of </a:t>
            </a:r>
            <a:r>
              <a:rPr lang="en-US" dirty="0" err="1" smtClean="0"/>
              <a:t>infotypes</a:t>
            </a:r>
            <a:r>
              <a:rPr lang="en-US" dirty="0" smtClean="0"/>
              <a:t>.</a:t>
            </a:r>
          </a:p>
          <a:p>
            <a:r>
              <a:rPr lang="en-US" dirty="0" err="1" smtClean="0"/>
              <a:t>Infogroup</a:t>
            </a:r>
            <a:r>
              <a:rPr lang="en-US" dirty="0" smtClean="0"/>
              <a:t>: Collection </a:t>
            </a:r>
            <a:r>
              <a:rPr lang="en-US" dirty="0"/>
              <a:t>of </a:t>
            </a:r>
            <a:r>
              <a:rPr lang="en-US" dirty="0" err="1"/>
              <a:t>infotypes</a:t>
            </a:r>
            <a:r>
              <a:rPr lang="en-US" dirty="0"/>
              <a:t> which will be called in a sequence to perform specific business process</a:t>
            </a:r>
            <a:r>
              <a:rPr lang="en-US" dirty="0" smtClean="0"/>
              <a:t>.</a:t>
            </a:r>
          </a:p>
          <a:p>
            <a:r>
              <a:rPr lang="en-US" dirty="0" smtClean="0"/>
              <a:t>Configuration Path :</a:t>
            </a:r>
          </a:p>
          <a:p>
            <a:pPr algn="ctr">
              <a:buFont typeface="Wingdings" panose="05000000000000000000" pitchFamily="2" charset="2"/>
              <a:buChar char="q"/>
            </a:pPr>
            <a:r>
              <a:rPr lang="en-US" sz="2800" dirty="0" err="1" smtClean="0"/>
              <a:t>Spro</a:t>
            </a:r>
            <a:r>
              <a:rPr lang="en-US" sz="2800" dirty="0" err="1" smtClean="0">
                <a:sym typeface="Wingdings" panose="05000000000000000000" pitchFamily="2" charset="2"/>
              </a:rPr>
              <a:t>Personnel</a:t>
            </a:r>
            <a:r>
              <a:rPr lang="en-US" sz="2800" dirty="0" smtClean="0">
                <a:sym typeface="Wingdings" panose="05000000000000000000" pitchFamily="2" charset="2"/>
              </a:rPr>
              <a:t> </a:t>
            </a:r>
            <a:r>
              <a:rPr lang="en-US" sz="2800" dirty="0" err="1" smtClean="0">
                <a:sym typeface="Wingdings" panose="05000000000000000000" pitchFamily="2" charset="2"/>
              </a:rPr>
              <a:t>ManagementPersonnel</a:t>
            </a:r>
            <a:r>
              <a:rPr lang="en-US" sz="2800" dirty="0" smtClean="0">
                <a:sym typeface="Wingdings" panose="05000000000000000000" pitchFamily="2" charset="2"/>
              </a:rPr>
              <a:t> </a:t>
            </a:r>
            <a:r>
              <a:rPr lang="en-US" sz="2800" dirty="0" err="1" smtClean="0">
                <a:sym typeface="Wingdings" panose="05000000000000000000" pitchFamily="2" charset="2"/>
              </a:rPr>
              <a:t>AdministrationCustomizing</a:t>
            </a:r>
            <a:r>
              <a:rPr lang="en-US" sz="2800" dirty="0" smtClean="0">
                <a:sym typeface="Wingdings" panose="05000000000000000000" pitchFamily="2" charset="2"/>
              </a:rPr>
              <a:t> </a:t>
            </a:r>
            <a:r>
              <a:rPr lang="en-US" sz="2800" dirty="0" err="1" smtClean="0">
                <a:sym typeface="Wingdings" panose="05000000000000000000" pitchFamily="2" charset="2"/>
              </a:rPr>
              <a:t>ProceduresActionsDefine</a:t>
            </a:r>
            <a:r>
              <a:rPr lang="en-US" sz="2800" dirty="0" smtClean="0">
                <a:sym typeface="Wingdings" panose="05000000000000000000" pitchFamily="2" charset="2"/>
              </a:rPr>
              <a:t> </a:t>
            </a:r>
            <a:r>
              <a:rPr lang="en-US" sz="2800" dirty="0" err="1" smtClean="0">
                <a:sym typeface="Wingdings" panose="05000000000000000000" pitchFamily="2" charset="2"/>
              </a:rPr>
              <a:t>Infogroups</a:t>
            </a:r>
            <a:endParaRPr lang="en-US" sz="2800" dirty="0"/>
          </a:p>
        </p:txBody>
      </p:sp>
    </p:spTree>
    <p:extLst>
      <p:ext uri="{BB962C8B-B14F-4D97-AF65-F5344CB8AC3E}">
        <p14:creationId xmlns:p14="http://schemas.microsoft.com/office/powerpoint/2010/main" val="398037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Payroll Area</a:t>
            </a:r>
            <a:endParaRPr lang="en-US" dirty="0"/>
          </a:p>
        </p:txBody>
      </p:sp>
      <p:sp>
        <p:nvSpPr>
          <p:cNvPr id="3" name="Content Placeholder 2"/>
          <p:cNvSpPr>
            <a:spLocks noGrp="1"/>
          </p:cNvSpPr>
          <p:nvPr>
            <p:ph idx="1"/>
          </p:nvPr>
        </p:nvSpPr>
        <p:spPr/>
        <p:txBody>
          <a:bodyPr/>
          <a:lstStyle/>
          <a:p>
            <a:pPr algn="just"/>
            <a:r>
              <a:rPr lang="en-US" dirty="0" smtClean="0"/>
              <a:t>Payroll area is used for running payroll . An employee is assigned to a payroll area in 0001 (org assignment infotype). The number of payroll areas to be created for a company depends on Periodicity (monthly, weekly) and the payment date.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8077200" cy="5791199"/>
          </a:xfrm>
        </p:spPr>
        <p:txBody>
          <a:bodyPr>
            <a:normAutofit/>
          </a:bodyPr>
          <a:lstStyle/>
          <a:p>
            <a:pPr algn="just"/>
            <a:r>
              <a:rPr lang="en-US" sz="2800" dirty="0" smtClean="0"/>
              <a:t>Organisation and staffing interface helps you to create the organisational structure. It consists of search area (where we can search for objects such as org units, positions, jobs, persons etc), selection area (the hitlist for search appears here) and when you select on the selection area that becomes the starting point in overview area (the structure is shown here) and the maintenance is done in detail area.</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153400" cy="5943600"/>
          </a:xfrm>
        </p:spPr>
        <p:txBody>
          <a:bodyPr>
            <a:normAutofit fontScale="92500"/>
          </a:bodyPr>
          <a:lstStyle/>
          <a:p>
            <a:r>
              <a:rPr lang="en-US" dirty="0" smtClean="0"/>
              <a:t>Undo and redo can be possible before you save.</a:t>
            </a:r>
          </a:p>
          <a:p>
            <a:r>
              <a:rPr lang="en-US" dirty="0" smtClean="0"/>
              <a:t>The integrating object between organisational management and personnel administration is Position.</a:t>
            </a:r>
          </a:p>
          <a:p>
            <a:r>
              <a:rPr lang="en-US" dirty="0" smtClean="0"/>
              <a:t>In the Master data maintenance (PA30) - single infotype for a single personnel number can be maintained at any given time.</a:t>
            </a:r>
          </a:p>
          <a:p>
            <a:r>
              <a:rPr lang="en-US" dirty="0" smtClean="0"/>
              <a:t>If we need to feed several employees' number for the same infotype - fast entry.</a:t>
            </a:r>
          </a:p>
          <a:p>
            <a:r>
              <a:rPr lang="en-US" dirty="0" smtClean="0"/>
              <a:t>If we need to maintain several infotypes for the same employee - we use personnel actions.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lstStyle/>
          <a:p>
            <a:pPr>
              <a:buFont typeface="Arial" pitchFamily="34" charset="0"/>
              <a:buChar char="•"/>
            </a:pPr>
            <a:r>
              <a:rPr lang="en-US" dirty="0" smtClean="0"/>
              <a:t>A role consists of authorization for the users - this role is attached to the user id and the user would be able to execute all the transactions which are authorized by the role.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828800"/>
            <a:ext cx="7620000" cy="4297363"/>
          </a:xfrm>
        </p:spPr>
        <p:txBody>
          <a:bodyPr>
            <a:normAutofit fontScale="92500" lnSpcReduction="10000"/>
          </a:bodyPr>
          <a:lstStyle/>
          <a:p>
            <a:pPr lvl="0"/>
            <a:r>
              <a:rPr lang="en-US" dirty="0"/>
              <a:t>What  is Transaction Code?</a:t>
            </a:r>
          </a:p>
          <a:p>
            <a:pPr lvl="0"/>
            <a:r>
              <a:rPr lang="en-US" dirty="0"/>
              <a:t>What is </a:t>
            </a:r>
            <a:r>
              <a:rPr lang="en-US" dirty="0" err="1"/>
              <a:t>Infotype</a:t>
            </a:r>
            <a:r>
              <a:rPr lang="en-US" dirty="0"/>
              <a:t> &amp; what is the use of it in SAP?</a:t>
            </a:r>
          </a:p>
          <a:p>
            <a:pPr lvl="0"/>
            <a:r>
              <a:rPr lang="en-US" dirty="0" err="1"/>
              <a:t>Infogroup</a:t>
            </a:r>
            <a:r>
              <a:rPr lang="en-US" dirty="0"/>
              <a:t> Concept.</a:t>
            </a:r>
          </a:p>
          <a:p>
            <a:pPr lvl="0"/>
            <a:r>
              <a:rPr lang="en-US" dirty="0"/>
              <a:t>What is Payroll Area?</a:t>
            </a:r>
          </a:p>
          <a:p>
            <a:pPr lvl="0"/>
            <a:r>
              <a:rPr lang="en-US" dirty="0" err="1"/>
              <a:t>Organisational</a:t>
            </a:r>
            <a:r>
              <a:rPr lang="en-US" dirty="0"/>
              <a:t> &amp; Staffing Interface.</a:t>
            </a:r>
          </a:p>
          <a:p>
            <a:pPr lvl="0"/>
            <a:r>
              <a:rPr lang="es-ES" dirty="0" err="1"/>
              <a:t>Undo</a:t>
            </a:r>
            <a:r>
              <a:rPr lang="es-ES" dirty="0"/>
              <a:t> &amp; Redo Concept in SAP HR</a:t>
            </a:r>
            <a:endParaRPr lang="en-US" dirty="0"/>
          </a:p>
          <a:p>
            <a:pPr lvl="0"/>
            <a:r>
              <a:rPr lang="en-US" dirty="0"/>
              <a:t>Integrated Object Between OM &amp; PA</a:t>
            </a:r>
          </a:p>
        </p:txBody>
      </p:sp>
      <p:sp>
        <p:nvSpPr>
          <p:cNvPr id="4" name="Rectangle 3"/>
          <p:cNvSpPr/>
          <p:nvPr/>
        </p:nvSpPr>
        <p:spPr>
          <a:xfrm>
            <a:off x="762000" y="6096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TOPIC  COVERED:</a:t>
            </a:r>
            <a:endParaRPr lang="en-US" sz="4000" b="1" dirty="0"/>
          </a:p>
        </p:txBody>
      </p:sp>
    </p:spTree>
    <p:extLst>
      <p:ext uri="{BB962C8B-B14F-4D97-AF65-F5344CB8AC3E}">
        <p14:creationId xmlns:p14="http://schemas.microsoft.com/office/powerpoint/2010/main" val="357406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Transaction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Transaction+ Code = Code required for operating any Transaction of Application.</a:t>
            </a:r>
          </a:p>
          <a:p>
            <a:endParaRPr lang="en-US" dirty="0"/>
          </a:p>
          <a:p>
            <a:r>
              <a:rPr lang="en-US" dirty="0" smtClean="0"/>
              <a:t>It is of </a:t>
            </a:r>
            <a:r>
              <a:rPr lang="en-US" dirty="0" err="1" smtClean="0"/>
              <a:t>Alpha+Numeric</a:t>
            </a:r>
            <a:r>
              <a:rPr lang="en-US" dirty="0" smtClean="0"/>
              <a:t>= 4 digit.</a:t>
            </a:r>
          </a:p>
          <a:p>
            <a:pPr marL="0" indent="0">
              <a:buNone/>
            </a:pPr>
            <a:endParaRPr lang="en-US" dirty="0" smtClean="0"/>
          </a:p>
          <a:p>
            <a:pPr algn="ctr">
              <a:buFont typeface="Wingdings" panose="05000000000000000000" pitchFamily="2" charset="2"/>
              <a:buChar char="q"/>
            </a:pPr>
            <a:r>
              <a:rPr lang="en-US" dirty="0" smtClean="0"/>
              <a:t>PA10- View Hired </a:t>
            </a:r>
            <a:r>
              <a:rPr lang="en-US" dirty="0" err="1" smtClean="0"/>
              <a:t>Pernr</a:t>
            </a:r>
            <a:r>
              <a:rPr lang="en-US" dirty="0" smtClean="0"/>
              <a:t>.</a:t>
            </a:r>
          </a:p>
          <a:p>
            <a:pPr algn="ctr">
              <a:buFont typeface="Wingdings" panose="05000000000000000000" pitchFamily="2" charset="2"/>
              <a:buChar char="q"/>
            </a:pPr>
            <a:r>
              <a:rPr lang="en-US" dirty="0" smtClean="0"/>
              <a:t>PA20- View Master Data.</a:t>
            </a:r>
          </a:p>
          <a:p>
            <a:pPr algn="ctr">
              <a:buFont typeface="Wingdings" panose="05000000000000000000" pitchFamily="2" charset="2"/>
              <a:buChar char="q"/>
            </a:pPr>
            <a:r>
              <a:rPr lang="en-US" dirty="0" smtClean="0"/>
              <a:t>PA30-Edit Master Data.</a:t>
            </a:r>
          </a:p>
          <a:p>
            <a:pPr algn="ctr">
              <a:buFont typeface="Wingdings" panose="05000000000000000000" pitchFamily="2" charset="2"/>
              <a:buChar char="q"/>
            </a:pPr>
            <a:r>
              <a:rPr lang="en-US" dirty="0" smtClean="0"/>
              <a:t>PA40-Personnel Action.</a:t>
            </a:r>
            <a:endParaRPr lang="en-US" dirty="0"/>
          </a:p>
        </p:txBody>
      </p:sp>
    </p:spTree>
    <p:extLst>
      <p:ext uri="{BB962C8B-B14F-4D97-AF65-F5344CB8AC3E}">
        <p14:creationId xmlns:p14="http://schemas.microsoft.com/office/powerpoint/2010/main" val="254212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Infotype</a:t>
            </a:r>
            <a:r>
              <a:rPr lang="en-US" dirty="0" smtClean="0"/>
              <a:t>?</a:t>
            </a:r>
            <a:endParaRPr lang="en-US" dirty="0"/>
          </a:p>
        </p:txBody>
      </p:sp>
      <p:sp>
        <p:nvSpPr>
          <p:cNvPr id="3" name="Content Placeholder 2"/>
          <p:cNvSpPr>
            <a:spLocks noGrp="1"/>
          </p:cNvSpPr>
          <p:nvPr>
            <p:ph idx="1"/>
          </p:nvPr>
        </p:nvSpPr>
        <p:spPr/>
        <p:txBody>
          <a:bodyPr/>
          <a:lstStyle/>
          <a:p>
            <a:r>
              <a:rPr lang="en-US" dirty="0" err="1" smtClean="0"/>
              <a:t>Infotype</a:t>
            </a:r>
            <a:r>
              <a:rPr lang="en-US" dirty="0" smtClean="0"/>
              <a:t>=</a:t>
            </a:r>
            <a:r>
              <a:rPr lang="en-US" dirty="0" err="1" smtClean="0"/>
              <a:t>Info+Type</a:t>
            </a:r>
            <a:r>
              <a:rPr lang="en-US" dirty="0" smtClean="0"/>
              <a:t> (Type of Information).</a:t>
            </a:r>
          </a:p>
          <a:p>
            <a:endParaRPr lang="en-US" dirty="0"/>
          </a:p>
          <a:p>
            <a:r>
              <a:rPr lang="en-US" dirty="0" smtClean="0"/>
              <a:t>SAP-HR</a:t>
            </a:r>
            <a:r>
              <a:rPr lang="en-US" dirty="0"/>
              <a:t>  uses </a:t>
            </a:r>
            <a:r>
              <a:rPr lang="en-US" dirty="0" err="1"/>
              <a:t>infotypes</a:t>
            </a:r>
            <a:r>
              <a:rPr lang="en-US" dirty="0"/>
              <a:t> to store all relevant employee data required for administration purposes.</a:t>
            </a:r>
            <a:br>
              <a:rPr lang="en-US" dirty="0"/>
            </a:br>
            <a:r>
              <a:rPr lang="en-US" dirty="0"/>
              <a:t/>
            </a:r>
            <a:br>
              <a:rPr lang="en-US" dirty="0"/>
            </a:br>
            <a:r>
              <a:rPr lang="en-US" dirty="0"/>
              <a:t>It has a </a:t>
            </a:r>
            <a:r>
              <a:rPr lang="en-US" b="1" dirty="0"/>
              <a:t>4 digit-code</a:t>
            </a:r>
            <a:r>
              <a:rPr lang="en-US" dirty="0"/>
              <a:t> and a </a:t>
            </a:r>
            <a:r>
              <a:rPr lang="en-US" b="1" dirty="0"/>
              <a:t>related name.</a:t>
            </a:r>
            <a:endParaRPr lang="en-US" dirty="0"/>
          </a:p>
        </p:txBody>
      </p:sp>
    </p:spTree>
    <p:extLst>
      <p:ext uri="{BB962C8B-B14F-4D97-AF65-F5344CB8AC3E}">
        <p14:creationId xmlns:p14="http://schemas.microsoft.com/office/powerpoint/2010/main" val="304121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a:bodyPr>
          <a:lstStyle/>
          <a:p>
            <a:r>
              <a:rPr lang="en-US" dirty="0"/>
              <a:t>Every SAP </a:t>
            </a:r>
            <a:r>
              <a:rPr lang="en-US" dirty="0" err="1"/>
              <a:t>infotype</a:t>
            </a:r>
            <a:r>
              <a:rPr lang="en-US" dirty="0"/>
              <a:t> has fields for which data needs to be entered. There are two types of fields:</a:t>
            </a:r>
          </a:p>
          <a:p>
            <a:r>
              <a:rPr lang="en-US" dirty="0"/>
              <a:t>Mandatory fields, which have a tick in the field. </a:t>
            </a:r>
          </a:p>
          <a:p>
            <a:r>
              <a:rPr lang="en-US" dirty="0"/>
              <a:t>Optional fields, which are blank</a:t>
            </a:r>
            <a:r>
              <a:rPr lang="en-US" dirty="0" smtClean="0"/>
              <a:t>.</a:t>
            </a:r>
          </a:p>
          <a:p>
            <a:r>
              <a:rPr lang="en-US" dirty="0"/>
              <a:t>Number ranges for </a:t>
            </a:r>
            <a:r>
              <a:rPr lang="en-US" dirty="0" err="1"/>
              <a:t>infotypes</a:t>
            </a:r>
            <a:r>
              <a:rPr lang="en-US" dirty="0"/>
              <a:t> have been pre-determined by SAP. They are as followed:</a:t>
            </a:r>
          </a:p>
          <a:p>
            <a:pPr>
              <a:buFont typeface="Wingdings" panose="05000000000000000000" pitchFamily="2" charset="2"/>
              <a:buChar char="q"/>
            </a:pPr>
            <a:r>
              <a:rPr lang="en-US" sz="2000" dirty="0"/>
              <a:t>HR/</a:t>
            </a:r>
            <a:r>
              <a:rPr lang="en-US" sz="2000" dirty="0">
                <a:hlinkClick r:id="rId2" tooltip="Payroll"/>
              </a:rPr>
              <a:t>Payroll</a:t>
            </a:r>
            <a:r>
              <a:rPr lang="en-US" sz="2000" dirty="0"/>
              <a:t> Data = </a:t>
            </a:r>
            <a:r>
              <a:rPr lang="en-US" sz="2000" dirty="0" err="1"/>
              <a:t>Infotype</a:t>
            </a:r>
            <a:r>
              <a:rPr lang="en-US" sz="2000" dirty="0"/>
              <a:t> 0000 to 0999</a:t>
            </a:r>
          </a:p>
          <a:p>
            <a:pPr>
              <a:buFont typeface="Wingdings" panose="05000000000000000000" pitchFamily="2" charset="2"/>
              <a:buChar char="q"/>
            </a:pPr>
            <a:r>
              <a:rPr lang="en-US" sz="2000" dirty="0"/>
              <a:t>Organizational Data = </a:t>
            </a:r>
            <a:r>
              <a:rPr lang="en-US" sz="2000" dirty="0" err="1"/>
              <a:t>Infotype</a:t>
            </a:r>
            <a:r>
              <a:rPr lang="en-US" sz="2000" dirty="0"/>
              <a:t> 1000 to 1999</a:t>
            </a:r>
          </a:p>
          <a:p>
            <a:pPr>
              <a:buFont typeface="Wingdings" panose="05000000000000000000" pitchFamily="2" charset="2"/>
              <a:buChar char="q"/>
            </a:pPr>
            <a:r>
              <a:rPr lang="en-US" sz="2000" dirty="0"/>
              <a:t>Time Data = </a:t>
            </a:r>
            <a:r>
              <a:rPr lang="en-US" sz="2000" dirty="0" err="1"/>
              <a:t>Infotype</a:t>
            </a:r>
            <a:r>
              <a:rPr lang="en-US" sz="2000" dirty="0"/>
              <a:t> 2000 to 2999</a:t>
            </a:r>
          </a:p>
          <a:p>
            <a:endParaRPr lang="en-US" dirty="0"/>
          </a:p>
          <a:p>
            <a:pPr marL="0" indent="0">
              <a:buNone/>
            </a:pPr>
            <a:endParaRPr lang="en-US" dirty="0"/>
          </a:p>
        </p:txBody>
      </p:sp>
    </p:spTree>
    <p:extLst>
      <p:ext uri="{BB962C8B-B14F-4D97-AF65-F5344CB8AC3E}">
        <p14:creationId xmlns:p14="http://schemas.microsoft.com/office/powerpoint/2010/main" val="298658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fontScale="92500"/>
          </a:bodyPr>
          <a:lstStyle/>
          <a:p>
            <a:r>
              <a:rPr lang="en-US" dirty="0"/>
              <a:t>Authorization to access SAP HR Master Data can be defined at the </a:t>
            </a:r>
            <a:r>
              <a:rPr lang="en-US" dirty="0" err="1"/>
              <a:t>infotype</a:t>
            </a:r>
            <a:r>
              <a:rPr lang="en-US" dirty="0"/>
              <a:t> level. Therefore, SAP users can be given access only to the employees' information relevant for their position, allowing appropriate level </a:t>
            </a:r>
            <a:r>
              <a:rPr lang="en-US" dirty="0" err="1"/>
              <a:t>of</a:t>
            </a:r>
            <a:r>
              <a:rPr lang="en-US" dirty="0" err="1">
                <a:hlinkClick r:id="rId2" tooltip="Security"/>
              </a:rPr>
              <a:t>security</a:t>
            </a:r>
            <a:r>
              <a:rPr lang="en-US" dirty="0"/>
              <a:t> to be maintained for confidential personnel information.</a:t>
            </a:r>
            <a:br>
              <a:rPr lang="en-US" dirty="0"/>
            </a:br>
            <a:r>
              <a:rPr lang="en-US" b="1" u="sng" dirty="0" err="1"/>
              <a:t>Infotypes</a:t>
            </a:r>
            <a:r>
              <a:rPr lang="en-US" b="1" u="sng" dirty="0"/>
              <a:t> Sub-Types</a:t>
            </a:r>
            <a:r>
              <a:rPr lang="en-US" dirty="0"/>
              <a:t/>
            </a:r>
            <a:br>
              <a:rPr lang="en-US" dirty="0"/>
            </a:br>
            <a:r>
              <a:rPr lang="en-US" dirty="0"/>
              <a:t>Some </a:t>
            </a:r>
            <a:r>
              <a:rPr lang="en-US" dirty="0" err="1"/>
              <a:t>infotypes</a:t>
            </a:r>
            <a:r>
              <a:rPr lang="en-US" dirty="0"/>
              <a:t> are divided in different groups linked to the same </a:t>
            </a:r>
            <a:r>
              <a:rPr lang="en-US" dirty="0" err="1"/>
              <a:t>theme.These</a:t>
            </a:r>
            <a:r>
              <a:rPr lang="en-US" dirty="0"/>
              <a:t> groups are called subtypes. "Permanent Residence" and "Emergency Address" are subtypes of the </a:t>
            </a:r>
            <a:r>
              <a:rPr lang="en-US" dirty="0" err="1"/>
              <a:t>Infotype</a:t>
            </a:r>
            <a:r>
              <a:rPr lang="en-US" dirty="0"/>
              <a:t> 0006 (Addresses).</a:t>
            </a:r>
          </a:p>
        </p:txBody>
      </p:sp>
    </p:spTree>
    <p:extLst>
      <p:ext uri="{BB962C8B-B14F-4D97-AF65-F5344CB8AC3E}">
        <p14:creationId xmlns:p14="http://schemas.microsoft.com/office/powerpoint/2010/main" val="383866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a:t>
            </a:r>
            <a:r>
              <a:rPr lang="en-US" dirty="0" err="1" smtClean="0"/>
              <a:t>Infotype</a:t>
            </a:r>
            <a:r>
              <a:rPr lang="en-US" dirty="0" smtClean="0"/>
              <a:t> required for Hiring Action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dirty="0" err="1" smtClean="0"/>
              <a:t>Infotype</a:t>
            </a:r>
            <a:r>
              <a:rPr lang="en-US" dirty="0" smtClean="0"/>
              <a:t> </a:t>
            </a:r>
            <a:r>
              <a:rPr lang="en-US" dirty="0"/>
              <a:t>0001 (Org. Assignment</a:t>
            </a:r>
            <a:r>
              <a:rPr lang="en-US" dirty="0" smtClean="0"/>
              <a:t>).</a:t>
            </a:r>
          </a:p>
          <a:p>
            <a:pPr>
              <a:buFont typeface="Wingdings" panose="05000000000000000000" pitchFamily="2" charset="2"/>
              <a:buChar char="q"/>
            </a:pPr>
            <a:r>
              <a:rPr lang="en-US" dirty="0" err="1" smtClean="0"/>
              <a:t>Infotype</a:t>
            </a:r>
            <a:r>
              <a:rPr lang="en-US" dirty="0" smtClean="0"/>
              <a:t> </a:t>
            </a:r>
            <a:r>
              <a:rPr lang="en-US" dirty="0"/>
              <a:t>0002 (Personal Data</a:t>
            </a:r>
            <a:r>
              <a:rPr lang="en-US" dirty="0" smtClean="0"/>
              <a:t>).</a:t>
            </a:r>
          </a:p>
          <a:p>
            <a:pPr>
              <a:buFont typeface="Wingdings" panose="05000000000000000000" pitchFamily="2" charset="2"/>
              <a:buChar char="q"/>
            </a:pPr>
            <a:r>
              <a:rPr lang="en-US" dirty="0" err="1" smtClean="0"/>
              <a:t>Infotype</a:t>
            </a:r>
            <a:r>
              <a:rPr lang="en-US" dirty="0" smtClean="0"/>
              <a:t> </a:t>
            </a:r>
            <a:r>
              <a:rPr lang="en-US" dirty="0"/>
              <a:t>0003 (Payroll Status</a:t>
            </a:r>
            <a:r>
              <a:rPr lang="en-US" dirty="0" smtClean="0"/>
              <a:t>).</a:t>
            </a:r>
            <a:r>
              <a:rPr lang="en-US" dirty="0"/>
              <a:t> </a:t>
            </a:r>
            <a:endParaRPr lang="en-US" dirty="0" smtClean="0"/>
          </a:p>
          <a:p>
            <a:pPr>
              <a:buFont typeface="Wingdings" panose="05000000000000000000" pitchFamily="2" charset="2"/>
              <a:buChar char="q"/>
            </a:pPr>
            <a:r>
              <a:rPr lang="en-US" dirty="0" err="1" smtClean="0"/>
              <a:t>Infotype</a:t>
            </a:r>
            <a:r>
              <a:rPr lang="en-US" dirty="0" smtClean="0"/>
              <a:t> </a:t>
            </a:r>
            <a:r>
              <a:rPr lang="en-US" dirty="0"/>
              <a:t>0004 (Challenge</a:t>
            </a:r>
            <a:r>
              <a:rPr lang="en-US" dirty="0" smtClean="0"/>
              <a:t>).</a:t>
            </a:r>
            <a:r>
              <a:rPr lang="en-US" dirty="0"/>
              <a:t> </a:t>
            </a:r>
            <a:endParaRPr lang="en-US" dirty="0" smtClean="0"/>
          </a:p>
          <a:p>
            <a:pPr>
              <a:buFont typeface="Wingdings" panose="05000000000000000000" pitchFamily="2" charset="2"/>
              <a:buChar char="q"/>
            </a:pPr>
            <a:r>
              <a:rPr lang="en-US" dirty="0" err="1" smtClean="0"/>
              <a:t>Infotype</a:t>
            </a:r>
            <a:r>
              <a:rPr lang="en-US" dirty="0" smtClean="0"/>
              <a:t> </a:t>
            </a:r>
            <a:r>
              <a:rPr lang="en-US" dirty="0"/>
              <a:t>0005 (Leave Entitlement</a:t>
            </a:r>
            <a:r>
              <a:rPr lang="en-US" dirty="0" smtClean="0"/>
              <a:t>).</a:t>
            </a:r>
            <a:r>
              <a:rPr lang="en-US" dirty="0"/>
              <a:t> </a:t>
            </a:r>
            <a:endParaRPr lang="en-US" dirty="0" smtClean="0"/>
          </a:p>
          <a:p>
            <a:pPr>
              <a:buFont typeface="Wingdings" panose="05000000000000000000" pitchFamily="2" charset="2"/>
              <a:buChar char="q"/>
            </a:pPr>
            <a:r>
              <a:rPr lang="en-US" dirty="0" err="1" smtClean="0"/>
              <a:t>Infotype</a:t>
            </a:r>
            <a:r>
              <a:rPr lang="en-US" dirty="0" smtClean="0"/>
              <a:t> </a:t>
            </a:r>
            <a:r>
              <a:rPr lang="en-US" dirty="0"/>
              <a:t>0006 (Addresses</a:t>
            </a:r>
            <a:r>
              <a:rPr lang="en-US" dirty="0" smtClean="0"/>
              <a:t>).</a:t>
            </a:r>
            <a:r>
              <a:rPr lang="en-US" dirty="0"/>
              <a:t> </a:t>
            </a:r>
            <a:endParaRPr lang="en-US" dirty="0" smtClean="0"/>
          </a:p>
          <a:p>
            <a:pPr>
              <a:buFont typeface="Wingdings" panose="05000000000000000000" pitchFamily="2" charset="2"/>
              <a:buChar char="q"/>
            </a:pPr>
            <a:r>
              <a:rPr lang="en-US" dirty="0" err="1" smtClean="0"/>
              <a:t>Infotype</a:t>
            </a:r>
            <a:r>
              <a:rPr lang="en-US" dirty="0" smtClean="0"/>
              <a:t> </a:t>
            </a:r>
            <a:r>
              <a:rPr lang="en-US" dirty="0"/>
              <a:t>0007 (Planned Working Time</a:t>
            </a:r>
            <a:r>
              <a:rPr lang="en-US" dirty="0" smtClean="0"/>
              <a:t>).</a:t>
            </a:r>
            <a:r>
              <a:rPr lang="en-US" dirty="0"/>
              <a:t> </a:t>
            </a:r>
            <a:endParaRPr lang="en-US" dirty="0" smtClean="0"/>
          </a:p>
          <a:p>
            <a:pPr>
              <a:buFont typeface="Wingdings" panose="05000000000000000000" pitchFamily="2" charset="2"/>
              <a:buChar char="q"/>
            </a:pPr>
            <a:r>
              <a:rPr lang="en-US" dirty="0" err="1" smtClean="0"/>
              <a:t>Infotype</a:t>
            </a:r>
            <a:r>
              <a:rPr lang="en-US" dirty="0" smtClean="0"/>
              <a:t> </a:t>
            </a:r>
            <a:r>
              <a:rPr lang="en-US" dirty="0"/>
              <a:t>0008 (Basic Pay</a:t>
            </a:r>
            <a:r>
              <a:rPr lang="en-US" dirty="0" smtClean="0"/>
              <a:t>).</a:t>
            </a:r>
            <a:r>
              <a:rPr lang="en-US" dirty="0"/>
              <a:t> </a:t>
            </a:r>
            <a:endParaRPr lang="en-US" dirty="0" smtClean="0"/>
          </a:p>
          <a:p>
            <a:pPr>
              <a:buFont typeface="Wingdings" panose="05000000000000000000" pitchFamily="2" charset="2"/>
              <a:buChar char="q"/>
            </a:pPr>
            <a:r>
              <a:rPr lang="en-US" dirty="0" err="1" smtClean="0"/>
              <a:t>Infotype</a:t>
            </a:r>
            <a:r>
              <a:rPr lang="en-US" dirty="0" smtClean="0"/>
              <a:t> </a:t>
            </a:r>
            <a:r>
              <a:rPr lang="en-US" dirty="0"/>
              <a:t>0009 (Bank Details</a:t>
            </a:r>
            <a:r>
              <a:rPr lang="en-US" dirty="0" smtClean="0"/>
              <a:t>).</a:t>
            </a:r>
            <a:r>
              <a:rPr lang="en-US" dirty="0"/>
              <a:t> </a:t>
            </a:r>
          </a:p>
        </p:txBody>
      </p:sp>
    </p:spTree>
    <p:extLst>
      <p:ext uri="{BB962C8B-B14F-4D97-AF65-F5344CB8AC3E}">
        <p14:creationId xmlns:p14="http://schemas.microsoft.com/office/powerpoint/2010/main" val="340816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a:bodyPr>
          <a:lstStyle/>
          <a:p>
            <a:pPr>
              <a:buFont typeface="Wingdings" panose="05000000000000000000" pitchFamily="2" charset="2"/>
              <a:buChar char="q"/>
            </a:pPr>
            <a:r>
              <a:rPr lang="en-US" dirty="0" err="1" smtClean="0"/>
              <a:t>Infotype</a:t>
            </a:r>
            <a:r>
              <a:rPr lang="en-US" dirty="0" smtClean="0"/>
              <a:t> </a:t>
            </a:r>
            <a:r>
              <a:rPr lang="en-US" dirty="0"/>
              <a:t>0014 (Recur. Payments/</a:t>
            </a:r>
            <a:r>
              <a:rPr lang="en-US" dirty="0" err="1"/>
              <a:t>Deds</a:t>
            </a:r>
            <a:r>
              <a:rPr lang="en-US" dirty="0" smtClean="0"/>
              <a:t>.).</a:t>
            </a:r>
          </a:p>
          <a:p>
            <a:pPr>
              <a:buFont typeface="Wingdings" panose="05000000000000000000" pitchFamily="2" charset="2"/>
              <a:buChar char="q"/>
            </a:pPr>
            <a:r>
              <a:rPr lang="en-US" dirty="0" err="1" smtClean="0"/>
              <a:t>Infotype</a:t>
            </a:r>
            <a:r>
              <a:rPr lang="en-US" dirty="0" smtClean="0"/>
              <a:t> </a:t>
            </a:r>
            <a:r>
              <a:rPr lang="en-US" dirty="0"/>
              <a:t>0015 (Additional Payments</a:t>
            </a:r>
            <a:r>
              <a:rPr lang="en-US" dirty="0" smtClean="0"/>
              <a:t>)</a:t>
            </a:r>
          </a:p>
          <a:p>
            <a:pPr>
              <a:buFont typeface="Wingdings" panose="05000000000000000000" pitchFamily="2" charset="2"/>
              <a:buChar char="q"/>
            </a:pPr>
            <a:r>
              <a:rPr lang="en-US" dirty="0" err="1" smtClean="0"/>
              <a:t>Infotype</a:t>
            </a:r>
            <a:r>
              <a:rPr lang="en-US" dirty="0" smtClean="0"/>
              <a:t> </a:t>
            </a:r>
            <a:r>
              <a:rPr lang="en-US" dirty="0"/>
              <a:t>0021 (</a:t>
            </a:r>
            <a:r>
              <a:rPr lang="en-US" dirty="0" smtClean="0"/>
              <a:t>Family Details).</a:t>
            </a:r>
          </a:p>
          <a:p>
            <a:pPr>
              <a:buFont typeface="Wingdings" panose="05000000000000000000" pitchFamily="2" charset="2"/>
              <a:buChar char="q"/>
            </a:pPr>
            <a:r>
              <a:rPr lang="en-US" dirty="0" err="1" smtClean="0"/>
              <a:t>Infotype</a:t>
            </a:r>
            <a:r>
              <a:rPr lang="en-US" dirty="0" smtClean="0"/>
              <a:t> </a:t>
            </a:r>
            <a:r>
              <a:rPr lang="en-US" dirty="0"/>
              <a:t>0022 (</a:t>
            </a:r>
            <a:r>
              <a:rPr lang="en-US" dirty="0" smtClean="0"/>
              <a:t>Education).</a:t>
            </a:r>
          </a:p>
          <a:p>
            <a:pPr>
              <a:buFont typeface="Wingdings" panose="05000000000000000000" pitchFamily="2" charset="2"/>
              <a:buChar char="q"/>
            </a:pPr>
            <a:r>
              <a:rPr lang="en-US" dirty="0" err="1" smtClean="0"/>
              <a:t>Infotype</a:t>
            </a:r>
            <a:r>
              <a:rPr lang="en-US" dirty="0" smtClean="0"/>
              <a:t> </a:t>
            </a:r>
            <a:r>
              <a:rPr lang="en-US" dirty="0"/>
              <a:t>0023 (Other/Previous </a:t>
            </a:r>
            <a:r>
              <a:rPr lang="en-US" dirty="0" smtClean="0"/>
              <a:t>Employers).</a:t>
            </a:r>
          </a:p>
          <a:p>
            <a:pPr>
              <a:buFont typeface="Wingdings" panose="05000000000000000000" pitchFamily="2" charset="2"/>
              <a:buChar char="q"/>
            </a:pPr>
            <a:r>
              <a:rPr lang="en-US" dirty="0" err="1" smtClean="0"/>
              <a:t>Infotype</a:t>
            </a:r>
            <a:r>
              <a:rPr lang="en-US" dirty="0" smtClean="0"/>
              <a:t> </a:t>
            </a:r>
            <a:r>
              <a:rPr lang="en-US" dirty="0"/>
              <a:t>0024 (Qualifications) </a:t>
            </a:r>
            <a:endParaRPr lang="en-US" dirty="0" smtClean="0"/>
          </a:p>
          <a:p>
            <a:pPr>
              <a:buFont typeface="Wingdings" panose="05000000000000000000" pitchFamily="2" charset="2"/>
              <a:buChar char="q"/>
            </a:pPr>
            <a:r>
              <a:rPr lang="en-US" dirty="0" err="1" smtClean="0"/>
              <a:t>Infotype</a:t>
            </a:r>
            <a:r>
              <a:rPr lang="en-US" dirty="0" smtClean="0"/>
              <a:t> </a:t>
            </a:r>
            <a:r>
              <a:rPr lang="en-US" dirty="0"/>
              <a:t>0105 (Communications) </a:t>
            </a:r>
            <a:endParaRPr lang="en-US" dirty="0" smtClean="0"/>
          </a:p>
          <a:p>
            <a:pPr>
              <a:buFont typeface="Wingdings" panose="05000000000000000000" pitchFamily="2" charset="2"/>
              <a:buChar char="q"/>
            </a:pPr>
            <a:r>
              <a:rPr lang="en-US" dirty="0" err="1" smtClean="0"/>
              <a:t>Infotype</a:t>
            </a:r>
            <a:r>
              <a:rPr lang="en-US" dirty="0" smtClean="0"/>
              <a:t> </a:t>
            </a:r>
            <a:r>
              <a:rPr lang="en-US" dirty="0"/>
              <a:t>0185 </a:t>
            </a:r>
            <a:r>
              <a:rPr lang="en-US" dirty="0" smtClean="0"/>
              <a:t>[</a:t>
            </a:r>
            <a:r>
              <a:rPr lang="en-US" dirty="0"/>
              <a:t>P</a:t>
            </a:r>
            <a:r>
              <a:rPr lang="en-US" dirty="0" smtClean="0"/>
              <a:t>ersonal ID`s - Identification]</a:t>
            </a:r>
            <a:endParaRPr lang="en-US" dirty="0"/>
          </a:p>
        </p:txBody>
      </p:sp>
    </p:spTree>
    <p:extLst>
      <p:ext uri="{BB962C8B-B14F-4D97-AF65-F5344CB8AC3E}">
        <p14:creationId xmlns:p14="http://schemas.microsoft.com/office/powerpoint/2010/main" val="338870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Infotype</a:t>
            </a:r>
            <a:r>
              <a:rPr lang="en-US" b="1" u="sng" dirty="0"/>
              <a:t> Periods</a:t>
            </a:r>
            <a:endParaRPr lang="en-US" dirty="0"/>
          </a:p>
        </p:txBody>
      </p:sp>
      <p:sp>
        <p:nvSpPr>
          <p:cNvPr id="3" name="Content Placeholder 2"/>
          <p:cNvSpPr>
            <a:spLocks noGrp="1"/>
          </p:cNvSpPr>
          <p:nvPr>
            <p:ph idx="1"/>
          </p:nvPr>
        </p:nvSpPr>
        <p:spPr/>
        <p:txBody>
          <a:bodyPr/>
          <a:lstStyle/>
          <a:p>
            <a:r>
              <a:rPr lang="en-US" dirty="0" err="1" smtClean="0"/>
              <a:t>Infotypes</a:t>
            </a:r>
            <a:r>
              <a:rPr lang="en-US" dirty="0" smtClean="0"/>
              <a:t> </a:t>
            </a:r>
            <a:r>
              <a:rPr lang="en-US" dirty="0"/>
              <a:t>are maintained according to </a:t>
            </a:r>
            <a:r>
              <a:rPr lang="en-US" b="1" dirty="0"/>
              <a:t>specific validity dates : start and end dates</a:t>
            </a:r>
            <a:r>
              <a:rPr lang="en-US" dirty="0"/>
              <a:t>. which allows to maintain an employee's data history. When you update an employee's data, the previous data is most likely automatically time-delimited. As a result, an employee can have </a:t>
            </a:r>
            <a:r>
              <a:rPr lang="en-US" b="1" dirty="0"/>
              <a:t>many records for one </a:t>
            </a:r>
            <a:r>
              <a:rPr lang="en-US" b="1" dirty="0" err="1"/>
              <a:t>infotype</a:t>
            </a:r>
            <a:r>
              <a:rPr lang="en-US" dirty="0"/>
              <a:t>, </a:t>
            </a:r>
            <a:r>
              <a:rPr lang="en-US" dirty="0" err="1"/>
              <a:t>with</a:t>
            </a:r>
            <a:r>
              <a:rPr lang="en-US" b="1" dirty="0" err="1"/>
              <a:t>different</a:t>
            </a:r>
            <a:r>
              <a:rPr lang="en-US" b="1" dirty="0"/>
              <a:t> validity periods.</a:t>
            </a:r>
            <a:endParaRPr lang="en-US" dirty="0"/>
          </a:p>
        </p:txBody>
      </p:sp>
    </p:spTree>
    <p:extLst>
      <p:ext uri="{BB962C8B-B14F-4D97-AF65-F5344CB8AC3E}">
        <p14:creationId xmlns:p14="http://schemas.microsoft.com/office/powerpoint/2010/main" val="2227724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524</Words>
  <Application>Microsoft Office PowerPoint</Application>
  <PresentationFormat>On-screen Show (4:3)</PresentationFormat>
  <Paragraphs>64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CLASS 2</vt:lpstr>
      <vt:lpstr>PowerPoint Presentation</vt:lpstr>
      <vt:lpstr>What is Transaction Code?</vt:lpstr>
      <vt:lpstr>What is Infotype?</vt:lpstr>
      <vt:lpstr>PowerPoint Presentation</vt:lpstr>
      <vt:lpstr>PowerPoint Presentation</vt:lpstr>
      <vt:lpstr>Important Infotype required for Hiring Action</vt:lpstr>
      <vt:lpstr>PowerPoint Presentation</vt:lpstr>
      <vt:lpstr>Infotype Periods</vt:lpstr>
      <vt:lpstr>Infotype Menu</vt:lpstr>
      <vt:lpstr>Payroll Area</vt:lpstr>
      <vt:lpstr>Organisation and staffing interface helps you to create the organisational structure. It consists of search area (where we can search for objects such as org units, positions, jobs, persons etc), selection area (the hitlist for search appears here) and when you select on the selection area that becomes the starting point in overview area (the structure is shown here) and the maintenance is done in detail area.</vt:lpstr>
      <vt:lpstr>PowerPoint Presentation</vt:lpstr>
      <vt:lpstr>A role consists of authorization for the users - this role is attached to the user id and the user would be able to execute all the transactions which are authorized by the role.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Dipasri</dc:creator>
  <cp:lastModifiedBy>Arora, Priya</cp:lastModifiedBy>
  <cp:revision>35</cp:revision>
  <dcterms:created xsi:type="dcterms:W3CDTF">2006-08-16T00:00:00Z</dcterms:created>
  <dcterms:modified xsi:type="dcterms:W3CDTF">2015-09-15T17:42:59Z</dcterms:modified>
</cp:coreProperties>
</file>