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F98A2BA-045D-496E-BF41-AB55544E9DFB}"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C001216-88F0-45DB-8CE0-B55A285C4526}" type="slidenum">
              <a:rPr lang="en-IN" smtClean="0"/>
              <a:t>‹#›</a:t>
            </a:fld>
            <a:endParaRPr lang="en-IN"/>
          </a:p>
        </p:txBody>
      </p:sp>
    </p:spTree>
    <p:extLst>
      <p:ext uri="{BB962C8B-B14F-4D97-AF65-F5344CB8AC3E}">
        <p14:creationId xmlns:p14="http://schemas.microsoft.com/office/powerpoint/2010/main" val="329242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001216-88F0-45DB-8CE0-B55A285C4526}" type="slidenum">
              <a:rPr lang="en-IN" smtClean="0"/>
              <a:t>3</a:t>
            </a:fld>
            <a:endParaRPr lang="en-IN"/>
          </a:p>
        </p:txBody>
      </p:sp>
    </p:spTree>
    <p:extLst>
      <p:ext uri="{BB962C8B-B14F-4D97-AF65-F5344CB8AC3E}">
        <p14:creationId xmlns:p14="http://schemas.microsoft.com/office/powerpoint/2010/main" val="113589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Harish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259" y="512301"/>
            <a:ext cx="6483668" cy="5553443"/>
          </a:xfrm>
          <a:prstGeom prst="rect">
            <a:avLst/>
          </a:prstGeom>
        </p:spPr>
        <p:txBody>
          <a:bodyPr vert="horz" wrap="square" lIns="0" tIns="13335" rIns="0" bIns="0" rtlCol="0">
            <a:spAutoFit/>
          </a:bodyPr>
          <a:lstStyle/>
          <a:p>
            <a:pPr marL="12700">
              <a:lnSpc>
                <a:spcPct val="100000"/>
              </a:lnSpc>
              <a:spcBef>
                <a:spcPts val="105"/>
              </a:spcBef>
            </a:pPr>
            <a:r>
              <a:rPr sz="2400" dirty="0"/>
              <a:t>R</a:t>
            </a:r>
            <a:r>
              <a:rPr sz="2400" spc="-40" dirty="0"/>
              <a:t>E</a:t>
            </a:r>
            <a:r>
              <a:rPr sz="2400" spc="15" dirty="0"/>
              <a:t>S</a:t>
            </a:r>
            <a:r>
              <a:rPr sz="2400" spc="-30" dirty="0"/>
              <a:t>U</a:t>
            </a:r>
            <a:r>
              <a:rPr sz="2400" spc="-405" dirty="0"/>
              <a:t>L</a:t>
            </a:r>
            <a:r>
              <a:rPr sz="2400" dirty="0"/>
              <a:t>TS</a:t>
            </a:r>
            <a:r>
              <a:rPr lang="en-US" sz="2400" dirty="0"/>
              <a:t/>
            </a:r>
            <a:br>
              <a:rPr lang="en-US" sz="2400" dirty="0"/>
            </a:br>
            <a:r>
              <a:rPr lang="en-US" sz="2400" b="0" dirty="0"/>
              <a:t>The outcomes speak for themselves: our approach routinely outperforms conventional techniques in crop classification by providing unmatched accuracy. We are able to produce accurate projections that are customized for each agricultural situation by utilizing cutting-edge machine learning algorithms, giving farmers the confidence to make well-informed decisions. Our solution not only increases farm production but also creates the groundwork for a more resilient and profitable agricultural sector through greater crop output, resource optimization, and sustainability.</a:t>
            </a:r>
            <a:r>
              <a:rPr lang="en-US" sz="2400" dirty="0"/>
              <a:t/>
            </a:r>
            <a:br>
              <a:rPr lang="en-US" sz="2400" dirty="0"/>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0"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B3EC2763-6CE0-0999-4B38-BDD3AAA2C6A7}"/>
              </a:ext>
            </a:extLst>
          </p:cNvPr>
          <p:cNvSpPr txBox="1"/>
          <p:nvPr/>
        </p:nvSpPr>
        <p:spPr>
          <a:xfrm>
            <a:off x="2819400" y="2667000"/>
            <a:ext cx="3810000" cy="646331"/>
          </a:xfrm>
          <a:prstGeom prst="rect">
            <a:avLst/>
          </a:prstGeom>
          <a:noFill/>
        </p:spPr>
        <p:txBody>
          <a:bodyPr wrap="square" rtlCol="0">
            <a:spAutoFit/>
          </a:bodyPr>
          <a:lstStyle/>
          <a:p>
            <a:r>
              <a:rPr lang="en-US" sz="3600" dirty="0">
                <a:latin typeface="Trebuchet MS" panose="020B0603020202020204" pitchFamily="34" charset="0"/>
              </a:rPr>
              <a:t>Crop predictor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150740" y="960055"/>
            <a:ext cx="9292694" cy="4937890"/>
          </a:xfrm>
          <a:prstGeom prst="rect">
            <a:avLst/>
          </a:prstGeom>
        </p:spPr>
        <p:txBody>
          <a:bodyPr vert="horz" wrap="square" lIns="0" tIns="13335" rIns="0" bIns="0" rtlCol="0">
            <a:spAutoFit/>
          </a:bodyPr>
          <a:lstStyle/>
          <a:p>
            <a:pPr marL="12700">
              <a:lnSpc>
                <a:spcPct val="100000"/>
              </a:lnSpc>
              <a:spcBef>
                <a:spcPts val="105"/>
              </a:spcBef>
            </a:pPr>
            <a:r>
              <a:rPr sz="2000" spc="25" dirty="0"/>
              <a:t>A</a:t>
            </a:r>
            <a:r>
              <a:rPr sz="2000" spc="-5" dirty="0"/>
              <a:t>G</a:t>
            </a:r>
            <a:r>
              <a:rPr sz="2000" spc="-35" dirty="0"/>
              <a:t>E</a:t>
            </a:r>
            <a:r>
              <a:rPr sz="2000" spc="15" dirty="0"/>
              <a:t>N</a:t>
            </a:r>
            <a:r>
              <a:rPr sz="2000" dirty="0"/>
              <a:t>DA</a:t>
            </a:r>
            <a:r>
              <a:rPr lang="en-US" sz="2000" dirty="0"/>
              <a:t/>
            </a:r>
            <a:br>
              <a:rPr lang="en-US" sz="2000" dirty="0"/>
            </a:br>
            <a:r>
              <a:rPr lang="en-US" sz="2000" b="0" dirty="0"/>
              <a:t>1. Introduction</a:t>
            </a:r>
            <a:br>
              <a:rPr lang="en-US" sz="2000" b="0" dirty="0"/>
            </a:br>
            <a:r>
              <a:rPr lang="en-US" sz="2000" b="0" dirty="0"/>
              <a:t>2. Problem Statement</a:t>
            </a:r>
            <a:br>
              <a:rPr lang="en-US" sz="2000" b="0" dirty="0"/>
            </a:br>
            <a:r>
              <a:rPr lang="en-US" sz="2000" b="0" dirty="0"/>
              <a:t>3. Data Collection</a:t>
            </a:r>
            <a:br>
              <a:rPr lang="en-US" sz="2000" b="0" dirty="0"/>
            </a:br>
            <a:r>
              <a:rPr lang="en-US" sz="2000" b="0" dirty="0"/>
              <a:t>4. Data Preprocessing</a:t>
            </a:r>
            <a:br>
              <a:rPr lang="en-US" sz="2000" b="0" dirty="0"/>
            </a:br>
            <a:r>
              <a:rPr lang="en-US" sz="2000" b="0" dirty="0"/>
              <a:t>5. Crop Selection Algorithm</a:t>
            </a:r>
            <a:br>
              <a:rPr lang="en-US" sz="2000" b="0" dirty="0"/>
            </a:br>
            <a:r>
              <a:rPr lang="en-US" sz="2000" b="0" dirty="0"/>
              <a:t>6. Environmental Parameters</a:t>
            </a:r>
            <a:br>
              <a:rPr lang="en-US" sz="2000" b="0" dirty="0"/>
            </a:br>
            <a:r>
              <a:rPr lang="en-US" sz="2000" b="0" dirty="0"/>
              <a:t>7. Soil Analysis</a:t>
            </a:r>
            <a:br>
              <a:rPr lang="en-US" sz="2000" b="0" dirty="0"/>
            </a:br>
            <a:r>
              <a:rPr lang="en-US" sz="2000" b="0" dirty="0"/>
              <a:t>8. Weather Forecast Integration</a:t>
            </a:r>
            <a:br>
              <a:rPr lang="en-US" sz="2000" b="0" dirty="0"/>
            </a:br>
            <a:r>
              <a:rPr lang="en-US" sz="2000" b="0" dirty="0"/>
              <a:t>9. Machine Learning Model</a:t>
            </a:r>
            <a:br>
              <a:rPr lang="en-US" sz="2000" b="0" dirty="0"/>
            </a:br>
            <a:r>
              <a:rPr lang="en-US" sz="2000" b="0" dirty="0"/>
              <a:t>10. Model Evaluation</a:t>
            </a:r>
            <a:br>
              <a:rPr lang="en-US" sz="2000" b="0" dirty="0"/>
            </a:br>
            <a:r>
              <a:rPr lang="en-US" sz="2000" b="0" dirty="0"/>
              <a:t>11. Deployment</a:t>
            </a:r>
            <a:br>
              <a:rPr lang="en-US" sz="2000" b="0" dirty="0"/>
            </a:br>
            <a:r>
              <a:rPr lang="en-US" sz="2000" b="0" dirty="0"/>
              <a:t>12. Results and Discussion</a:t>
            </a:r>
            <a:br>
              <a:rPr lang="en-US" sz="2000" b="0" dirty="0"/>
            </a:br>
            <a:r>
              <a:rPr lang="en-US" sz="2000" b="0" dirty="0"/>
              <a:t>13. Future Enhancements</a:t>
            </a:r>
            <a:br>
              <a:rPr lang="en-US" sz="2000" b="0" dirty="0"/>
            </a:br>
            <a:r>
              <a:rPr lang="en-US" sz="2000" b="0" dirty="0"/>
              <a:t>14. Conclusion</a:t>
            </a:r>
            <a:br>
              <a:rPr lang="en-US" sz="2000" b="0" dirty="0"/>
            </a:br>
            <a:r>
              <a:rPr lang="en-US" sz="2000" b="0" dirty="0"/>
              <a:t>15. Questions and Answers</a:t>
            </a:r>
            <a:endParaRPr sz="20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410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000" spc="-20" dirty="0"/>
              <a:t>P</a:t>
            </a:r>
            <a:r>
              <a:rPr sz="2000" spc="15" dirty="0"/>
              <a:t>ROB</a:t>
            </a:r>
            <a:r>
              <a:rPr sz="2000" spc="55" dirty="0"/>
              <a:t>L</a:t>
            </a:r>
            <a:r>
              <a:rPr sz="2000" spc="-20" dirty="0"/>
              <a:t>E</a:t>
            </a:r>
            <a:r>
              <a:rPr sz="2000" spc="20" dirty="0"/>
              <a:t>M</a:t>
            </a:r>
            <a:r>
              <a:rPr lang="en-US" sz="2000" spc="20" dirty="0"/>
              <a:t> </a:t>
            </a:r>
            <a:r>
              <a:rPr sz="2000" spc="10" dirty="0"/>
              <a:t>S</a:t>
            </a:r>
            <a:r>
              <a:rPr sz="2000" spc="-370" dirty="0"/>
              <a:t>T</a:t>
            </a:r>
            <a:r>
              <a:rPr sz="2000" spc="-375" dirty="0"/>
              <a:t>A</a:t>
            </a:r>
            <a:r>
              <a:rPr sz="2000" spc="15" dirty="0"/>
              <a:t>T</a:t>
            </a:r>
            <a:r>
              <a:rPr sz="2000" spc="-10" dirty="0"/>
              <a:t>E</a:t>
            </a:r>
            <a:r>
              <a:rPr sz="2000" spc="-20" dirty="0"/>
              <a:t>ME</a:t>
            </a:r>
            <a:r>
              <a:rPr sz="2000" spc="10" dirty="0"/>
              <a:t>NT</a:t>
            </a:r>
            <a:r>
              <a:rPr lang="en-US" sz="2000" spc="10" dirty="0"/>
              <a:t/>
            </a:r>
            <a:br>
              <a:rPr lang="en-US" sz="2000" spc="10" dirty="0"/>
            </a:br>
            <a:r>
              <a:rPr lang="en-US" sz="2000" b="0" spc="10" dirty="0"/>
              <a:t>Several economies rely heavily on agriculture, yet it faces several difficulties, such as erratic weather patterns, degraded land, and shifting market conditions. Crop yield uncertainty is one important factor that affects farmers' incomes and food security directly. We suggest utilizing Artificial Intelligence Markup Language (AIML) to create an AI-based Crop Predictor in order to tackle this difficulty.</a:t>
            </a:r>
            <a:br>
              <a:rPr lang="en-US" sz="2000" b="0" spc="10" dirty="0"/>
            </a:br>
            <a:r>
              <a:rPr lang="en-US" sz="2000" b="0" spc="10" dirty="0"/>
              <a:t>The task at hand is to precisely forecast future crop yields by utilizing previous data on pest infestations, crop rotations, weather patterns, and soil quality. Giving farmers information that maximize resource allocation, lower risks, and boost agricultural productivity is the goal.</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2488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spc="5" dirty="0"/>
              <a:t>PROJECT</a:t>
            </a:r>
            <a:r>
              <a:rPr lang="en-US" sz="2000" spc="5" dirty="0"/>
              <a:t> </a:t>
            </a:r>
            <a:r>
              <a:rPr sz="2000" spc="-20" dirty="0"/>
              <a:t>OVERVIEW</a:t>
            </a:r>
            <a:r>
              <a:rPr lang="en-US" sz="2000" spc="-20" dirty="0"/>
              <a:t/>
            </a:r>
            <a:br>
              <a:rPr lang="en-US" sz="2000" spc="-20" dirty="0"/>
            </a:br>
            <a:r>
              <a:rPr lang="en-US" sz="2000" b="0" spc="-20" dirty="0"/>
              <a:t>1. Introduction</a:t>
            </a:r>
            <a:br>
              <a:rPr lang="en-US" sz="2000" b="0" spc="-20" dirty="0"/>
            </a:br>
            <a:r>
              <a:rPr lang="en-US" sz="2000" b="0" spc="-20" dirty="0"/>
              <a:t>2. Objectives</a:t>
            </a:r>
            <a:br>
              <a:rPr lang="en-US" sz="2000" b="0" spc="-20" dirty="0"/>
            </a:br>
            <a:r>
              <a:rPr lang="en-US" sz="2000" b="0" spc="-20" dirty="0"/>
              <a:t>3. Methodology</a:t>
            </a:r>
            <a:br>
              <a:rPr lang="en-US" sz="2000" b="0" spc="-20" dirty="0"/>
            </a:br>
            <a:r>
              <a:rPr lang="en-US" sz="2000" b="0" spc="-20" dirty="0"/>
              <a:t>   a. Data Collection</a:t>
            </a:r>
            <a:br>
              <a:rPr lang="en-US" sz="2000" b="0" spc="-20" dirty="0"/>
            </a:br>
            <a:r>
              <a:rPr lang="en-US" sz="2000" b="0" spc="-20" dirty="0"/>
              <a:t>   b. Data Preprocessing</a:t>
            </a:r>
            <a:br>
              <a:rPr lang="en-US" sz="2000" b="0" spc="-20" dirty="0"/>
            </a:br>
            <a:r>
              <a:rPr lang="en-US" sz="2000" b="0" spc="-20" dirty="0"/>
              <a:t>   c. Feature Engineering</a:t>
            </a:r>
            <a:br>
              <a:rPr lang="en-US" sz="2000" b="0" spc="-20" dirty="0"/>
            </a:br>
            <a:r>
              <a:rPr lang="en-US" sz="2000" b="0" spc="-20" dirty="0"/>
              <a:t>   d. Model Development</a:t>
            </a:r>
            <a:br>
              <a:rPr lang="en-US" sz="2000" b="0" spc="-20" dirty="0"/>
            </a:br>
            <a:r>
              <a:rPr lang="en-US" sz="2000" b="0" spc="-20" dirty="0"/>
              <a:t>   e. Model Evaluation</a:t>
            </a:r>
            <a:br>
              <a:rPr lang="en-US" sz="2000" b="0" spc="-20" dirty="0"/>
            </a:br>
            <a:r>
              <a:rPr lang="en-US" sz="2000" b="0" spc="-20" dirty="0"/>
              <a:t>   f. Deployment</a:t>
            </a:r>
            <a:br>
              <a:rPr lang="en-US" sz="2000" b="0" spc="-20" dirty="0"/>
            </a:br>
            <a:r>
              <a:rPr lang="en-US" sz="2000" b="0" spc="-20" dirty="0"/>
              <a:t>4. Key Components</a:t>
            </a:r>
            <a:br>
              <a:rPr lang="en-US" sz="2000" b="0" spc="-20" dirty="0"/>
            </a:br>
            <a:r>
              <a:rPr lang="en-US" sz="2000" b="0" spc="-20" dirty="0"/>
              <a:t>   a. User Interface</a:t>
            </a:r>
            <a:br>
              <a:rPr lang="en-US" sz="2000" b="0" spc="-20" dirty="0"/>
            </a:br>
            <a:r>
              <a:rPr lang="en-US" sz="2000" b="0" spc="-20" dirty="0"/>
              <a:t>   b. Prediction Engine</a:t>
            </a:r>
            <a:br>
              <a:rPr lang="en-US" sz="2000" b="0" spc="-20" dirty="0"/>
            </a:br>
            <a:r>
              <a:rPr lang="en-US" sz="2000" b="0" spc="-20" dirty="0"/>
              <a:t>   c. Visualization Tools</a:t>
            </a:r>
            <a:br>
              <a:rPr lang="en-US" sz="2000" b="0" spc="-20" dirty="0"/>
            </a:br>
            <a:r>
              <a:rPr lang="en-US" sz="2000" b="0" spc="-20" dirty="0"/>
              <a:t>   d. Scalability and Performance</a:t>
            </a:r>
            <a:br>
              <a:rPr lang="en-US" sz="2000" b="0" spc="-20" dirty="0"/>
            </a:br>
            <a:r>
              <a:rPr lang="en-US" sz="2000" b="0" spc="-20" dirty="0"/>
              <a:t>5. Expected Outcomes</a:t>
            </a:r>
            <a:br>
              <a:rPr lang="en-US" sz="2000" b="0" spc="-20" dirty="0"/>
            </a:br>
            <a:r>
              <a:rPr lang="en-US" sz="2000" b="0" spc="-20" dirty="0"/>
              <a:t>6. Future Directions</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97132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r>
            <a:br>
              <a:rPr lang="en-US" sz="3200" spc="5" dirty="0"/>
            </a:br>
            <a:r>
              <a:rPr lang="en-US" sz="3200" b="0" spc="5" dirty="0"/>
              <a:t>1. Farmers</a:t>
            </a:r>
            <a:br>
              <a:rPr lang="en-US" sz="3200" b="0" spc="5" dirty="0"/>
            </a:br>
            <a:r>
              <a:rPr lang="en-US" sz="3200" b="0" spc="5" dirty="0"/>
              <a:t>2. Agricultural Advisors</a:t>
            </a:r>
            <a:br>
              <a:rPr lang="en-US" sz="3200" b="0" spc="5" dirty="0"/>
            </a:br>
            <a:r>
              <a:rPr lang="en-US" sz="3200" b="0" spc="5" dirty="0"/>
              <a:t>3. Agribusinesses</a:t>
            </a:r>
            <a:br>
              <a:rPr lang="en-US" sz="3200" b="0" spc="5" dirty="0"/>
            </a:br>
            <a:r>
              <a:rPr lang="en-US" sz="3200" b="0" spc="5" dirty="0"/>
              <a:t>4. Policy Makers</a:t>
            </a:r>
            <a:br>
              <a:rPr lang="en-US" sz="3200" b="0" spc="5" dirty="0"/>
            </a:br>
            <a:r>
              <a:rPr lang="en-US" sz="3200" b="0" spc="5" dirty="0"/>
              <a:t>5. Research Institutions</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98390"/>
            <a:ext cx="9763125" cy="5245667"/>
          </a:xfrm>
          <a:prstGeom prst="rect">
            <a:avLst/>
          </a:prstGeom>
        </p:spPr>
        <p:txBody>
          <a:bodyPr vert="horz" wrap="square" lIns="0" tIns="13335" rIns="0" bIns="0" rtlCol="0">
            <a:spAutoFit/>
          </a:bodyPr>
          <a:lstStyle/>
          <a:p>
            <a:pPr marL="12700">
              <a:lnSpc>
                <a:spcPct val="100000"/>
              </a:lnSpc>
              <a:spcBef>
                <a:spcPts val="105"/>
              </a:spcBef>
            </a:pPr>
            <a:r>
              <a:rPr sz="2000" spc="-40" dirty="0"/>
              <a:t>Y</a:t>
            </a:r>
            <a:r>
              <a:rPr sz="2000" spc="10" dirty="0"/>
              <a:t>O</a:t>
            </a:r>
            <a:r>
              <a:rPr sz="2000" spc="25" dirty="0"/>
              <a:t>U</a:t>
            </a:r>
            <a:r>
              <a:rPr sz="2000" dirty="0"/>
              <a:t>R</a:t>
            </a:r>
            <a:r>
              <a:rPr sz="2000" spc="5" dirty="0"/>
              <a:t> </a:t>
            </a:r>
            <a:r>
              <a:rPr sz="2000" spc="25" dirty="0"/>
              <a:t>S</a:t>
            </a:r>
            <a:r>
              <a:rPr sz="2000" spc="10" dirty="0"/>
              <a:t>O</a:t>
            </a:r>
            <a:r>
              <a:rPr sz="2000" spc="25" dirty="0"/>
              <a:t>LU</a:t>
            </a:r>
            <a:r>
              <a:rPr sz="2000" spc="-35" dirty="0"/>
              <a:t>T</a:t>
            </a:r>
            <a:r>
              <a:rPr sz="2000" spc="-30" dirty="0"/>
              <a:t>I</a:t>
            </a:r>
            <a:r>
              <a:rPr sz="2000" spc="10" dirty="0"/>
              <a:t>O</a:t>
            </a:r>
            <a:r>
              <a:rPr sz="2000" dirty="0"/>
              <a:t>N</a:t>
            </a:r>
            <a:r>
              <a:rPr sz="2000" spc="-345" dirty="0"/>
              <a:t> </a:t>
            </a:r>
            <a:r>
              <a:rPr sz="2000" spc="-35" dirty="0"/>
              <a:t>A</a:t>
            </a:r>
            <a:r>
              <a:rPr sz="2000" spc="-5" dirty="0"/>
              <a:t>N</a:t>
            </a:r>
            <a:r>
              <a:rPr sz="2000" dirty="0"/>
              <a:t>D</a:t>
            </a:r>
            <a:r>
              <a:rPr sz="2000" spc="35" dirty="0"/>
              <a:t> </a:t>
            </a:r>
            <a:r>
              <a:rPr sz="2000" spc="-30" dirty="0"/>
              <a:t>I</a:t>
            </a:r>
            <a:r>
              <a:rPr sz="2000" spc="-35" dirty="0"/>
              <a:t>T</a:t>
            </a:r>
            <a:r>
              <a:rPr sz="2000" dirty="0"/>
              <a:t>S</a:t>
            </a:r>
            <a:r>
              <a:rPr sz="2000" spc="60" dirty="0"/>
              <a:t> </a:t>
            </a:r>
            <a:r>
              <a:rPr sz="2000" spc="-295" dirty="0"/>
              <a:t>V</a:t>
            </a:r>
            <a:r>
              <a:rPr sz="2000" spc="-35" dirty="0"/>
              <a:t>A</a:t>
            </a:r>
            <a:r>
              <a:rPr sz="2000" spc="25" dirty="0"/>
              <a:t>LU</a:t>
            </a:r>
            <a:r>
              <a:rPr sz="2000" dirty="0"/>
              <a:t>E</a:t>
            </a:r>
            <a:r>
              <a:rPr sz="2000" spc="-65" dirty="0"/>
              <a:t> </a:t>
            </a:r>
            <a:r>
              <a:rPr sz="2000" spc="-15" dirty="0"/>
              <a:t>P</a:t>
            </a:r>
            <a:r>
              <a:rPr sz="2000" spc="-30" dirty="0"/>
              <a:t>R</a:t>
            </a:r>
            <a:r>
              <a:rPr sz="2000" spc="10" dirty="0"/>
              <a:t>O</a:t>
            </a:r>
            <a:r>
              <a:rPr sz="2000" spc="-15" dirty="0"/>
              <a:t>P</a:t>
            </a:r>
            <a:r>
              <a:rPr sz="2000" spc="10" dirty="0"/>
              <a:t>O</a:t>
            </a:r>
            <a:r>
              <a:rPr sz="2000" spc="25" dirty="0"/>
              <a:t>S</a:t>
            </a:r>
            <a:r>
              <a:rPr sz="2000" spc="-30" dirty="0"/>
              <a:t>I</a:t>
            </a:r>
            <a:r>
              <a:rPr sz="2000" spc="-35" dirty="0"/>
              <a:t>T</a:t>
            </a:r>
            <a:r>
              <a:rPr sz="2000" spc="-30" dirty="0"/>
              <a:t>I</a:t>
            </a:r>
            <a:r>
              <a:rPr sz="2000" spc="10" dirty="0"/>
              <a:t>O</a:t>
            </a:r>
            <a:r>
              <a:rPr sz="2000" dirty="0"/>
              <a:t>N</a:t>
            </a:r>
            <a:r>
              <a:rPr lang="en-US" sz="2000" dirty="0"/>
              <a:t/>
            </a:r>
            <a:br>
              <a:rPr lang="en-US" sz="2000" dirty="0"/>
            </a:br>
            <a:r>
              <a:rPr lang="en-US" sz="2000" b="0" dirty="0"/>
              <a:t>The solution is to create a machine learning model for crop categorization utilizing a number of different methods, including Random Forest, Decision Tree, Naive Bayes, and Support Vector Machine (SVM). Features such as soil pH, temperature, humidity, rainfall, and the amount of nitrogen (N), phosphorus (P), and potassium (K) are included in the dataset, with labels designating various crop varieties.</a:t>
            </a:r>
            <a:br>
              <a:rPr lang="en-US" sz="2000" b="0" dirty="0"/>
            </a:br>
            <a:r>
              <a:rPr lang="en-US" sz="2000" b="0" dirty="0"/>
              <a:t/>
            </a:r>
            <a:br>
              <a:rPr lang="en-US" sz="2000" b="0" dirty="0"/>
            </a:br>
            <a:r>
              <a:rPr lang="en-US" sz="2000" b="0" dirty="0"/>
              <a:t>This solution's value proposition resides in its capacity to precisely categorize crops according to input characteristics, empowering farmers or agricultural specialists to make knowledgeable choices regarding crop selection and management techniques. This approach can assist maximize crop yields, reduce resource usage, and eventually increase agricultural production and sustainability by utilizing machine learning techniques. Furthermore, the high accuracy of the model—which is demonstrated by accuracy metrics and cross-validation scores—improves its dependability for practical uses. Additionally, the crop categorization solution may be implemented more easily and smoothly thanks to the usage of pickle files, which make deployment and integration into production systems simple.</a:t>
            </a:r>
            <a:endParaRPr sz="20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92962" y="1614485"/>
            <a:ext cx="7543165" cy="3709990"/>
          </a:xfrm>
          <a:prstGeom prst="rect">
            <a:avLst/>
          </a:prstGeom>
        </p:spPr>
        <p:txBody>
          <a:bodyPr vert="horz" wrap="square" lIns="0" tIns="16510" rIns="0" bIns="0" rtlCol="0">
            <a:spAutoFit/>
          </a:bodyPr>
          <a:lstStyle/>
          <a:p>
            <a:pPr marL="12700">
              <a:lnSpc>
                <a:spcPct val="100000"/>
              </a:lnSpc>
              <a:spcBef>
                <a:spcPts val="130"/>
              </a:spcBef>
            </a:pPr>
            <a:r>
              <a:rPr sz="2000" spc="15" dirty="0"/>
              <a:t>THE</a:t>
            </a:r>
            <a:r>
              <a:rPr sz="2000" spc="20" dirty="0"/>
              <a:t> </a:t>
            </a:r>
            <a:r>
              <a:rPr sz="2000" spc="10" dirty="0"/>
              <a:t>WOW</a:t>
            </a:r>
            <a:r>
              <a:rPr sz="2000" spc="85" dirty="0"/>
              <a:t> </a:t>
            </a:r>
            <a:r>
              <a:rPr sz="2000" spc="10" dirty="0"/>
              <a:t>IN</a:t>
            </a:r>
            <a:r>
              <a:rPr sz="2000" spc="-5" dirty="0"/>
              <a:t> </a:t>
            </a:r>
            <a:r>
              <a:rPr sz="2000" spc="15" dirty="0"/>
              <a:t>YOUR</a:t>
            </a:r>
            <a:r>
              <a:rPr sz="2000" spc="-10" dirty="0"/>
              <a:t> </a:t>
            </a:r>
            <a:r>
              <a:rPr sz="2000" spc="20" dirty="0"/>
              <a:t>SOLUTION</a:t>
            </a:r>
            <a:r>
              <a:rPr lang="en-US" sz="2000" spc="20" dirty="0"/>
              <a:t/>
            </a:r>
            <a:br>
              <a:rPr lang="en-US" sz="2000" spc="20" dirty="0"/>
            </a:br>
            <a:r>
              <a:rPr lang="en-US" sz="2000" b="0" spc="20" dirty="0"/>
              <a:t>This innovative solution offers a comprehensive method for optimizing agricultural practices by revolutionizing crop classification through the use of machine learning. Our technology provides farmers with actionable insights to optimize yields and resource efficiency by reliably identifying the best suitable crops for given conditions based on an analysis of various soil and environmental characteristics. This solution, with its remarkable accuracy metrics and easy deployment capabilities, is a paradigm shift in agricultural decision-making that will lead to farming ecosystems that are prosperous and sustainable.</a:t>
            </a:r>
            <a:endParaRPr sz="20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a:extLst>
              <a:ext uri="{FF2B5EF4-FFF2-40B4-BE49-F238E27FC236}">
                <a16:creationId xmlns:a16="http://schemas.microsoft.com/office/drawing/2014/main" id="{1B696914-D50E-7DFA-31AE-BE74EA9009FC}"/>
              </a:ext>
            </a:extLst>
          </p:cNvPr>
          <p:cNvSpPr txBox="1"/>
          <p:nvPr/>
        </p:nvSpPr>
        <p:spPr>
          <a:xfrm>
            <a:off x="597201" y="1582340"/>
            <a:ext cx="6098874" cy="3693319"/>
          </a:xfrm>
          <a:prstGeom prst="rect">
            <a:avLst/>
          </a:prstGeom>
          <a:noFill/>
        </p:spPr>
        <p:txBody>
          <a:bodyPr wrap="square">
            <a:spAutoFit/>
          </a:bodyPr>
          <a:lstStyle/>
          <a:p>
            <a:r>
              <a:rPr lang="en-US" dirty="0"/>
              <a:t>Our modeling approach combines extensive agricultural data with state-of-the-art machine learning algorithms to produce a strong framework for crop classification. We capture complex patterns and dependencies in the data by utilizing deep learning architectures and ensemble approaches, which helps our model adapt and generalize across a variety of agricultural settings. By means of thorough validation and optimization, we guarantee that our model attains exceptional performance metrics, outperforming industry norms and providing unprecedentedly accurate actionable insights. We work to push the limits of crop classification via constant innovation and improvement, creating a revolutionary impact and enabling farmers all over the world.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183</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Harish A</vt:lpstr>
      <vt:lpstr>PROJECT TITLE</vt:lpstr>
      <vt:lpstr>AGENDA 1. Introduction 2. Problem Statement 3. Data Collection 4. Data Preprocessing 5. Crop Selection Algorithm 6. Environmental Parameters 7. Soil Analysis 8. Weather Forecast Integration 9. Machine Learning Model 10. Model Evaluation 11. Deployment 12. Results and Discussion 13. Future Enhancements 14. Conclusion 15. Questions and Answers</vt:lpstr>
      <vt:lpstr>PROBLEM STATEMENT Several economies rely heavily on agriculture, yet it faces several difficulties, such as erratic weather patterns, degraded land, and shifting market conditions. Crop yield uncertainty is one important factor that affects farmers' incomes and food security directly. We suggest utilizing Artificial Intelligence Markup Language (AIML) to create an AI-based Crop Predictor in order to tackle this difficulty. The task at hand is to precisely forecast future crop yields by utilizing previous data on pest infestations, crop rotations, weather patterns, and soil quality. Giving farmers information that maximize resource allocation, lower risks, and boost agricultural productivity is the goal.</vt:lpstr>
      <vt:lpstr>PROJECT OVERVIEW 1. Introduction 2. Objectives 3. Methodology    a. Data Collection    b. Data Preprocessing    c. Feature Engineering    d. Model Development    e. Model Evaluation    f. Deployment 4. Key Components    a. User Interface    b. Prediction Engine    c. Visualization Tools    d. Scalability and Performance 5. Expected Outcomes 6. Future Directions</vt:lpstr>
      <vt:lpstr>WHO ARE THE END USERS? 1. Farmers 2. Agricultural Advisors 3. Agribusinesses 4. Policy Makers 5. Research Institutions</vt:lpstr>
      <vt:lpstr>YOUR SOLUTION AND ITS VALUE PROPOSITION The solution is to create a machine learning model for crop categorization utilizing a number of different methods, including Random Forest, Decision Tree, Naive Bayes, and Support Vector Machine (SVM). Features such as soil pH, temperature, humidity, rainfall, and the amount of nitrogen (N), phosphorus (P), and potassium (K) are included in the dataset, with labels designating various crop varieties.  This solution's value proposition resides in its capacity to precisely categorize crops according to input characteristics, empowering farmers or agricultural specialists to make knowledgeable choices regarding crop selection and management techniques. This approach can assist maximize crop yields, reduce resource usage, and eventually increase agricultural production and sustainability by utilizing machine learning techniques. Furthermore, the high accuracy of the model—which is demonstrated by accuracy metrics and cross-validation scores—improves its dependability for practical uses. Additionally, the crop categorization solution may be implemented more easily and smoothly thanks to the usage of pickle files, which make deployment and integration into production systems simple.</vt:lpstr>
      <vt:lpstr>THE WOW IN YOUR SOLUTION This innovative solution offers a comprehensive method for optimizing agricultural practices by revolutionizing crop classification through the use of machine learning. Our technology provides farmers with actionable insights to optimize yields and resource efficiency by reliably identifying the best suitable crops for given conditions based on an analysis of various soil and environmental characteristics. This solution, with its remarkable accuracy metrics and easy deployment capabilities, is a paradigm shift in agricultural decision-making that will lead to farming ecosystems that are prosperous and sustainable.</vt:lpstr>
      <vt:lpstr>PowerPoint Presentation</vt:lpstr>
      <vt:lpstr>RESULTS The outcomes speak for themselves: our approach routinely outperforms conventional techniques in crop classification by providing unmatched accuracy. We are able to produce accurate projections that are customized for each agricultural situation by utilizing cutting-edge machine learning algorithms, giving farmers the confidence to make well-informed decisions. Our solution not only increases farm production but also creates the groundwork for a more resilient and profitable agricultural sector through greater crop output, resource optimization, and sustainability.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21cs0 17</cp:lastModifiedBy>
  <cp:revision>11</cp:revision>
  <dcterms:created xsi:type="dcterms:W3CDTF">2024-04-04T14:51:47Z</dcterms:created>
  <dcterms:modified xsi:type="dcterms:W3CDTF">2024-04-05T08:07:20Z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PDFium</vt:lpwstr>
  </property>
  <property fmtid="{D5CDD505-2E9C-101B-9397-08002B2CF9AE}" pid="4" name="LastSaved">
    <vt:filetime>2024-04-04T00:00:00Z</vt:filetime>
  </property>
</Properties>
</file>