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04" r:id="rId3"/>
    <p:sldId id="257" r:id="rId4"/>
    <p:sldId id="258" r:id="rId5"/>
    <p:sldId id="289" r:id="rId6"/>
    <p:sldId id="290" r:id="rId7"/>
    <p:sldId id="276" r:id="rId8"/>
    <p:sldId id="259" r:id="rId9"/>
    <p:sldId id="260" r:id="rId10"/>
    <p:sldId id="261" r:id="rId11"/>
    <p:sldId id="275" r:id="rId12"/>
    <p:sldId id="277" r:id="rId13"/>
    <p:sldId id="262" r:id="rId14"/>
    <p:sldId id="263" r:id="rId15"/>
    <p:sldId id="264" r:id="rId16"/>
    <p:sldId id="268" r:id="rId17"/>
    <p:sldId id="265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7B874-9E31-42D3-AF40-A99A4EF97CD8}" type="doc">
      <dgm:prSet loTypeId="urn:microsoft.com/office/officeart/2005/8/layout/hList2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A1B2F98F-E5A9-4C25-BE25-B3BC79EF7C90}" type="pres">
      <dgm:prSet presAssocID="{FA77B874-9E31-42D3-AF40-A99A4EF97CD8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82AA3B9B-4682-498B-9AB7-3799074E5509}" type="presOf" srcId="{FA77B874-9E31-42D3-AF40-A99A4EF97CD8}" destId="{A1B2F98F-E5A9-4C25-BE25-B3BC79EF7C90}" srcOrd="0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parTxLTRAlign" val="r"/>
                <dgm:param type="parTxRTLAlign" val="r"/>
                <dgm:param type="txAnchorVert" val="t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shb2907/Driver_Ale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7185286" TargetMode="External"/><Relationship Id="rId2" Type="http://schemas.openxmlformats.org/officeDocument/2006/relationships/hyperlink" Target="https://ieeexplore.ieee.org/author/370873484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author/37086134846" TargetMode="External"/><Relationship Id="rId4" Type="http://schemas.openxmlformats.org/officeDocument/2006/relationships/hyperlink" Target="https://ieeexplore.ieee.org/document/9280165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982152823535492" TargetMode="External"/><Relationship Id="rId2" Type="http://schemas.openxmlformats.org/officeDocument/2006/relationships/hyperlink" Target="https://ieeexplore.ieee.org/author/43798903077857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author/37088642433" TargetMode="External"/><Relationship Id="rId4" Type="http://schemas.openxmlformats.org/officeDocument/2006/relationships/hyperlink" Target="https://ieeexplore.ieee.org/author/3708619201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9340030" TargetMode="External"/><Relationship Id="rId2" Type="http://schemas.openxmlformats.org/officeDocument/2006/relationships/hyperlink" Target="https://ieeexplore.ieee.org/author/3708843426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uthor/3708976903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2977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DRIVER ALERTNESS DETECTION</a:t>
            </a:r>
            <a:b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(PSCS204)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110990" y="2517140"/>
            <a:ext cx="410845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CDV-05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PIP2001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Review-2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53346" y="3689355"/>
          <a:ext cx="541867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HARISH BHASKARAN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RUTHWICK S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RAGHAVENDRA RAKESH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KAVANA S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/>
          <p:nvPr/>
        </p:nvSpPr>
        <p:spPr>
          <a:xfrm>
            <a:off x="6466812" y="332613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of,</a:t>
            </a:r>
          </a:p>
          <a:p>
            <a:pPr marL="0" marR="0" lvl="0" indent="0" algn="l" rtl="0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Mr. Rajan</a:t>
            </a:r>
            <a:r>
              <a:rPr lang="en-US" sz="1800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.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 T,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Assistant Professor,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School of Computer Science and Engineering,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Presidency University, Bengaluru.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Here’s a proposed methodology for enhancing driver alert systems: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Requirements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System Design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Development and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Testing and 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User Training and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Deployment and Monitoring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Continuous Improvement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43" y="2323475"/>
            <a:ext cx="4550758" cy="30392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5" name="Rectangles 4"/>
          <p:cNvSpPr/>
          <p:nvPr/>
        </p:nvSpPr>
        <p:spPr>
          <a:xfrm>
            <a:off x="4610100" y="3749675"/>
            <a:ext cx="2948940" cy="75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117465" y="3851275"/>
            <a:ext cx="194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r>
              <a:rPr lang="en-GB" altLang="en-US"/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88465" y="1977390"/>
            <a:ext cx="1530350" cy="4222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20545" y="1991360"/>
            <a:ext cx="1266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88465" y="3052445"/>
            <a:ext cx="1530350" cy="7988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688465" y="4504055"/>
            <a:ext cx="1530350" cy="4222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 CARD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595755" y="3129280"/>
            <a:ext cx="1647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USB INTERFACE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19395" y="2768600"/>
            <a:ext cx="1530350" cy="5581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</a:p>
          <a:p>
            <a:pPr algn="ctr"/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19395" y="1774825"/>
            <a:ext cx="1530350" cy="5708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ALCOHOL</a:t>
            </a:r>
          </a:p>
          <a:p>
            <a:pPr algn="ctr"/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809990" y="1517015"/>
            <a:ext cx="1530350" cy="6527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</a:t>
            </a:r>
          </a:p>
        </p:txBody>
      </p:sp>
      <p:cxnSp>
        <p:nvCxnSpPr>
          <p:cNvPr id="18" name="Elbow Connector 17"/>
          <p:cNvCxnSpPr>
            <a:endCxn id="13" idx="1"/>
          </p:cNvCxnSpPr>
          <p:nvPr/>
        </p:nvCxnSpPr>
        <p:spPr>
          <a:xfrm>
            <a:off x="3227705" y="2180590"/>
            <a:ext cx="2091690" cy="867410"/>
          </a:xfrm>
          <a:prstGeom prst="bentConnector3">
            <a:avLst>
              <a:gd name="adj1" fmla="val 5003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2453640" y="2399665"/>
            <a:ext cx="0" cy="652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453640" y="3851275"/>
            <a:ext cx="0" cy="652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3243580" y="3375660"/>
            <a:ext cx="1366520" cy="829310"/>
          </a:xfrm>
          <a:prstGeom prst="bentConnector3">
            <a:avLst>
              <a:gd name="adj1" fmla="val 500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96000" y="2370455"/>
            <a:ext cx="8890" cy="398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94095" y="3312160"/>
            <a:ext cx="1905" cy="437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7579995" y="1870075"/>
            <a:ext cx="1250950" cy="21075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936990" y="4926330"/>
            <a:ext cx="1530350" cy="6527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</a:p>
          <a:p>
            <a:pPr algn="ctr"/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7571740" y="4170045"/>
            <a:ext cx="1365250" cy="1082675"/>
          </a:xfrm>
          <a:prstGeom prst="bentConnector3">
            <a:avLst>
              <a:gd name="adj1" fmla="val 500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  <a:r>
              <a:rPr lang="en-GB" altLang="en-US" dirty="0"/>
              <a:t> &amp; S</a:t>
            </a:r>
            <a:r>
              <a:rPr lang="en-US" dirty="0"/>
              <a:t>oftware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4660153" cy="495299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Hardware components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Raspberry Pi Model 4</a:t>
            </a:r>
          </a:p>
          <a:p>
            <a:r>
              <a:rPr lang="en-IN" dirty="0"/>
              <a:t>Alcohol Sensor</a:t>
            </a:r>
          </a:p>
          <a:p>
            <a:r>
              <a:rPr lang="en-IN" dirty="0"/>
              <a:t>Camera</a:t>
            </a:r>
          </a:p>
          <a:p>
            <a:r>
              <a:rPr lang="en-IN" dirty="0"/>
              <a:t>Speaker</a:t>
            </a:r>
          </a:p>
          <a:p>
            <a:r>
              <a:rPr lang="en-IN" dirty="0"/>
              <a:t>Cables &amp; Connectors</a:t>
            </a:r>
          </a:p>
          <a:p>
            <a:r>
              <a:rPr lang="en-IN" dirty="0"/>
              <a:t>LCD Monitor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6820647" y="1202962"/>
            <a:ext cx="4660153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Software components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Visual Studio Code</a:t>
            </a:r>
          </a:p>
          <a:p>
            <a:r>
              <a:rPr lang="en-IN" dirty="0"/>
              <a:t>VNC viewer</a:t>
            </a:r>
          </a:p>
          <a:p>
            <a:r>
              <a:rPr lang="en-IN" dirty="0"/>
              <a:t>Open CV</a:t>
            </a:r>
          </a:p>
          <a:p>
            <a:r>
              <a:rPr lang="en-IN" dirty="0" err="1"/>
              <a:t>Imutils</a:t>
            </a:r>
            <a:endParaRPr lang="en-IN" dirty="0"/>
          </a:p>
          <a:p>
            <a:r>
              <a:rPr lang="en-IN" dirty="0" err="1"/>
              <a:t>Scipy</a:t>
            </a:r>
            <a:endParaRPr lang="en-IN" dirty="0"/>
          </a:p>
          <a:p>
            <a:r>
              <a:rPr lang="en-IN" dirty="0" err="1"/>
              <a:t>Dlib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2057400"/>
            <a:ext cx="8639175" cy="3124200"/>
          </a:xfrm>
        </p:spPr>
      </p:pic>
      <p:graphicFrame>
        <p:nvGraphicFramePr>
          <p:cNvPr id="4" name="Diagram 3"/>
          <p:cNvGraphicFramePr>
            <a:graphicFrameLocks noGrp="1"/>
          </p:cNvGraphicFramePr>
          <p:nvPr/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fully functional prototype capable of detecting driver drowsiness and alcohol impairment.</a:t>
            </a:r>
          </a:p>
          <a:p>
            <a:r>
              <a:rPr lang="en-GB"/>
              <a:t>Real-time feedback mechanisms that alert the driver visually and audibly when alertness is low or when alcohol is detected.</a:t>
            </a:r>
          </a:p>
          <a:p>
            <a:r>
              <a:rPr lang="en-GB"/>
              <a:t>A comprehensive understanding of the effectiveness of integrating multiple technologies to enhance driver safety.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Driver alertness detection is an essential aspect of enhancing road safety in the face of increasing traffic accidents attributed to drowsiness and alcohol impairment. </a:t>
            </a:r>
          </a:p>
          <a:p>
            <a:r>
              <a:rPr lang="en-GB"/>
              <a:t>This review has highlighted the critical role of advanced technologies in monitoring driver conditions and providing timely interventions. </a:t>
            </a:r>
          </a:p>
          <a:p>
            <a:r>
              <a:rPr lang="en-GB"/>
              <a:t>The integration of systems utilizing Raspberry Pi for real-time processing, alongside alcohol sensors for breath analysis, presents a comprehensive approach to mitigating these risks.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51753" y="1308847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Driver Alertness System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0_Fz2VWlH1Vi6FFCs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660" y="2641600"/>
            <a:ext cx="5186680" cy="33197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0"/>
            <a:ext cx="10077450" cy="4953000"/>
          </a:xfrm>
        </p:spPr>
        <p:txBody>
          <a:bodyPr/>
          <a:lstStyle/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[1]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Rhody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Chester, H. F. ‘’Hough Circle Transform‘’,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CarlsonCenter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for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ImagingScience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Rochester Institute of Technology October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11,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2005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[2]Mario I Chacon-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Murguia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Claudia Prieto-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Resendiz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,”Detecting Driver Drowsiness-A survey of system designs and technology,”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IEEE Consumer Electronics Magazine,pp.107-108,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October 2015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[3]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Mayank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Chauhan,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Mukesh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Sakle”Study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&amp; Analysis of Different Face Detection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Techniqes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” International Journal of Computer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Science and Information Technologies, Vol. 5 (2) , pp 1615-1618,2014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[4]Paul Viola and Michael j. Jones,” Rapid Object Detection using a Boosted Cascade of Simple Features,” International Journal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of Computer Vision 57(2), pp 137–154, 2001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[5]Paul Viola and Michael j. Jones,” Robust Real-Time Face Detection,” International Journal of Computer Vision 57(2), 137–154,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2004.</a:t>
            </a:r>
          </a:p>
          <a:p>
            <a:pPr marL="0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1410970"/>
            <a:ext cx="995743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/>
              <a:t>Introduction</a:t>
            </a:r>
          </a:p>
          <a:p>
            <a:r>
              <a:rPr lang="en-GB" altLang="en-US" sz="2000"/>
              <a:t>Literature Review</a:t>
            </a:r>
          </a:p>
          <a:p>
            <a:r>
              <a:rPr lang="en-GB" altLang="en-US" sz="2000"/>
              <a:t>Existing method drawbacks</a:t>
            </a:r>
          </a:p>
          <a:p>
            <a:r>
              <a:rPr lang="en-GB" altLang="en-US" sz="2000"/>
              <a:t>Proposed Method</a:t>
            </a:r>
          </a:p>
          <a:p>
            <a:r>
              <a:rPr lang="en-GB" altLang="en-US" sz="2000"/>
              <a:t>Objectives</a:t>
            </a:r>
          </a:p>
          <a:p>
            <a:r>
              <a:rPr lang="en-GB" altLang="en-US" sz="2000"/>
              <a:t>Methodolgy / Modules</a:t>
            </a:r>
          </a:p>
          <a:p>
            <a:r>
              <a:rPr lang="en-GB" altLang="en-US" sz="2000"/>
              <a:t>Architecture</a:t>
            </a:r>
          </a:p>
          <a:p>
            <a:r>
              <a:rPr lang="en-GB" altLang="en-US" sz="2000"/>
              <a:t>Hardware &amp;Software components</a:t>
            </a:r>
          </a:p>
          <a:p>
            <a:r>
              <a:rPr lang="en-GB" altLang="en-US" sz="2000"/>
              <a:t>Timeline of Project</a:t>
            </a:r>
          </a:p>
          <a:p>
            <a:r>
              <a:rPr lang="en-GB" altLang="en-US" sz="2000"/>
              <a:t>Expected Outcomes</a:t>
            </a:r>
          </a:p>
          <a:p>
            <a:r>
              <a:rPr lang="en-GB" altLang="en-US" sz="2000"/>
              <a:t>Conclusion</a:t>
            </a:r>
          </a:p>
          <a:p>
            <a:r>
              <a:rPr lang="en-GB" altLang="en-US" sz="2000"/>
              <a:t>References</a:t>
            </a:r>
          </a:p>
        </p:txBody>
      </p:sp>
      <p:pic>
        <p:nvPicPr>
          <p:cNvPr id="4" name="Picture 3" descr="content-la-g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25" y="1961515"/>
            <a:ext cx="4551680" cy="2934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alertness is a vital factor in ensuring road safety. Drowsy and impaired driving accounts for a significant percentage of traffic accidents. </a:t>
            </a:r>
          </a:p>
          <a:p>
            <a:r>
              <a:rPr lang="en-US" dirty="0"/>
              <a:t>The integration of these components aims to provide real-time feedback to drivers, thereby enhancing their safety and reducing the likelihood of accidents.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379095" y="1112022"/>
          <a:ext cx="10101706" cy="4554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Author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079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 fatigue detection technology in active safety systems</a:t>
                      </a: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u="sng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Qiong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 Wang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Huan Wang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- 2011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Eye Tracking, Behavioral Analysis, Facial Recognition, Vehicle Performance Metrics.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accuracy, Utilizes existing vehicle data,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Assesses signs of fatigue, Real-time data for feedback.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specific hardware &amp; lighting, May not distinguish fatigue from other issues, requires good imaging, may not detect fatigue until severe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357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u="sng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Drivers’Drowsiness Detection and Warning Systems for Critical Infrastructures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u="sng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Ioana-Raluca Adochiei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- 2020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based monitoring, Wearable sensors, Machine learning algorithms, Steering pattern analysis.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accuracy, Continuous monitoring, Can analyze complex patterns, Leverages existing vehicle data for easy integration.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good lighting and camera quality, May cause discomfort, Requires large datasets for training,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not always indicate fatigue reliably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12801" y="1143000"/>
          <a:ext cx="10459804" cy="4238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0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6786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Vehicle Safety System with Alcohol and Drowsiness Detection, Eye Tracking, and SMS Alert System</a:t>
                      </a: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Earl Levi P. Parel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US" sz="1400" b="0" u="sng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Gerzon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 </a:t>
                      </a:r>
                      <a:r>
                        <a:rPr lang="en-US" sz="1400" b="0" u="sng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Jil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 Y, Miranda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Ernesto Vergara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- 2023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 detection sensors, Eye tracking, Drowsiness Detection Algorithms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Accurate detection, High precision, Utilizes machine learning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positives possible, requires good lighting &amp; camera quality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60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Integrated Framework for Driver Drowsiness Detection and Alcohol Intoxication using Machine Learning</a:t>
                      </a: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u="sng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Renju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 Rachel Varghese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fusion, Behavioral analysis, Real Time Alerts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data from multiple sensors, real time assessment of driving patterns, Immediate notifications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Increased complexity in data processing, may not detect all types of fatigue, May cause alarm fatigue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03837" y="1172980"/>
          <a:ext cx="9209264" cy="476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4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1897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Drowsiness Alert, Alcohol Detect and Collision Control for Vehicle Acceleration</a:t>
                      </a: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Ranjit Patnaik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 Detection systems, Camera based monitoring, Drowsiness detection sensors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Accurately measures blood alcohol content, High precision, Provides real-time monitoring of driver alertness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specific substances, Sensitive to environment-al conditions, May have false negatives or positives.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122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 Drowsiness Detection and Alerting Model for Minimizing Road Accidents</a:t>
                      </a: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R. Sathya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D. Sai Surya Harsha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– 2023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Eye Tracking,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Physicologi-cal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Monitoring, Alert System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accuracy, Continuous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-e notification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good lighting &amp; camera quality, May be invasive, Potential for alarm fatigue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Driver alert systems aim to enhance safety by monitoring driver behavior and alerting them to potential drowsiness or distraction. However, they have several drawbacks: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False Positives</a:t>
            </a:r>
          </a:p>
          <a:p>
            <a:r>
              <a:rPr lang="en-IN" dirty="0"/>
              <a:t>Over-Reliance</a:t>
            </a:r>
          </a:p>
          <a:p>
            <a:r>
              <a:rPr lang="en-IN" dirty="0"/>
              <a:t>Limited Context</a:t>
            </a:r>
          </a:p>
          <a:p>
            <a:r>
              <a:rPr lang="en-IN" dirty="0"/>
              <a:t>Adaptation Issues</a:t>
            </a:r>
          </a:p>
          <a:p>
            <a:r>
              <a:rPr lang="en-IN" dirty="0"/>
              <a:t>Cost and Maintenance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84" y="2490864"/>
            <a:ext cx="5876916" cy="36051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enhance driver alert systems, consider the following proposed methods:</a:t>
            </a:r>
          </a:p>
          <a:p>
            <a:endParaRPr lang="en-US" dirty="0"/>
          </a:p>
          <a:p>
            <a:r>
              <a:rPr lang="en-GB" dirty="0"/>
              <a:t>Adaptive Algorithms</a:t>
            </a:r>
          </a:p>
          <a:p>
            <a:r>
              <a:rPr lang="en-GB" dirty="0"/>
              <a:t>Contextual Awareness</a:t>
            </a:r>
          </a:p>
          <a:p>
            <a:r>
              <a:rPr lang="en-GB" dirty="0"/>
              <a:t>User Customization</a:t>
            </a:r>
          </a:p>
          <a:p>
            <a:r>
              <a:rPr lang="en-GB" dirty="0"/>
              <a:t>Feedback Loop</a:t>
            </a:r>
          </a:p>
          <a:p>
            <a:r>
              <a:rPr lang="en-GB" dirty="0"/>
              <a:t>Education and Awareness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04" y="2256020"/>
            <a:ext cx="4863476" cy="2735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Increase Driver Safety</a:t>
            </a:r>
          </a:p>
          <a:p>
            <a:r>
              <a:rPr lang="en-GB" dirty="0"/>
              <a:t>Improve Alert Accuracy</a:t>
            </a:r>
          </a:p>
          <a:p>
            <a:r>
              <a:rPr lang="en-GB" dirty="0"/>
              <a:t>Enhance User Experience</a:t>
            </a:r>
          </a:p>
          <a:p>
            <a:r>
              <a:rPr lang="en-GB" dirty="0"/>
              <a:t>Foster Driver Awareness</a:t>
            </a:r>
          </a:p>
          <a:p>
            <a:r>
              <a:rPr lang="en-GB" dirty="0"/>
              <a:t>Utilize Advanced Technologies</a:t>
            </a:r>
          </a:p>
        </p:txBody>
      </p:sp>
      <p:pic>
        <p:nvPicPr>
          <p:cNvPr id="4" name="Picture 3" descr="75-751177_brand-objectives-icon-hd-png-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35" y="3738245"/>
            <a:ext cx="5611495" cy="2042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</TotalTime>
  <Words>940</Words>
  <Application>Microsoft Office PowerPoint</Application>
  <PresentationFormat>Widescreen</PresentationFormat>
  <Paragraphs>198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DRIVER ALERTNESS DETECTION (PSCS204)</vt:lpstr>
      <vt:lpstr>Contents</vt:lpstr>
      <vt:lpstr>Introduction</vt:lpstr>
      <vt:lpstr>Literature Review</vt:lpstr>
      <vt:lpstr>Literature Review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Hardware &amp; Software components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Raghavendra Rakesh</cp:lastModifiedBy>
  <cp:revision>30</cp:revision>
  <dcterms:created xsi:type="dcterms:W3CDTF">2023-03-16T03:26:00Z</dcterms:created>
  <dcterms:modified xsi:type="dcterms:W3CDTF">2024-11-22T07:29:28Z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BCDA37A09BE8422AB3ACAC17C49486C3_12</vt:lpwstr>
  </property>
  <property fmtid="{D5CDD505-2E9C-101B-9397-08002B2CF9AE}" pid="3" name="KSOProductBuildVer">
    <vt:lpwstr>1033-12.2.0.18911</vt:lpwstr>
  </property>
</Properties>
</file>