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304" r:id="rId3"/>
    <p:sldId id="257" r:id="rId4"/>
    <p:sldId id="258" r:id="rId5"/>
    <p:sldId id="289" r:id="rId6"/>
    <p:sldId id="290" r:id="rId7"/>
    <p:sldId id="276" r:id="rId8"/>
    <p:sldId id="259" r:id="rId9"/>
    <p:sldId id="260" r:id="rId10"/>
    <p:sldId id="261" r:id="rId11"/>
    <p:sldId id="275" r:id="rId12"/>
    <p:sldId id="277" r:id="rId13"/>
    <p:sldId id="262" r:id="rId14"/>
    <p:sldId id="263" r:id="rId15"/>
    <p:sldId id="264" r:id="rId16"/>
    <p:sldId id="268" r:id="rId17"/>
    <p:sldId id="265" r:id="rId18"/>
    <p:sldId id="274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77B874-9E31-42D3-AF40-A99A4EF97CD8}" type="doc">
      <dgm:prSet loTypeId="urn:microsoft.com/office/officeart/2005/8/layout/hList2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A1B2F98F-E5A9-4C25-BE25-B3BC79EF7C90}" type="pres">
      <dgm:prSet presAssocID="{FA77B874-9E31-42D3-AF40-A99A4EF97CD8}" presName="linearFlow" presStyleCnt="0">
        <dgm:presLayoutVars>
          <dgm:dir/>
          <dgm:animLvl val="lvl"/>
          <dgm:resizeHandles/>
        </dgm:presLayoutVars>
      </dgm:prSet>
      <dgm:spPr/>
    </dgm:pt>
  </dgm:ptLst>
  <dgm:cxnLst>
    <dgm:cxn modelId="{82AA3B9B-4682-498B-9AB7-3799074E5509}" type="presOf" srcId="{FA77B874-9E31-42D3-AF40-A99A4EF97CD8}" destId="{A1B2F98F-E5A9-4C25-BE25-B3BC79EF7C90}" srcOrd="0" destOrd="0" presId="urn:microsoft.com/office/officeart/2005/8/layout/hList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#1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parTxLTRAlign" val="r"/>
                <dgm:param type="parTxRTLAlign" val="r"/>
                <dgm:param type="txAnchorVert" val="t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>
            <a:fillRect/>
          </a:stretch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ishb2907/Driver_Ale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087185286" TargetMode="External"/><Relationship Id="rId2" Type="http://schemas.openxmlformats.org/officeDocument/2006/relationships/hyperlink" Target="https://ieeexplore.ieee.org/author/3708734840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author/37086134846" TargetMode="External"/><Relationship Id="rId4" Type="http://schemas.openxmlformats.org/officeDocument/2006/relationships/hyperlink" Target="https://ieeexplore.ieee.org/document/9280165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982152823535492" TargetMode="External"/><Relationship Id="rId2" Type="http://schemas.openxmlformats.org/officeDocument/2006/relationships/hyperlink" Target="https://ieeexplore.ieee.org/author/43798903077857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author/37088642433" TargetMode="External"/><Relationship Id="rId4" Type="http://schemas.openxmlformats.org/officeDocument/2006/relationships/hyperlink" Target="https://ieeexplore.ieee.org/author/3708619201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089340030" TargetMode="External"/><Relationship Id="rId2" Type="http://schemas.openxmlformats.org/officeDocument/2006/relationships/hyperlink" Target="https://ieeexplore.ieee.org/author/3708843426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uthor/37089769036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DRIVER ALERTNESS DETECTION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CDV-05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/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sym typeface="Verdana" panose="020B060403050404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Mr</a:t>
            </a:r>
            <a:r>
              <a:rPr lang="en-GB" sz="1700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. RAJAN THANGAMANI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Assistant Professor,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and Engineering,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Review-1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B.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TECH COMPUTER SCIENCE AND TECHNOLOGY [DEVOPS]</a:t>
            </a:r>
            <a:endParaRPr lang="en-US" sz="2000" b="1" i="0" u="none" strike="noStrike" cap="none" dirty="0"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S PRAVINTHRAJA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SUMA N G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53346" y="2609220"/>
          <a:ext cx="541867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20211CDV0053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HARISH BHASKARAN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20211CDV0068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RUTHWICK S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20211CDV0018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RAGHAVENDRA RAKESH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20211CDV0065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KAVANA S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Methodology/Modules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Here’s a proposed methodology for enhancing driver alert systems: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Requirements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System Design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Development and Integration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Testing and Validation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User Training and Feedback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Deployment and Monitoring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Continuous Improvement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9DEEB9-FC1B-1713-78D6-C0386B52F6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443" y="2323475"/>
            <a:ext cx="4550758" cy="30392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sp>
        <p:nvSpPr>
          <p:cNvPr id="5" name="Rectangles 4"/>
          <p:cNvSpPr/>
          <p:nvPr/>
        </p:nvSpPr>
        <p:spPr>
          <a:xfrm>
            <a:off x="4610100" y="3749675"/>
            <a:ext cx="2948940" cy="754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117465" y="3851275"/>
            <a:ext cx="1946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RASPBERRY PI</a:t>
            </a:r>
            <a:r>
              <a:rPr lang="en-GB" altLang="en-US"/>
              <a:t>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688465" y="1977390"/>
            <a:ext cx="1530350" cy="4222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820545" y="1991360"/>
            <a:ext cx="1266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688465" y="3052445"/>
            <a:ext cx="1530350" cy="7988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688465" y="4504055"/>
            <a:ext cx="1530350" cy="4222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 CARD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1595755" y="3129280"/>
            <a:ext cx="1647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USB INTERFACE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319395" y="2768600"/>
            <a:ext cx="1530350" cy="5581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</a:p>
          <a:p>
            <a:pPr algn="ctr"/>
            <a:r>
              <a:rPr lang="en-GB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SUPPLY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319395" y="1774825"/>
            <a:ext cx="1530350" cy="5708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ALCOHOL</a:t>
            </a:r>
          </a:p>
          <a:p>
            <a:pPr algn="ctr"/>
            <a:r>
              <a:rPr lang="en-GB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809990" y="1517015"/>
            <a:ext cx="1530350" cy="6527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</a:t>
            </a:r>
          </a:p>
        </p:txBody>
      </p:sp>
      <p:cxnSp>
        <p:nvCxnSpPr>
          <p:cNvPr id="18" name="Elbow Connector 17"/>
          <p:cNvCxnSpPr>
            <a:endCxn id="13" idx="1"/>
          </p:cNvCxnSpPr>
          <p:nvPr/>
        </p:nvCxnSpPr>
        <p:spPr>
          <a:xfrm>
            <a:off x="3227705" y="2180590"/>
            <a:ext cx="2091690" cy="867410"/>
          </a:xfrm>
          <a:prstGeom prst="bentConnector3">
            <a:avLst>
              <a:gd name="adj1" fmla="val 5003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0" idx="0"/>
          </p:cNvCxnSpPr>
          <p:nvPr/>
        </p:nvCxnSpPr>
        <p:spPr>
          <a:xfrm>
            <a:off x="2453640" y="2399665"/>
            <a:ext cx="0" cy="652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>
            <a:off x="2453640" y="3851275"/>
            <a:ext cx="0" cy="652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3243580" y="3375660"/>
            <a:ext cx="1366520" cy="829310"/>
          </a:xfrm>
          <a:prstGeom prst="bentConnector3">
            <a:avLst>
              <a:gd name="adj1" fmla="val 5004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96000" y="2370455"/>
            <a:ext cx="8890" cy="398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094095" y="3312160"/>
            <a:ext cx="1905" cy="437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7579995" y="1870075"/>
            <a:ext cx="1250950" cy="21075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936990" y="4926330"/>
            <a:ext cx="1530350" cy="6527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LCD</a:t>
            </a:r>
          </a:p>
          <a:p>
            <a:pPr algn="ctr"/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</a:t>
            </a:r>
          </a:p>
        </p:txBody>
      </p:sp>
      <p:cxnSp>
        <p:nvCxnSpPr>
          <p:cNvPr id="27" name="Elbow Connector 26"/>
          <p:cNvCxnSpPr>
            <a:endCxn id="25" idx="1"/>
          </p:cNvCxnSpPr>
          <p:nvPr/>
        </p:nvCxnSpPr>
        <p:spPr>
          <a:xfrm>
            <a:off x="7571740" y="4170045"/>
            <a:ext cx="1365250" cy="1082675"/>
          </a:xfrm>
          <a:prstGeom prst="bentConnector3">
            <a:avLst>
              <a:gd name="adj1" fmla="val 500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  <a:r>
              <a:rPr lang="en-GB" altLang="en-US" dirty="0"/>
              <a:t> &amp; S</a:t>
            </a:r>
            <a:r>
              <a:rPr lang="en-US" dirty="0"/>
              <a:t>oftware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1"/>
            <a:ext cx="4660153" cy="495299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Hardware components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Raspberry Pi Model 4</a:t>
            </a:r>
          </a:p>
          <a:p>
            <a:r>
              <a:rPr lang="en-IN" dirty="0"/>
              <a:t>Alcohol Sensor</a:t>
            </a:r>
          </a:p>
          <a:p>
            <a:r>
              <a:rPr lang="en-IN" dirty="0"/>
              <a:t>Camera</a:t>
            </a:r>
          </a:p>
          <a:p>
            <a:r>
              <a:rPr lang="en-IN" dirty="0"/>
              <a:t>Speaker</a:t>
            </a:r>
          </a:p>
          <a:p>
            <a:r>
              <a:rPr lang="en-IN" dirty="0"/>
              <a:t>Cables &amp; Connectors</a:t>
            </a:r>
          </a:p>
          <a:p>
            <a:r>
              <a:rPr lang="en-IN" dirty="0"/>
              <a:t>LCD Monitor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6820647" y="1202962"/>
            <a:ext cx="4660153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Software components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Visual Studio Code</a:t>
            </a:r>
          </a:p>
          <a:p>
            <a:r>
              <a:rPr lang="en-IN" dirty="0"/>
              <a:t>VNC viewer</a:t>
            </a:r>
          </a:p>
          <a:p>
            <a:r>
              <a:rPr lang="en-IN" dirty="0"/>
              <a:t>Open CV</a:t>
            </a:r>
          </a:p>
          <a:p>
            <a:r>
              <a:rPr lang="en-IN" dirty="0" err="1"/>
              <a:t>Imutils</a:t>
            </a:r>
            <a:endParaRPr lang="en-IN" dirty="0"/>
          </a:p>
          <a:p>
            <a:r>
              <a:rPr lang="en-IN" dirty="0" err="1"/>
              <a:t>Scipy</a:t>
            </a:r>
            <a:endParaRPr lang="en-IN" dirty="0"/>
          </a:p>
          <a:p>
            <a:r>
              <a:rPr lang="en-IN" dirty="0" err="1"/>
              <a:t>Dlib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5B828A-04AF-75FE-D768-C8DD60B83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2" y="2057400"/>
            <a:ext cx="8639175" cy="3124200"/>
          </a:xfrm>
        </p:spPr>
      </p:pic>
      <p:graphicFrame>
        <p:nvGraphicFramePr>
          <p:cNvPr id="4" name="Diagram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17513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 fully functional prototype capable of detecting driver drowsiness and alcohol impairment.</a:t>
            </a:r>
          </a:p>
          <a:p>
            <a:r>
              <a:rPr lang="en-GB"/>
              <a:t>Real-time feedback mechanisms that alert the driver visually and audibly when alertness is low or when alcohol is detected.</a:t>
            </a:r>
          </a:p>
          <a:p>
            <a:r>
              <a:rPr lang="en-GB"/>
              <a:t>A comprehensive understanding of the effectiveness of integrating multiple technologies to enhance driver safety.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Driver alertness detection is an essential aspect of enhancing road safety in the face of increasing traffic accidents attributed to drowsiness and alcohol impairment. </a:t>
            </a:r>
          </a:p>
          <a:p>
            <a:r>
              <a:rPr lang="en-GB"/>
              <a:t>This review has highlighted the critical role of advanced technologies in monitoring driver conditions and providing timely interventions. </a:t>
            </a:r>
          </a:p>
          <a:p>
            <a:r>
              <a:rPr lang="en-GB"/>
              <a:t>The integration of systems utilizing Raspberry Pi for real-time processing, alongside alcohol sensors for breath analysis, presents a comprehensive approach to mitigating these risks.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51753" y="1308847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Driver Alertness System</a:t>
            </a: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 descr="0_Fz2VWlH1Vi6FFCs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660" y="2641600"/>
            <a:ext cx="5186680" cy="33197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0"/>
            <a:ext cx="10077450" cy="4953000"/>
          </a:xfrm>
        </p:spPr>
        <p:txBody>
          <a:bodyPr/>
          <a:lstStyle/>
          <a:p>
            <a:pPr marL="4953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Rhody Chester, H. F. ‘’Hough Circle Transform‘’, CarlsonCenter for ImagingScience Rochester Institute of Technology October</a:t>
            </a:r>
            <a:r>
              <a:rPr lang="en-GB" altLang="en-US" sz="16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11, 2005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Mario I Chacon-Murguia Claudia Prieto-Resendiz,”Detecting Driver Drowsiness-A survey of system designs and technology,”</a:t>
            </a:r>
            <a:r>
              <a:rPr lang="en-GB" altLang="en-US" sz="16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IEEE Consumer Electronics Magazine,pp.107-108,</a:t>
            </a:r>
            <a:r>
              <a:rPr lang="en-GB" altLang="en-US" sz="16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October 2015.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Mayank Chauhan, Mukesh Sakle”Study &amp; Analysis of Different Face Detection Techniqes” International Journal of Computer</a:t>
            </a:r>
            <a:r>
              <a:rPr lang="en-GB" altLang="en-US" sz="16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Science and Information Technologies, Vol. 5 (2) , pp 1615-1618,2014.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Paul Viola and Michael j. Jones,” Rapid Object Detection using a Boosted Cascade of Simple Features,” International Journal</a:t>
            </a:r>
            <a:r>
              <a:rPr lang="en-GB" altLang="en-US" sz="16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of Computer Vision 57(2), pp 137–154, 2001.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Paul Viola and Michael j. Jones,” Robust Real-Time Face Detection,” International Journal of Computer Vision 57(2), 137–154,</a:t>
            </a:r>
            <a:r>
              <a:rPr lang="en-GB" altLang="en-US" sz="16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2004.</a:t>
            </a:r>
          </a:p>
          <a:p>
            <a:pPr marL="4953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</a:rPr>
              <a:t>Gupta, K. K., &amp; Sharma, A. (2020). "Real-time Driver Drowsiness Detection System using Computer Vision." Journal of Transportation Safety &amp; Security.</a:t>
            </a:r>
          </a:p>
          <a:p>
            <a:pPr marL="4953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</a:rPr>
              <a:t>Smith, J., &amp; Lee, R. (2019). "Breath Alcohol Detection System: A Review." International Journal of Alcohol and Drug Research.</a:t>
            </a:r>
          </a:p>
          <a:p>
            <a:pPr marL="4953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</a:rPr>
              <a:t>Raspberry Pi Foundation. (2023). "Raspberry Pi 4 Model B." Retrieved from Raspberry Pi Official Website.</a:t>
            </a:r>
          </a:p>
          <a:p>
            <a:pPr marL="4953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</a:rPr>
              <a:t>Zhang, Y., &amp; Chen, X. (2021). "A Comprehensive Review of Drowsiness Detection Systems." IEEE Access.</a:t>
            </a:r>
          </a:p>
          <a:p>
            <a:pPr marL="0" indent="0">
              <a:buNone/>
            </a:pPr>
            <a:endParaRPr 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mapping with SDG</a:t>
            </a:r>
            <a:endParaRPr lang="en-IN" dirty="0"/>
          </a:p>
        </p:txBody>
      </p:sp>
      <p:sp>
        <p:nvSpPr>
          <p:cNvPr id="4" name="AutoShape 2" descr="Image preview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1410970"/>
            <a:ext cx="9957435" cy="45637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000"/>
              <a:t>Introduction</a:t>
            </a:r>
          </a:p>
          <a:p>
            <a:r>
              <a:rPr lang="en-GB" altLang="en-US" sz="2000"/>
              <a:t>Literature Review</a:t>
            </a:r>
          </a:p>
          <a:p>
            <a:r>
              <a:rPr lang="en-GB" altLang="en-US" sz="2000"/>
              <a:t>Existing method drawbacks</a:t>
            </a:r>
          </a:p>
          <a:p>
            <a:r>
              <a:rPr lang="en-GB" altLang="en-US" sz="2000"/>
              <a:t>Proposed Method</a:t>
            </a:r>
          </a:p>
          <a:p>
            <a:r>
              <a:rPr lang="en-GB" altLang="en-US" sz="2000"/>
              <a:t>Objectives</a:t>
            </a:r>
          </a:p>
          <a:p>
            <a:r>
              <a:rPr lang="en-GB" altLang="en-US" sz="2000"/>
              <a:t>Methodolgy / Modules</a:t>
            </a:r>
          </a:p>
          <a:p>
            <a:r>
              <a:rPr lang="en-GB" altLang="en-US" sz="2000"/>
              <a:t>Architecture</a:t>
            </a:r>
          </a:p>
          <a:p>
            <a:r>
              <a:rPr lang="en-GB" altLang="en-US" sz="2000"/>
              <a:t>Hardware &amp;Software components</a:t>
            </a:r>
          </a:p>
          <a:p>
            <a:r>
              <a:rPr lang="en-GB" altLang="en-US" sz="2000"/>
              <a:t>Timeline of Project</a:t>
            </a:r>
          </a:p>
          <a:p>
            <a:r>
              <a:rPr lang="en-GB" altLang="en-US" sz="2000"/>
              <a:t>Expected Outcomes</a:t>
            </a:r>
          </a:p>
          <a:p>
            <a:r>
              <a:rPr lang="en-GB" altLang="en-US" sz="2000"/>
              <a:t>Conclusion</a:t>
            </a:r>
          </a:p>
          <a:p>
            <a:r>
              <a:rPr lang="en-GB" altLang="en-US" sz="2000"/>
              <a:t>References</a:t>
            </a:r>
          </a:p>
        </p:txBody>
      </p:sp>
      <p:pic>
        <p:nvPicPr>
          <p:cNvPr id="4" name="Picture 3" descr="content-la-g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425" y="1961515"/>
            <a:ext cx="4551680" cy="29343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 alertness is a vital factor in ensuring road safety. Drowsy and impaired driving accounts for a significant percentage of traffic accidents. </a:t>
            </a:r>
          </a:p>
          <a:p>
            <a:r>
              <a:rPr lang="en-US" dirty="0"/>
              <a:t>The integration of these components aims to provide real-time feedback to drivers, thereby enhancing their safety and reducing the likelihood of accidents.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93A71C7-1F9A-95C9-0079-EAF00A6A6D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612617"/>
              </p:ext>
            </p:extLst>
          </p:nvPr>
        </p:nvGraphicFramePr>
        <p:xfrm>
          <a:off x="1379095" y="1112022"/>
          <a:ext cx="10101706" cy="45549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3451">
                  <a:extLst>
                    <a:ext uri="{9D8B030D-6E8A-4147-A177-3AD203B41FA5}">
                      <a16:colId xmlns:a16="http://schemas.microsoft.com/office/drawing/2014/main" val="361234870"/>
                    </a:ext>
                  </a:extLst>
                </a:gridCol>
                <a:gridCol w="3391575">
                  <a:extLst>
                    <a:ext uri="{9D8B030D-6E8A-4147-A177-3AD203B41FA5}">
                      <a16:colId xmlns:a16="http://schemas.microsoft.com/office/drawing/2014/main" val="2530078553"/>
                    </a:ext>
                  </a:extLst>
                </a:gridCol>
                <a:gridCol w="1688487">
                  <a:extLst>
                    <a:ext uri="{9D8B030D-6E8A-4147-A177-3AD203B41FA5}">
                      <a16:colId xmlns:a16="http://schemas.microsoft.com/office/drawing/2014/main" val="478746109"/>
                    </a:ext>
                  </a:extLst>
                </a:gridCol>
                <a:gridCol w="1276756">
                  <a:extLst>
                    <a:ext uri="{9D8B030D-6E8A-4147-A177-3AD203B41FA5}">
                      <a16:colId xmlns:a16="http://schemas.microsoft.com/office/drawing/2014/main" val="4170285558"/>
                    </a:ext>
                  </a:extLst>
                </a:gridCol>
                <a:gridCol w="1451446">
                  <a:extLst>
                    <a:ext uri="{9D8B030D-6E8A-4147-A177-3AD203B41FA5}">
                      <a16:colId xmlns:a16="http://schemas.microsoft.com/office/drawing/2014/main" val="1965789263"/>
                    </a:ext>
                  </a:extLst>
                </a:gridCol>
                <a:gridCol w="1419991">
                  <a:extLst>
                    <a:ext uri="{9D8B030D-6E8A-4147-A177-3AD203B41FA5}">
                      <a16:colId xmlns:a16="http://schemas.microsoft.com/office/drawing/2014/main" val="1852842796"/>
                    </a:ext>
                  </a:extLst>
                </a:gridCol>
              </a:tblGrid>
              <a:tr h="335132">
                <a:tc>
                  <a:txBody>
                    <a:bodyPr/>
                    <a:lstStyle/>
                    <a:p>
                      <a:pPr algn="just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Sl. No.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Paper Title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Paper Author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Techniques Used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Merits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Demerits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3815617406"/>
                  </a:ext>
                </a:extLst>
              </a:tr>
              <a:tr h="2010791">
                <a:tc>
                  <a:txBody>
                    <a:bodyPr/>
                    <a:lstStyle/>
                    <a:p>
                      <a:pPr algn="just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Driver fatigue detection technology in active safety systems</a:t>
                      </a:r>
                    </a:p>
                    <a:p>
                      <a:pPr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200" u="sng" dirty="0" err="1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Qiong</a:t>
                      </a:r>
                      <a:r>
                        <a:rPr lang="en-US" sz="1200" u="sng" dirty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Wang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; </a:t>
                      </a:r>
                      <a:r>
                        <a:rPr lang="en-US" sz="1200" u="sng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Huan Wang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and team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Published - 2011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Eye Tracking, Behavioral Analysis, Facial Recognition, Vehicle Performance Metrics.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High accuracy, Utilizes existing vehicle data,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Assesses signs of fatigue, Real-time data for feedback.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Requires specific hardware &amp; lighting, May not distinguish fatigue from other issues, requires good imaging, may not detect fatigue until severe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970068921"/>
                  </a:ext>
                </a:extLst>
              </a:tr>
              <a:tr h="2178357">
                <a:tc>
                  <a:txBody>
                    <a:bodyPr/>
                    <a:lstStyle/>
                    <a:p>
                      <a:pPr algn="just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IN" sz="1200" u="sng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Drivers’Drowsiness Detection and Warning Systems for Critical Infrastructures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200" u="sng">
                          <a:solidFill>
                            <a:schemeClr val="tx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Ioana-Raluca Adochiei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 and team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Published - 2020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Video based monitoring, Wearable sensors, Machine learning algorithms, Steering pattern analysis.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High accuracy, Continuous monitoring, Can analyze complex patterns, Leverages existing vehicle data for easy integration.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Requires good lighting and camera quality, May cause discomfort, Requires large datasets for training,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May not always indicate fatigue reliably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28941849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Literature Review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C7D2BD-678F-3211-46D9-3CCFB77C2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689429"/>
              </p:ext>
            </p:extLst>
          </p:nvPr>
        </p:nvGraphicFramePr>
        <p:xfrm>
          <a:off x="812801" y="1143000"/>
          <a:ext cx="10459804" cy="42384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4416">
                  <a:extLst>
                    <a:ext uri="{9D8B030D-6E8A-4147-A177-3AD203B41FA5}">
                      <a16:colId xmlns:a16="http://schemas.microsoft.com/office/drawing/2014/main" val="1702303709"/>
                    </a:ext>
                  </a:extLst>
                </a:gridCol>
                <a:gridCol w="3511804">
                  <a:extLst>
                    <a:ext uri="{9D8B030D-6E8A-4147-A177-3AD203B41FA5}">
                      <a16:colId xmlns:a16="http://schemas.microsoft.com/office/drawing/2014/main" val="6095570"/>
                    </a:ext>
                  </a:extLst>
                </a:gridCol>
                <a:gridCol w="1748341">
                  <a:extLst>
                    <a:ext uri="{9D8B030D-6E8A-4147-A177-3AD203B41FA5}">
                      <a16:colId xmlns:a16="http://schemas.microsoft.com/office/drawing/2014/main" val="1696776917"/>
                    </a:ext>
                  </a:extLst>
                </a:gridCol>
                <a:gridCol w="1322016">
                  <a:extLst>
                    <a:ext uri="{9D8B030D-6E8A-4147-A177-3AD203B41FA5}">
                      <a16:colId xmlns:a16="http://schemas.microsoft.com/office/drawing/2014/main" val="2244425350"/>
                    </a:ext>
                  </a:extLst>
                </a:gridCol>
                <a:gridCol w="1502899">
                  <a:extLst>
                    <a:ext uri="{9D8B030D-6E8A-4147-A177-3AD203B41FA5}">
                      <a16:colId xmlns:a16="http://schemas.microsoft.com/office/drawing/2014/main" val="2979015122"/>
                    </a:ext>
                  </a:extLst>
                </a:gridCol>
                <a:gridCol w="1470328">
                  <a:extLst>
                    <a:ext uri="{9D8B030D-6E8A-4147-A177-3AD203B41FA5}">
                      <a16:colId xmlns:a16="http://schemas.microsoft.com/office/drawing/2014/main" val="3299597672"/>
                    </a:ext>
                  </a:extLst>
                </a:gridCol>
              </a:tblGrid>
              <a:tr h="1967861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500" dirty="0">
                          <a:effectLst/>
                        </a:rPr>
                        <a:t>3</a:t>
                      </a:r>
                      <a:endParaRPr lang="en-IN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effectLst/>
                        </a:rPr>
                        <a:t>Smart Vehicle Safety System with Alcohol and Drowsiness Detection, Eye Tracking, and SMS Alert System</a:t>
                      </a:r>
                      <a:endParaRPr lang="en-IN" sz="7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7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500" b="0" u="sng" dirty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Earl Levi P. Parel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; </a:t>
                      </a:r>
                      <a:r>
                        <a:rPr lang="en-US" sz="1500" b="0" u="sng" dirty="0" err="1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Gerzon</a:t>
                      </a:r>
                      <a:r>
                        <a:rPr lang="en-US" sz="1500" b="0" u="sng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US" sz="1500" b="0" u="sng" dirty="0" err="1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Jil</a:t>
                      </a:r>
                      <a:r>
                        <a:rPr lang="en-US" sz="1500" b="0" u="sng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Y, Miranda</a:t>
                      </a:r>
                      <a:r>
                        <a:rPr lang="en-US" sz="1500" b="0" u="sng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500" b="0" u="sng" dirty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Ernesto Vergara</a:t>
                      </a:r>
                      <a:endParaRPr lang="en-IN" sz="7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7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7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Published - 2023</a:t>
                      </a:r>
                      <a:endParaRPr lang="en-IN" sz="7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Alcohol detection sensors, Eye tracking, Drowsiness Detection Algorithms</a:t>
                      </a:r>
                      <a:endParaRPr lang="en-IN" sz="7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Accurate detection, High precision, Utilizes machine learning </a:t>
                      </a:r>
                      <a:endParaRPr lang="en-IN" sz="7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False positives possible, requires good lighting &amp; camera quality</a:t>
                      </a:r>
                      <a:endParaRPr lang="en-IN" sz="7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887416"/>
                  </a:ext>
                </a:extLst>
              </a:tr>
              <a:tr h="2270608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500">
                          <a:effectLst/>
                        </a:rPr>
                        <a:t>4</a:t>
                      </a:r>
                      <a:endParaRPr lang="en-I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IN" sz="1500" dirty="0">
                          <a:effectLst/>
                        </a:rPr>
                        <a:t>An Integrated Framework for Driver Drowsiness Detection and Alcohol Intoxication using Machine Learning</a:t>
                      </a:r>
                      <a:endParaRPr lang="en-IN" sz="700" dirty="0">
                        <a:effectLst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IN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500" u="sng" dirty="0" err="1">
                          <a:solidFill>
                            <a:schemeClr val="tx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Renju</a:t>
                      </a:r>
                      <a:r>
                        <a:rPr lang="en-US" sz="1500" u="sng" dirty="0">
                          <a:solidFill>
                            <a:schemeClr val="tx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Rachel Varghese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 and team</a:t>
                      </a:r>
                      <a:endParaRPr lang="en-IN" sz="7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IN" sz="700" dirty="0">
                        <a:effectLst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IN" sz="700" dirty="0">
                        <a:effectLst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500" dirty="0">
                          <a:effectLst/>
                        </a:rPr>
                        <a:t>Published - 2021</a:t>
                      </a:r>
                      <a:endParaRPr lang="en-IN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500">
                          <a:effectLst/>
                        </a:rPr>
                        <a:t>Sensor fusion, Behavioral analysis, Real Time Alerts</a:t>
                      </a:r>
                      <a:endParaRPr lang="en-I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500">
                          <a:effectLst/>
                        </a:rPr>
                        <a:t>Combines data from multiple sensors, real time assessment of driving patterns, Immediate notifications</a:t>
                      </a:r>
                      <a:endParaRPr lang="en-IN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500" dirty="0">
                          <a:effectLst/>
                        </a:rPr>
                        <a:t>Increased complexity in data processing, may not detect all types of fatigue, May cause alarm fatigue</a:t>
                      </a:r>
                      <a:endParaRPr lang="en-IN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extLst>
                  <a:ext uri="{0D108BD9-81ED-4DB2-BD59-A6C34878D82A}">
                    <a16:rowId xmlns:a16="http://schemas.microsoft.com/office/drawing/2014/main" val="158386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Literature Review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9661F9-5EB7-8B64-88C8-14FF259BFF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105921"/>
              </p:ext>
            </p:extLst>
          </p:nvPr>
        </p:nvGraphicFramePr>
        <p:xfrm>
          <a:off x="1303837" y="1172980"/>
          <a:ext cx="9209264" cy="4763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285">
                  <a:extLst>
                    <a:ext uri="{9D8B030D-6E8A-4147-A177-3AD203B41FA5}">
                      <a16:colId xmlns:a16="http://schemas.microsoft.com/office/drawing/2014/main" val="2320006557"/>
                    </a:ext>
                  </a:extLst>
                </a:gridCol>
                <a:gridCol w="3091945">
                  <a:extLst>
                    <a:ext uri="{9D8B030D-6E8A-4147-A177-3AD203B41FA5}">
                      <a16:colId xmlns:a16="http://schemas.microsoft.com/office/drawing/2014/main" val="1846294973"/>
                    </a:ext>
                  </a:extLst>
                </a:gridCol>
                <a:gridCol w="1539315">
                  <a:extLst>
                    <a:ext uri="{9D8B030D-6E8A-4147-A177-3AD203B41FA5}">
                      <a16:colId xmlns:a16="http://schemas.microsoft.com/office/drawing/2014/main" val="1758185128"/>
                    </a:ext>
                  </a:extLst>
                </a:gridCol>
                <a:gridCol w="1163961">
                  <a:extLst>
                    <a:ext uri="{9D8B030D-6E8A-4147-A177-3AD203B41FA5}">
                      <a16:colId xmlns:a16="http://schemas.microsoft.com/office/drawing/2014/main" val="3704424816"/>
                    </a:ext>
                  </a:extLst>
                </a:gridCol>
                <a:gridCol w="1323217">
                  <a:extLst>
                    <a:ext uri="{9D8B030D-6E8A-4147-A177-3AD203B41FA5}">
                      <a16:colId xmlns:a16="http://schemas.microsoft.com/office/drawing/2014/main" val="3966241324"/>
                    </a:ext>
                  </a:extLst>
                </a:gridCol>
                <a:gridCol w="1294541">
                  <a:extLst>
                    <a:ext uri="{9D8B030D-6E8A-4147-A177-3AD203B41FA5}">
                      <a16:colId xmlns:a16="http://schemas.microsoft.com/office/drawing/2014/main" val="3285501043"/>
                    </a:ext>
                  </a:extLst>
                </a:gridCol>
              </a:tblGrid>
              <a:tr h="2891897">
                <a:tc>
                  <a:txBody>
                    <a:bodyPr/>
                    <a:lstStyle/>
                    <a:p>
                      <a:pPr algn="just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</a:rPr>
                        <a:t>Drowsiness Alert, Alcohol Detect and Collision Control for Vehicle Acceleration</a:t>
                      </a:r>
                      <a:endParaRPr lang="en-IN" sz="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Ranjit Patnaik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 and team</a:t>
                      </a:r>
                      <a:endParaRPr lang="en-IN" sz="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Published - 2020</a:t>
                      </a:r>
                      <a:endParaRPr lang="en-IN" sz="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Alcohol Detection systems, Camera based monitoring, Drowsiness detection sensors</a:t>
                      </a:r>
                      <a:endParaRPr lang="en-IN" sz="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Accurately measures blood alcohol content, High precision, Provides real-time monitoring of driver alertness</a:t>
                      </a:r>
                      <a:endParaRPr lang="en-IN" sz="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Limited to specific substances, Sensitive to environment-al conditions, May have false negatives or positives.</a:t>
                      </a:r>
                      <a:endParaRPr lang="en-IN" sz="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306049"/>
                  </a:ext>
                </a:extLst>
              </a:tr>
              <a:tr h="1871228">
                <a:tc>
                  <a:txBody>
                    <a:bodyPr/>
                    <a:lstStyle/>
                    <a:p>
                      <a:pPr algn="just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IN" sz="1400" dirty="0">
                          <a:effectLst/>
                        </a:rPr>
                        <a:t>Driver Drowsiness Detection and Alerting Model for Minimizing Road Accidents</a:t>
                      </a:r>
                      <a:endParaRPr lang="en-IN" sz="600" dirty="0">
                        <a:effectLst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u="sng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R. Sathya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; </a:t>
                      </a:r>
                      <a:r>
                        <a:rPr lang="en-US" sz="1400" u="sng" dirty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D. Sai Surya Harsha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and team</a:t>
                      </a:r>
                      <a:endParaRPr lang="en-IN" sz="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Published </a:t>
                      </a:r>
                      <a:r>
                        <a:rPr lang="en-US" sz="1400" dirty="0">
                          <a:effectLst/>
                        </a:rPr>
                        <a:t>– 2023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</a:rPr>
                        <a:t>Eye Tracking, </a:t>
                      </a:r>
                      <a:r>
                        <a:rPr lang="en-US" sz="1400" dirty="0" err="1">
                          <a:effectLst/>
                        </a:rPr>
                        <a:t>Physicologi-cal</a:t>
                      </a:r>
                      <a:r>
                        <a:rPr lang="en-US" sz="1400" dirty="0">
                          <a:effectLst/>
                        </a:rPr>
                        <a:t> Monitoring, Alert System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</a:rPr>
                        <a:t>High accuracy, Continuous </a:t>
                      </a:r>
                      <a:r>
                        <a:rPr lang="en-US" sz="1400" dirty="0" err="1">
                          <a:effectLst/>
                        </a:rPr>
                        <a:t>assessme</a:t>
                      </a:r>
                      <a:r>
                        <a:rPr lang="en-US" sz="1400" dirty="0">
                          <a:effectLst/>
                        </a:rPr>
                        <a:t>--</a:t>
                      </a:r>
                      <a:r>
                        <a:rPr lang="en-US" sz="1400" dirty="0" err="1">
                          <a:effectLst/>
                        </a:rPr>
                        <a:t>nt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Immediat</a:t>
                      </a:r>
                      <a:r>
                        <a:rPr lang="en-US" sz="1400" dirty="0">
                          <a:effectLst/>
                        </a:rPr>
                        <a:t>-e notification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</a:rPr>
                        <a:t>Requires good lighting &amp; camera quality, May be invasive, Potential for alarm fatigue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extLst>
                  <a:ext uri="{0D108BD9-81ED-4DB2-BD59-A6C34878D82A}">
                    <a16:rowId xmlns:a16="http://schemas.microsoft.com/office/drawing/2014/main" val="139736825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 Drawback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Driver alert systems aim to enhance safety by monitoring driver behavior and alerting them to potential drowsiness or distraction. However, they have several drawbacks: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False Positives</a:t>
            </a:r>
          </a:p>
          <a:p>
            <a:r>
              <a:rPr lang="en-IN" dirty="0"/>
              <a:t>Over-Reliance</a:t>
            </a:r>
          </a:p>
          <a:p>
            <a:r>
              <a:rPr lang="en-IN" dirty="0"/>
              <a:t>Limited Context</a:t>
            </a:r>
          </a:p>
          <a:p>
            <a:r>
              <a:rPr lang="en-IN" dirty="0"/>
              <a:t>Adaptation Issues</a:t>
            </a:r>
          </a:p>
          <a:p>
            <a:r>
              <a:rPr lang="en-IN" dirty="0"/>
              <a:t>Cost and Maintenance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EF2EF-715A-4AD6-3654-EA9120FBC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284" y="2490864"/>
            <a:ext cx="5876916" cy="36051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enhance driver alert systems, consider the following proposed methods:</a:t>
            </a:r>
          </a:p>
          <a:p>
            <a:endParaRPr lang="en-US" dirty="0"/>
          </a:p>
          <a:p>
            <a:r>
              <a:rPr lang="en-GB" dirty="0"/>
              <a:t>Adaptive Algorithms</a:t>
            </a:r>
          </a:p>
          <a:p>
            <a:r>
              <a:rPr lang="en-GB" dirty="0"/>
              <a:t>Contextual Awareness</a:t>
            </a:r>
          </a:p>
          <a:p>
            <a:r>
              <a:rPr lang="en-GB" dirty="0"/>
              <a:t>User Customization</a:t>
            </a:r>
          </a:p>
          <a:p>
            <a:r>
              <a:rPr lang="en-GB" dirty="0"/>
              <a:t>Feedback Loop</a:t>
            </a:r>
          </a:p>
          <a:p>
            <a:r>
              <a:rPr lang="en-GB" dirty="0"/>
              <a:t>Education and Awareness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D53B2-53C1-8F3E-726D-CF45183FB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504" y="2256020"/>
            <a:ext cx="4863476" cy="27357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Increase Driver Safety</a:t>
            </a:r>
          </a:p>
          <a:p>
            <a:r>
              <a:rPr lang="en-GB" dirty="0"/>
              <a:t>Improve Alert Accuracy</a:t>
            </a:r>
          </a:p>
          <a:p>
            <a:r>
              <a:rPr lang="en-GB" dirty="0"/>
              <a:t>Enhance User Experience</a:t>
            </a:r>
          </a:p>
          <a:p>
            <a:r>
              <a:rPr lang="en-GB" dirty="0"/>
              <a:t>Foster Driver Awareness</a:t>
            </a:r>
          </a:p>
          <a:p>
            <a:r>
              <a:rPr lang="en-GB" dirty="0"/>
              <a:t>Utilize Advanced Technologies</a:t>
            </a:r>
          </a:p>
        </p:txBody>
      </p:sp>
      <p:pic>
        <p:nvPicPr>
          <p:cNvPr id="4" name="Picture 3" descr="75-751177_brand-objectives-icon-hd-png-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735" y="3738245"/>
            <a:ext cx="5611495" cy="2042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16</TotalTime>
  <Words>1162</Words>
  <Application>Microsoft Office PowerPoint</Application>
  <PresentationFormat>Widescreen</PresentationFormat>
  <Paragraphs>205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Bookman Old Style</vt:lpstr>
      <vt:lpstr>Calibri</vt:lpstr>
      <vt:lpstr>Cambria</vt:lpstr>
      <vt:lpstr>Times New Roman</vt:lpstr>
      <vt:lpstr>Verdana</vt:lpstr>
      <vt:lpstr>Bioinformatics</vt:lpstr>
      <vt:lpstr>DRIVER ALERTNESS DETECTION</vt:lpstr>
      <vt:lpstr>Contents</vt:lpstr>
      <vt:lpstr>Introduction</vt:lpstr>
      <vt:lpstr>Literature Review</vt:lpstr>
      <vt:lpstr>Literature Review</vt:lpstr>
      <vt:lpstr>Literature Review</vt:lpstr>
      <vt:lpstr>Existing method Drawback</vt:lpstr>
      <vt:lpstr>Proposed Method</vt:lpstr>
      <vt:lpstr>Objectives</vt:lpstr>
      <vt:lpstr>Methodology/Modules</vt:lpstr>
      <vt:lpstr>Architecture</vt:lpstr>
      <vt:lpstr>Hardware &amp; Software components</vt:lpstr>
      <vt:lpstr>Timeline of Project</vt:lpstr>
      <vt:lpstr>Expected Outcomes</vt:lpstr>
      <vt:lpstr>Conclusion</vt:lpstr>
      <vt:lpstr>Github Link</vt:lpstr>
      <vt:lpstr>References</vt:lpstr>
      <vt:lpstr>Project work mapping with SDG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Ruthwick Ss</cp:lastModifiedBy>
  <cp:revision>28</cp:revision>
  <dcterms:created xsi:type="dcterms:W3CDTF">2023-03-16T03:26:00Z</dcterms:created>
  <dcterms:modified xsi:type="dcterms:W3CDTF">2024-11-21T15:58:46Z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BCDA37A09BE8422AB3ACAC17C49486C3_12</vt:lpwstr>
  </property>
  <property fmtid="{D5CDD505-2E9C-101B-9397-08002B2CF9AE}" pid="3" name="KSOProductBuildVer">
    <vt:lpwstr>1033-12.2.0.18607</vt:lpwstr>
  </property>
</Properties>
</file>