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4" r:id="rId5"/>
    <p:sldId id="257" r:id="rId6"/>
    <p:sldId id="258" r:id="rId7"/>
    <p:sldId id="289" r:id="rId8"/>
    <p:sldId id="290" r:id="rId9"/>
    <p:sldId id="276" r:id="rId10"/>
    <p:sldId id="259" r:id="rId11"/>
    <p:sldId id="260" r:id="rId12"/>
    <p:sldId id="261" r:id="rId13"/>
    <p:sldId id="275" r:id="rId14"/>
    <p:sldId id="277" r:id="rId15"/>
    <p:sldId id="262" r:id="rId16"/>
    <p:sldId id="263" r:id="rId17"/>
    <p:sldId id="264" r:id="rId18"/>
    <p:sldId id="268" r:id="rId19"/>
    <p:sldId id="265" r:id="rId20"/>
    <p:sldId id="322" r:id="rId21"/>
    <p:sldId id="274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7B874-9E31-42D3-AF40-A99A4EF97CD8}" type="doc">
      <dgm:prSet loTypeId="urn:microsoft.com/office/officeart/2005/8/layout/hList2#1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A1B2F98F-E5A9-4C25-BE25-B3BC79EF7C90}" type="pres">
      <dgm:prSet presAssocID="{FA77B874-9E31-42D3-AF40-A99A4EF97CD8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82AA3B9B-4682-498B-9AB7-3799074E5509}" type="presOf" srcId="{FA77B874-9E31-42D3-AF40-A99A4EF97CD8}" destId="{A1B2F98F-E5A9-4C25-BE25-B3BC79EF7C90}" srcOrd="0" destOrd="0" presId="urn:microsoft.com/office/officeart/2005/8/layout/h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#1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parTxLTRAlign" val="r"/>
                <dgm:param type="parTxRTLAlign" val="r"/>
                <dgm:param type="txAnchorVert" val="t"/>
              </dgm:alg>
              <dgm:shape xmlns:r="http://schemas.openxmlformats.org/officeDocument/2006/relationships" type="rect" r:blip="" rot="270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type="rect" r:blip="" rot="90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hyperlink" Target="https://github.com/harishb2907/Driver_Alert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ieeexplore.ieee.org/author/37086134846" TargetMode="External"/><Relationship Id="rId3" Type="http://schemas.openxmlformats.org/officeDocument/2006/relationships/hyperlink" Target="https://ieeexplore.ieee.org/document/9280165/" TargetMode="External"/><Relationship Id="rId2" Type="http://schemas.openxmlformats.org/officeDocument/2006/relationships/hyperlink" Target="https://ieeexplore.ieee.org/author/37087185286" TargetMode="External"/><Relationship Id="rId1" Type="http://schemas.openxmlformats.org/officeDocument/2006/relationships/hyperlink" Target="https://ieeexplore.ieee.org/author/37087348405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ieeexplore.ieee.org/author/37088642433" TargetMode="External"/><Relationship Id="rId3" Type="http://schemas.openxmlformats.org/officeDocument/2006/relationships/hyperlink" Target="https://ieeexplore.ieee.org/author/37086192014" TargetMode="External"/><Relationship Id="rId2" Type="http://schemas.openxmlformats.org/officeDocument/2006/relationships/hyperlink" Target="https://ieeexplore.ieee.org/author/982152823535492" TargetMode="External"/><Relationship Id="rId1" Type="http://schemas.openxmlformats.org/officeDocument/2006/relationships/hyperlink" Target="https://ieeexplore.ieee.org/author/437989030778570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ieeexplore.ieee.org/author/37089769036" TargetMode="External"/><Relationship Id="rId2" Type="http://schemas.openxmlformats.org/officeDocument/2006/relationships/hyperlink" Target="https://ieeexplore.ieee.org/author/37089340030" TargetMode="External"/><Relationship Id="rId1" Type="http://schemas.openxmlformats.org/officeDocument/2006/relationships/hyperlink" Target="https://ieeexplore.ieee.org/author/37088434265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2977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DRIVER ALERTNESS DETECTION</a:t>
            </a:r>
            <a:b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(PSCS204)</a:t>
            </a:r>
            <a:endParaRPr lang="en-GB" sz="36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110990" y="2517140"/>
            <a:ext cx="410845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CDV-05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PIP2001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Review-Final Viva Voce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53346" y="3689355"/>
          <a:ext cx="541867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8"/>
                <a:gridCol w="2709338"/>
              </a:tblGrid>
              <a:tr h="31242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20211CDV0053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HARISH BHASKARAN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20211CDV0068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RUTHWICK S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20211CDV0018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RAGHAVENDRA RAKESH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20211CDV0065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KAVANA S K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ubtitle 2"/>
          <p:cNvSpPr txBox="1"/>
          <p:nvPr/>
        </p:nvSpPr>
        <p:spPr>
          <a:xfrm>
            <a:off x="6466812" y="332613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of,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Mr. Rajan</a:t>
            </a:r>
            <a:r>
              <a:rPr lang="en-US" sz="1800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.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 T,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Assistant Professor,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School of Computer Science and Engineering,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Presidency University, Bengaluru.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Here’s a proposed methodology for enhancing driver alert systems: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Requirements Analysis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System Design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Development and Integration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Testing and Validation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User Training and Feedback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Deployment and Monitoring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Continuous Improvement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43" y="2323475"/>
            <a:ext cx="4550758" cy="30392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4" name="Picture 3" descr="architecture1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935" y="1518920"/>
            <a:ext cx="7237730" cy="3469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  <a:r>
              <a:rPr lang="en-GB" altLang="en-US" dirty="0"/>
              <a:t> &amp; S</a:t>
            </a:r>
            <a:r>
              <a:rPr lang="en-US" dirty="0"/>
              <a:t>oftware 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4660153" cy="495299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Hardware components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Raspberry Pi Model 4</a:t>
            </a:r>
            <a:endParaRPr lang="en-IN" dirty="0"/>
          </a:p>
          <a:p>
            <a:r>
              <a:rPr lang="en-IN" dirty="0"/>
              <a:t>Alcohol Sensor</a:t>
            </a:r>
            <a:endParaRPr lang="en-IN" dirty="0"/>
          </a:p>
          <a:p>
            <a:r>
              <a:rPr lang="en-IN" dirty="0"/>
              <a:t>Camera</a:t>
            </a:r>
            <a:endParaRPr lang="en-IN" dirty="0"/>
          </a:p>
          <a:p>
            <a:r>
              <a:rPr lang="en-IN" dirty="0"/>
              <a:t>Speaker</a:t>
            </a:r>
            <a:endParaRPr lang="en-IN" dirty="0"/>
          </a:p>
          <a:p>
            <a:r>
              <a:rPr lang="en-IN" dirty="0"/>
              <a:t>Cables &amp; Connectors</a:t>
            </a:r>
            <a:endParaRPr lang="en-IN" dirty="0"/>
          </a:p>
          <a:p>
            <a:r>
              <a:rPr lang="en-IN" dirty="0"/>
              <a:t>LCD Monitor</a:t>
            </a:r>
            <a:endParaRPr lang="en-IN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820647" y="1202962"/>
            <a:ext cx="4660153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Software components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Visual Studio Code</a:t>
            </a:r>
            <a:endParaRPr lang="en-IN" dirty="0"/>
          </a:p>
          <a:p>
            <a:r>
              <a:rPr lang="en-IN" dirty="0"/>
              <a:t>VNC viewer</a:t>
            </a:r>
            <a:endParaRPr lang="en-IN" dirty="0"/>
          </a:p>
          <a:p>
            <a:r>
              <a:rPr lang="en-IN" dirty="0"/>
              <a:t>Open CV</a:t>
            </a:r>
            <a:endParaRPr lang="en-IN" dirty="0"/>
          </a:p>
          <a:p>
            <a:r>
              <a:rPr lang="en-IN" dirty="0" err="1"/>
              <a:t>Imutils</a:t>
            </a:r>
            <a:endParaRPr lang="en-IN" dirty="0"/>
          </a:p>
          <a:p>
            <a:r>
              <a:rPr lang="en-IN" dirty="0" err="1"/>
              <a:t>Scipy</a:t>
            </a:r>
            <a:endParaRPr lang="en-IN" dirty="0"/>
          </a:p>
          <a:p>
            <a:r>
              <a:rPr lang="en-IN" dirty="0" err="1"/>
              <a:t>Dlib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12" y="2057400"/>
            <a:ext cx="8639175" cy="3124200"/>
          </a:xfrm>
        </p:spPr>
      </p:pic>
      <p:graphicFrame>
        <p:nvGraphicFramePr>
          <p:cNvPr id="4" name="Diagram 3"/>
          <p:cNvGraphicFramePr>
            <a:graphicFrameLocks noGrp="1"/>
          </p:cNvGraphicFramePr>
          <p:nvPr/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fully functional prototype capable of detecting driver drowsiness and alcohol impairment.</a:t>
            </a:r>
            <a:endParaRPr lang="en-GB"/>
          </a:p>
          <a:p>
            <a:r>
              <a:rPr lang="en-GB"/>
              <a:t>Real-time feedback mechanisms that alert the driver visually and audibly when alertness is low or when alcohol is detected.</a:t>
            </a:r>
            <a:endParaRPr lang="en-GB"/>
          </a:p>
          <a:p>
            <a:r>
              <a:rPr lang="en-GB"/>
              <a:t>A comprehensive understanding of the effectiveness of integrating multiple technologies to enhance driver safety.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Driver alertness detection is an essential aspect of enhancing road safety in the face of increasing traffic accidents attributed to drowsiness and alcohol impairment. </a:t>
            </a:r>
            <a:endParaRPr lang="en-GB"/>
          </a:p>
          <a:p>
            <a:r>
              <a:rPr lang="en-GB"/>
              <a:t>This review has highlighted the critical role of advanced technologies in monitoring driver conditions and providing timely interventions. </a:t>
            </a:r>
            <a:endParaRPr lang="en-GB"/>
          </a:p>
          <a:p>
            <a:r>
              <a:rPr lang="en-GB"/>
              <a:t>The integration of systems utilizing Raspberry Pi for real-time processing, alongside alcohol sensors for breath analysis, presents a comprehensive approach to mitigating these risks.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51753" y="1308847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"/>
              </a:rPr>
              <a:t>Driver Alertness System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0_Fz2VWlH1Vi6FFCs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660" y="2641600"/>
            <a:ext cx="5186680" cy="33197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0"/>
            <a:ext cx="10077450" cy="4953000"/>
          </a:xfrm>
        </p:spPr>
        <p:txBody>
          <a:bodyPr>
            <a:normAutofit fontScale="60000"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altLang="en-US" sz="1800"/>
              <a:t>[1]  Wang, N. Q., Wang, N. H., Zhao, N. C., &amp; Yang, N. J. (2011). Driver fatigue detection technology in active safety systems. International Conference on Remote Sensing, Environment and Transportation Engineering.</a:t>
            </a:r>
            <a:r>
              <a:rPr lang="en-GB" altLang="en-US" sz="1800"/>
              <a:t> </a:t>
            </a:r>
            <a:r>
              <a:rPr lang="en-US" altLang="en-US" sz="1800"/>
              <a:t>https://doi.org/10.1109/rsete.2011.5964969</a:t>
            </a:r>
            <a:endParaRPr lang="en-US" altLang="en-US" sz="1800"/>
          </a:p>
          <a:p>
            <a:pPr marL="152400" indent="0">
              <a:spcBef>
                <a:spcPts val="0"/>
              </a:spcBef>
              <a:buNone/>
            </a:pPr>
            <a:endParaRPr lang="en-US" altLang="en-US" sz="1800"/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sz="1800"/>
              <a:t>[2]  Adochiei, I., Stirbu, O., Adochiei, N.-. I., Pericle-Gabriel, M., Larco, C., Mustata, S., &amp; Costin, D. (2020). Drivers’ drowsiness detection and warning systems for critical infrastructures. 2020 International Conference on e-Health and Bioengineering (EHB). https://doi.org/10.1109/ehb50910.2020.9280165</a:t>
            </a:r>
            <a:endParaRPr lang="en-US" altLang="en-US" sz="1800"/>
          </a:p>
          <a:p>
            <a:pPr marL="152400" indent="0">
              <a:spcBef>
                <a:spcPts val="0"/>
              </a:spcBef>
              <a:buNone/>
            </a:pPr>
            <a:endParaRPr lang="en-US" altLang="en-US" sz="1800"/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sz="1800"/>
              <a:t>[3]  Parel, E. L. P., Miranda, G. J. Y., &amp; Vergara, E. (2023). Smart Vehicle Safety System with Alcohol and Drowsiness Detection, Eye Tracking, and SMS Alert System. IEEE, 254–258.</a:t>
            </a:r>
            <a:r>
              <a:rPr lang="en-GB" altLang="en-US" sz="1800"/>
              <a:t> </a:t>
            </a:r>
            <a:r>
              <a:rPr lang="en-US" altLang="en-US" sz="1800"/>
              <a:t>https://doi.org/10.1109/ecice59523.2023.10383169</a:t>
            </a:r>
            <a:endParaRPr lang="en-US" altLang="en-US" sz="1800"/>
          </a:p>
          <a:p>
            <a:pPr marL="152400" indent="0">
              <a:spcBef>
                <a:spcPts val="0"/>
              </a:spcBef>
              <a:buNone/>
            </a:pPr>
            <a:endParaRPr lang="en-US" altLang="en-US" sz="1800"/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sz="1800"/>
              <a:t>[4]  Varghese, R. R., Jacob, P. M., Jacob, J., Babu, M. N., Ravikanth, R., &amp; George, S. M. (2021). An Integrated Framework for Driver Drowsiness Detection and Alcohol Intoxication using Machine Learning. 2021 International Conference on Data Analytics for Business and Industry (ICDABI), 531–536. https://doi.org/10.1109/icdabi53623.2021.9655979</a:t>
            </a:r>
            <a:endParaRPr lang="en-US" altLang="en-US" sz="1800"/>
          </a:p>
          <a:p>
            <a:pPr marL="152400" indent="0">
              <a:spcBef>
                <a:spcPts val="0"/>
              </a:spcBef>
              <a:buNone/>
            </a:pPr>
            <a:endParaRPr lang="en-US" altLang="en-US" sz="1800"/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sz="1800"/>
              <a:t>[5]  Patnaik, R., Krishna, K. S., Patnaik, S., Singh, P., &amp; Padhy, N. (2020). Drowsiness alert, alcohol detect and collision control for vehicle acceleration. 2020 International Conference on Computer Science, Engineering and Applications (ICCSEA). https://doi.org/10.1109/iccsea49143.2020.9132932</a:t>
            </a:r>
            <a:endParaRPr lang="en-US" altLang="en-US" sz="1800"/>
          </a:p>
          <a:p>
            <a:pPr marL="152400" indent="0">
              <a:spcBef>
                <a:spcPts val="0"/>
              </a:spcBef>
              <a:buNone/>
            </a:pPr>
            <a:endParaRPr lang="en-US" altLang="en-US" sz="1800"/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sz="1800"/>
              <a:t>[6]  Sathya, R., Harsha, D. S. S., Krishna, M. G., Reddy, G. P. S., &amp; Arhith, P. (2023). Driver Drowsiness Detection and Alerting model for minimizing road accidents. 2020 IEEE International Students’ Conference on Electrical,Electronics and Computer Science (SCEECS), 118, 1–6. https://doi.org/10.1109/sceecs57921.2023.10063113</a:t>
            </a:r>
            <a:endParaRPr lang="en-US" altLang="en-US" sz="1800"/>
          </a:p>
          <a:p>
            <a:pPr marL="152400" indent="0">
              <a:spcBef>
                <a:spcPts val="0"/>
              </a:spcBef>
              <a:buNone/>
            </a:pPr>
            <a:endParaRPr lang="en-US" altLang="en-US" sz="1800"/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sz="1800"/>
              <a:t>[7]  Lin, L., Tsai, H., Li, Y., Chen, H., &amp; Li, L. (2023). Driver Fatigue Detection Using TGAM EEG Signal Processing Module. IEEE, 984–986. https://doi.org/10.1109/ecice59523.2023.10383120</a:t>
            </a:r>
            <a:endParaRPr lang="en-US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Publication Details</a:t>
            </a:r>
            <a:endParaRPr lang="en-GB" altLang="en-US"/>
          </a:p>
        </p:txBody>
      </p:sp>
      <p:graphicFrame>
        <p:nvGraphicFramePr>
          <p:cNvPr id="6" name="Content Placeholder 5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1156970" y="1407160"/>
          <a:ext cx="2260600" cy="146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1" imgW="971550" imgH="628650" progId="Package">
                  <p:embed/>
                </p:oleObj>
              </mc:Choice>
              <mc:Fallback>
                <p:oleObj name="" showAsIcon="1" r:id="rId1" imgW="971550" imgH="628650" progId="Package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6970" y="1407160"/>
                        <a:ext cx="2260600" cy="1463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83970" y="2870200"/>
          <a:ext cx="2150745" cy="139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showAsIcon="1" r:id="rId3" imgW="971550" imgH="628650" progId="Package">
                  <p:embed/>
                </p:oleObj>
              </mc:Choice>
              <mc:Fallback>
                <p:oleObj name="" showAsIcon="1" r:id="rId3" imgW="971550" imgH="628650" progId="Package">
                  <p:embed/>
                  <p:pic>
                    <p:nvPicPr>
                      <p:cNvPr id="0" name="Picture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3970" y="2870200"/>
                        <a:ext cx="2150745" cy="1392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1410970"/>
            <a:ext cx="9957435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Contents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/>
              <a:t>Introduction</a:t>
            </a:r>
            <a:endParaRPr lang="en-GB" altLang="en-US" sz="2000"/>
          </a:p>
          <a:p>
            <a:r>
              <a:rPr lang="en-GB" altLang="en-US" sz="2000"/>
              <a:t>Literature Review</a:t>
            </a:r>
            <a:endParaRPr lang="en-GB" altLang="en-US" sz="2000"/>
          </a:p>
          <a:p>
            <a:r>
              <a:rPr lang="en-GB" altLang="en-US" sz="2000"/>
              <a:t>Existing method drawbacks</a:t>
            </a:r>
            <a:endParaRPr lang="en-GB" altLang="en-US" sz="2000"/>
          </a:p>
          <a:p>
            <a:r>
              <a:rPr lang="en-GB" altLang="en-US" sz="2000"/>
              <a:t>Proposed Method</a:t>
            </a:r>
            <a:endParaRPr lang="en-GB" altLang="en-US" sz="2000"/>
          </a:p>
          <a:p>
            <a:r>
              <a:rPr lang="en-GB" altLang="en-US" sz="2000"/>
              <a:t>Objectives</a:t>
            </a:r>
            <a:endParaRPr lang="en-GB" altLang="en-US" sz="2000"/>
          </a:p>
          <a:p>
            <a:r>
              <a:rPr lang="en-GB" altLang="en-US" sz="2000"/>
              <a:t>Methodolgy / Modules</a:t>
            </a:r>
            <a:endParaRPr lang="en-GB" altLang="en-US" sz="2000"/>
          </a:p>
          <a:p>
            <a:r>
              <a:rPr lang="en-GB" altLang="en-US" sz="2000"/>
              <a:t>Architecture</a:t>
            </a:r>
            <a:endParaRPr lang="en-GB" altLang="en-US" sz="2000"/>
          </a:p>
          <a:p>
            <a:r>
              <a:rPr lang="en-GB" altLang="en-US" sz="2000"/>
              <a:t>Hardware &amp;Software components</a:t>
            </a:r>
            <a:endParaRPr lang="en-GB" altLang="en-US" sz="2000"/>
          </a:p>
          <a:p>
            <a:r>
              <a:rPr lang="en-GB" altLang="en-US" sz="2000"/>
              <a:t>Timeline of Project</a:t>
            </a:r>
            <a:endParaRPr lang="en-GB" altLang="en-US" sz="2000"/>
          </a:p>
          <a:p>
            <a:r>
              <a:rPr lang="en-GB" altLang="en-US" sz="2000"/>
              <a:t>Expected Outcomes</a:t>
            </a:r>
            <a:endParaRPr lang="en-GB" altLang="en-US" sz="2000"/>
          </a:p>
          <a:p>
            <a:r>
              <a:rPr lang="en-GB" altLang="en-US" sz="2000"/>
              <a:t>Conclusion</a:t>
            </a:r>
            <a:endParaRPr lang="en-GB" altLang="en-US" sz="2000"/>
          </a:p>
          <a:p>
            <a:r>
              <a:rPr lang="en-GB" altLang="en-US" sz="2000"/>
              <a:t>References</a:t>
            </a:r>
            <a:endParaRPr lang="en-GB" altLang="en-US" sz="2000"/>
          </a:p>
        </p:txBody>
      </p:sp>
      <p:pic>
        <p:nvPicPr>
          <p:cNvPr id="4" name="Picture 3" descr="content-la-g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5425" y="1961515"/>
            <a:ext cx="4551680" cy="29343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  <a:endParaRPr lang="en-GB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alertness is a vital factor in ensuring road safety. Drowsy and impaired driving accounts for a significant percentage of traffic accidents. </a:t>
            </a:r>
            <a:endParaRPr lang="en-US" dirty="0"/>
          </a:p>
          <a:p>
            <a:r>
              <a:rPr lang="en-US" dirty="0"/>
              <a:t>The integration of these components aims to provide real-time feedback to drivers, thereby enhancing their safety and reducing the likelihood of accidents.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379095" y="1112022"/>
          <a:ext cx="10101706" cy="4554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451"/>
                <a:gridCol w="3391575"/>
                <a:gridCol w="1688487"/>
                <a:gridCol w="1276756"/>
                <a:gridCol w="1451446"/>
                <a:gridCol w="1419991"/>
              </a:tblGrid>
              <a:tr h="335132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Author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01079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Driver fatigue detection technology in active safety systems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u="sng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"/>
                        </a:rPr>
                        <a:t>Qiong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"/>
                        </a:rPr>
                        <a:t> Wang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Huan Wang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- 2011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Eye Tracking, Behavioral Analysis, Facial Recognition, Vehicle Performance Metrics.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accuracy, Utilizes existing vehicle data,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Assesses signs of fatigue, Real-time data for feedback.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specific hardware &amp; lighting, May not distinguish fatigue from other issues, requires good imaging, may not detect fatigue until severe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178357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u="sng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Drivers’Drowsiness Detection and Warning Systems for Critical Infrastructures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u="sng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Ioana-Raluca Adochiei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- 2020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Video based monitoring, Wearable sensors, Machine learning algorithms, Steering pattern analysis.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accuracy, Continuous monitoring, Can analyze complex patterns, Leverages existing vehicle data for easy integration.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good lighting and camera quality, May cause discomfort, Requires large datasets for training,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not always indicate fatigue reliably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12801" y="1143000"/>
          <a:ext cx="10459804" cy="4238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4416"/>
                <a:gridCol w="3511804"/>
                <a:gridCol w="1748341"/>
                <a:gridCol w="1322016"/>
                <a:gridCol w="1502899"/>
                <a:gridCol w="1470328"/>
              </a:tblGrid>
              <a:tr h="196786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Vehicle Safety System with Alcohol and Drowsiness Detection, Eye Tracking, and SMS Alert System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"/>
                        </a:rPr>
                        <a:t>Earl Levi P. Parel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US" sz="1400" b="0" u="sng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Gerzon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 </a:t>
                      </a:r>
                      <a:r>
                        <a:rPr lang="en-US" sz="1400" b="0" u="sng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Jil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 Y, Miranda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Ernesto Vergara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- 2023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Alcohol detection sensors, Eye tracking, Drowsiness Detection Algorithms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Accurate detection, High precision, Utilizes machine learning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False positives possible, requires good lighting &amp; camera quality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7060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Integrated Framework for Driver Drowsiness Detection and Alcohol Intoxication using Machine Learning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u="sng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Renju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 Rachel Varghese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- 2021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fusion, Behavioral analysis, Real Time Alerts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data from multiple sensors, real time assessment of driving patterns, Immediate notifications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Increased complexity in data processing, may not detect all types of fatigue, May cause alarm fatigue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03837" y="1172980"/>
          <a:ext cx="9209264" cy="4763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6285"/>
                <a:gridCol w="3091945"/>
                <a:gridCol w="1539315"/>
                <a:gridCol w="1163961"/>
                <a:gridCol w="1323217"/>
                <a:gridCol w="1294541"/>
              </a:tblGrid>
              <a:tr h="2891897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Drowsiness Alert, Alcohol Detect and Collision Control for Vehicle Acceleration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"/>
                        </a:rPr>
                        <a:t>Ranjit Patnaik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- 2020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Alcohol Detection systems, Camera based monitoring, Drowsiness detection sensors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Accurately measures blood alcohol content, High precision, Provides real-time monitoring of driver alertness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specific substances, Sensitive to environment-al conditions, May have false negatives or positives.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7122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Driver Drowsiness Detection and Alerting Model for Minimizing Road Accidents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R. Sathya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 </a:t>
                      </a:r>
                      <a:r>
                        <a:rPr lang="en-US" sz="14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D. Sai Surya Harsha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– 2023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Eye Tracking,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Physicologi-cal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Monitoring, Alert System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accuracy, Continuous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assessme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-e notification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good lighting &amp; camera quality, May be invasive, Potential for alarm fatigue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Driver alert systems aim to enhance safety by monitoring driver behavior and alerting them to potential drowsiness or distraction. However, they have several drawbacks: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False Positives</a:t>
            </a:r>
            <a:endParaRPr lang="en-IN" dirty="0"/>
          </a:p>
          <a:p>
            <a:r>
              <a:rPr lang="en-IN" dirty="0"/>
              <a:t>Over-Reliance</a:t>
            </a:r>
            <a:endParaRPr lang="en-IN" dirty="0"/>
          </a:p>
          <a:p>
            <a:r>
              <a:rPr lang="en-IN" dirty="0"/>
              <a:t>Limited Context</a:t>
            </a:r>
            <a:endParaRPr lang="en-IN" dirty="0"/>
          </a:p>
          <a:p>
            <a:r>
              <a:rPr lang="en-IN" dirty="0"/>
              <a:t>Adaptation Issues</a:t>
            </a:r>
            <a:endParaRPr lang="en-IN" dirty="0"/>
          </a:p>
          <a:p>
            <a:r>
              <a:rPr lang="en-IN" dirty="0"/>
              <a:t>Cost and Maintenance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284" y="2490864"/>
            <a:ext cx="5876916" cy="36051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enhance driver alert systems, consider the following proposed methods:</a:t>
            </a:r>
            <a:endParaRPr lang="en-US" dirty="0"/>
          </a:p>
          <a:p>
            <a:endParaRPr lang="en-US" dirty="0"/>
          </a:p>
          <a:p>
            <a:r>
              <a:rPr lang="en-GB" dirty="0"/>
              <a:t>Adaptive Algorithms</a:t>
            </a:r>
            <a:endParaRPr lang="en-GB" dirty="0"/>
          </a:p>
          <a:p>
            <a:r>
              <a:rPr lang="en-GB" dirty="0"/>
              <a:t>Contextual Awareness</a:t>
            </a:r>
            <a:endParaRPr lang="en-GB" dirty="0"/>
          </a:p>
          <a:p>
            <a:r>
              <a:rPr lang="en-GB" dirty="0"/>
              <a:t>User Customization</a:t>
            </a:r>
            <a:endParaRPr lang="en-GB" dirty="0"/>
          </a:p>
          <a:p>
            <a:r>
              <a:rPr lang="en-GB" dirty="0"/>
              <a:t>Feedback Loop</a:t>
            </a:r>
            <a:endParaRPr lang="en-GB" dirty="0"/>
          </a:p>
          <a:p>
            <a:r>
              <a:rPr lang="en-GB" dirty="0"/>
              <a:t>Education and Awareness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504" y="2256020"/>
            <a:ext cx="4863476" cy="2735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Increase Driver Safety</a:t>
            </a:r>
            <a:endParaRPr lang="en-GB" dirty="0"/>
          </a:p>
          <a:p>
            <a:r>
              <a:rPr lang="en-GB" dirty="0"/>
              <a:t>Improve Alert Accuracy</a:t>
            </a:r>
            <a:endParaRPr lang="en-GB" dirty="0"/>
          </a:p>
          <a:p>
            <a:r>
              <a:rPr lang="en-GB" dirty="0"/>
              <a:t>Enhance User Experience</a:t>
            </a:r>
            <a:endParaRPr lang="en-GB" dirty="0"/>
          </a:p>
          <a:p>
            <a:r>
              <a:rPr lang="en-GB" dirty="0"/>
              <a:t>Foster Driver Awareness</a:t>
            </a:r>
            <a:endParaRPr lang="en-GB" dirty="0"/>
          </a:p>
          <a:p>
            <a:r>
              <a:rPr lang="en-GB" dirty="0"/>
              <a:t>Utilize Advanced Technologies</a:t>
            </a:r>
            <a:endParaRPr lang="en-GB" dirty="0"/>
          </a:p>
        </p:txBody>
      </p:sp>
      <p:pic>
        <p:nvPicPr>
          <p:cNvPr id="4" name="Picture 3" descr="75-751177_brand-objectives-icon-hd-png-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735" y="3738245"/>
            <a:ext cx="5611495" cy="2042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0</TotalTime>
  <Words>7413</Words>
  <Application>WPS Presentation</Application>
  <PresentationFormat>Widescreen</PresentationFormat>
  <Paragraphs>283</Paragraphs>
  <Slides>20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SimSun</vt:lpstr>
      <vt:lpstr>Wingdings</vt:lpstr>
      <vt:lpstr>Verdana</vt:lpstr>
      <vt:lpstr>Verdana</vt:lpstr>
      <vt:lpstr>Times New Roman</vt:lpstr>
      <vt:lpstr>Cambria</vt:lpstr>
      <vt:lpstr>Arial</vt:lpstr>
      <vt:lpstr>Bookman Old Style</vt:lpstr>
      <vt:lpstr>Segoe Print</vt:lpstr>
      <vt:lpstr>Microsoft YaHei</vt:lpstr>
      <vt:lpstr>Arial Unicode MS</vt:lpstr>
      <vt:lpstr>Calibri</vt:lpstr>
      <vt:lpstr>Bioinformatics</vt:lpstr>
      <vt:lpstr>Package</vt:lpstr>
      <vt:lpstr>Package</vt:lpstr>
      <vt:lpstr>DRIVER ALERTNESS DETECTION (PSCS204)</vt:lpstr>
      <vt:lpstr>Contents</vt:lpstr>
      <vt:lpstr>Introduction</vt:lpstr>
      <vt:lpstr>Literature Review</vt:lpstr>
      <vt:lpstr>Literature Review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Hardware &amp; Software components</vt:lpstr>
      <vt:lpstr>Timeline of Project</vt:lpstr>
      <vt:lpstr>Expected Outcomes</vt:lpstr>
      <vt:lpstr>Conclusion</vt:lpstr>
      <vt:lpstr>Github Link</vt:lpstr>
      <vt:lpstr>References</vt:lpstr>
      <vt:lpstr>PowerPoint 演示文稿</vt:lpstr>
      <vt:lpstr>Project work mapping with SDG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Harish Bhaskaran</cp:lastModifiedBy>
  <cp:revision>33</cp:revision>
  <dcterms:created xsi:type="dcterms:W3CDTF">2023-03-16T03:26:00Z</dcterms:created>
  <dcterms:modified xsi:type="dcterms:W3CDTF">2025-01-14T17:58:36Z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59FA7B4EF0BF4403AB5E6569AA3DF978_13</vt:lpwstr>
  </property>
  <property fmtid="{D5CDD505-2E9C-101B-9397-08002B2CF9AE}" pid="3" name="KSOProductBuildVer">
    <vt:lpwstr>1033-12.2.0.19307</vt:lpwstr>
  </property>
</Properties>
</file>