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304" r:id="rId5"/>
    <p:sldId id="257" r:id="rId6"/>
    <p:sldId id="258" r:id="rId7"/>
    <p:sldId id="289" r:id="rId8"/>
    <p:sldId id="290" r:id="rId9"/>
    <p:sldId id="276" r:id="rId10"/>
    <p:sldId id="259" r:id="rId11"/>
    <p:sldId id="260" r:id="rId12"/>
    <p:sldId id="261" r:id="rId13"/>
    <p:sldId id="277" r:id="rId14"/>
    <p:sldId id="262" r:id="rId15"/>
    <p:sldId id="263" r:id="rId16"/>
    <p:sldId id="264" r:id="rId17"/>
    <p:sldId id="268" r:id="rId18"/>
    <p:sldId id="265" r:id="rId19"/>
    <p:sldId id="274" r:id="rId20"/>
    <p:sldId id="26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8AD288-E15B-4271-B55D-DDB1B43DC8BE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EC8B7-7AE0-485D-8CE3-A3E29B97A364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/>
          </a:p>
        </p:txBody>
      </p:sp>
      <p:pic>
        <p:nvPicPr>
          <p:cNvPr id="2051" name="Picture 3" descr="C:\Users\AMMU\Desktop\Bor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09" y="139874"/>
            <a:ext cx="9686793" cy="6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BCD3F7E-62B3-4FB9-95CE-D1B0CC271B85}" type="slidenum">
              <a:rPr lang="en-GB" smtClean="0"/>
            </a:fld>
            <a:endParaRPr lang="en-GB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812800" y="914400"/>
            <a:ext cx="1066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en-IN" sz="1800"/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5"/>
          <a:stretch>
            <a:fillRect/>
          </a:stretch>
        </p:blipFill>
        <p:spPr bwMode="auto"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hyperlink" Target="https://github.com/harishb2907/SDM-DSS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2977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STUDENT PLACEMENT MANAGEMENT SYSTEM</a:t>
            </a:r>
            <a:b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(ISRO)</a:t>
            </a:r>
            <a:endParaRPr lang="en-GB" sz="32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4110990" y="2517140"/>
            <a:ext cx="4108450" cy="552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sz="2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Batch Number: </a:t>
            </a:r>
            <a:r>
              <a:rPr lang="en-GB" sz="2800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CDV-14</a:t>
            </a:r>
            <a:endParaRPr sz="28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sz="28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25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PIP4004 Capstone Project</a:t>
            </a:r>
            <a:endParaRPr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Review - 1</a:t>
            </a:r>
            <a:endParaRPr sz="2000" b="1" i="0" u="none" strike="noStrike" cap="none" dirty="0">
              <a:solidFill>
                <a:srgbClr val="17365D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 panose="020B0604030504040204"/>
            </a:endParaRPr>
          </a:p>
        </p:txBody>
      </p:sp>
      <p:sp>
        <p:nvSpPr>
          <p:cNvPr id="5" name="Subtitle 2"/>
          <p:cNvSpPr txBox="1"/>
          <p:nvPr/>
        </p:nvSpPr>
        <p:spPr>
          <a:xfrm>
            <a:off x="6466812" y="3326130"/>
            <a:ext cx="5514292" cy="2433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Supervision of,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altLang="en-US" sz="18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Mr. Rajan Thangamani</a:t>
            </a:r>
            <a:r>
              <a:rPr lang="en-US" sz="18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,</a:t>
            </a:r>
            <a:endParaRPr lang="en-US" sz="18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altLang="en-US" sz="18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Assistant Professor</a:t>
            </a:r>
            <a:r>
              <a:rPr lang="en-US" sz="18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,</a:t>
            </a:r>
            <a:endParaRPr lang="en-US" sz="18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US" sz="18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School of Computer Science and Engineering,</a:t>
            </a:r>
            <a:endParaRPr lang="en-US" sz="18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US" sz="18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Presidency University, Bengaluru.</a:t>
            </a:r>
            <a:endParaRPr lang="en-US" sz="18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l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/>
          <p:nvPr>
            <p:custDataLst>
              <p:tags r:id="rId1"/>
            </p:custDataLst>
          </p:nvPr>
        </p:nvGraphicFramePr>
        <p:xfrm>
          <a:off x="790575" y="3326130"/>
          <a:ext cx="485775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4805"/>
                <a:gridCol w="324294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>
                          <a:latin typeface="Calibri" panose="020F0502020204030204" charset="0"/>
                          <a:cs typeface="Calibri" panose="020F0502020204030204" charset="0"/>
                        </a:rPr>
                        <a:t>ROLL NUMBER</a:t>
                      </a:r>
                      <a:endParaRPr lang="en-GB" altLang="en-US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>
                          <a:latin typeface="Calibri" panose="020F0502020204030204" charset="0"/>
                          <a:cs typeface="Calibri" panose="020F0502020204030204" charset="0"/>
                        </a:rPr>
                        <a:t>NAMES</a:t>
                      </a:r>
                      <a:endParaRPr lang="en-GB" altLang="en-US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>
                          <a:latin typeface="Calibri" panose="020F0502020204030204" charset="0"/>
                          <a:cs typeface="Calibri" panose="020F0502020204030204" charset="0"/>
                        </a:rPr>
                        <a:t>20211CDV0018</a:t>
                      </a:r>
                      <a:endParaRPr lang="en-GB" altLang="en-US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>
                          <a:latin typeface="Calibri" panose="020F0502020204030204" charset="0"/>
                          <a:cs typeface="Calibri" panose="020F0502020204030204" charset="0"/>
                        </a:rPr>
                        <a:t>RAGHAVENDRA RAKESH</a:t>
                      </a:r>
                      <a:endParaRPr lang="en-GB" altLang="en-US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>
                          <a:latin typeface="Calibri" panose="020F0502020204030204" charset="0"/>
                          <a:cs typeface="Calibri" panose="020F0502020204030204" charset="0"/>
                        </a:rPr>
                        <a:t>20211CDV0053</a:t>
                      </a:r>
                      <a:endParaRPr lang="en-GB" altLang="en-US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>
                          <a:latin typeface="Calibri" panose="020F0502020204030204" charset="0"/>
                          <a:cs typeface="Calibri" panose="020F0502020204030204" charset="0"/>
                        </a:rPr>
                        <a:t>HARISH BHASKARAN</a:t>
                      </a:r>
                      <a:endParaRPr lang="en-GB" altLang="en-US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>
                          <a:latin typeface="Calibri" panose="020F0502020204030204" charset="0"/>
                          <a:cs typeface="Calibri" panose="020F0502020204030204" charset="0"/>
                        </a:rPr>
                        <a:t>20211CDV0065</a:t>
                      </a:r>
                      <a:endParaRPr lang="en-GB" altLang="en-US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>
                          <a:latin typeface="Calibri" panose="020F0502020204030204" charset="0"/>
                          <a:cs typeface="Calibri" panose="020F0502020204030204" charset="0"/>
                        </a:rPr>
                        <a:t>KAVANA S K</a:t>
                      </a:r>
                      <a:endParaRPr lang="en-GB" altLang="en-US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>
                          <a:latin typeface="Calibri" panose="020F0502020204030204" charset="0"/>
                          <a:cs typeface="Calibri" panose="020F0502020204030204" charset="0"/>
                        </a:rPr>
                        <a:t>20211CDV0068</a:t>
                      </a:r>
                      <a:endParaRPr lang="en-GB" altLang="en-US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>
                          <a:latin typeface="Calibri" panose="020F0502020204030204" charset="0"/>
                          <a:cs typeface="Calibri" panose="020F0502020204030204" charset="0"/>
                        </a:rPr>
                        <a:t>RUTHWICK S S</a:t>
                      </a:r>
                      <a:endParaRPr lang="en-GB" altLang="en-US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>
                          <a:latin typeface="Calibri" panose="020F0502020204030204" charset="0"/>
                          <a:cs typeface="Calibri" panose="020F0502020204030204" charset="0"/>
                        </a:rPr>
                        <a:t>20221LDV0002</a:t>
                      </a:r>
                      <a:endParaRPr lang="en-GB" altLang="en-US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>
                          <a:latin typeface="Calibri" panose="020F0502020204030204" charset="0"/>
                          <a:cs typeface="Calibri" panose="020F0502020204030204" charset="0"/>
                        </a:rPr>
                        <a:t>HEMALATHA G</a:t>
                      </a:r>
                      <a:endParaRPr lang="en-GB" altLang="en-US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2"/>
                </a:solidFill>
              </a:rPr>
              <a:t>Methodology/Modules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1350" y="1165860"/>
            <a:ext cx="11011535" cy="4526280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en-US" dirty="0"/>
              <a:t>Here’s a proposed methodology for enhancing </a:t>
            </a:r>
            <a:r>
              <a:rPr lang="en-GB" altLang="en-US" dirty="0"/>
              <a:t>Student Placement Management System</a:t>
            </a:r>
            <a:r>
              <a:rPr lang="en-US" dirty="0"/>
              <a:t>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Requirements Analysis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System Design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Development and Integration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Testing and Validation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User Training and Feedback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Deployment and Monitoring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Continuous Improvement</a:t>
            </a:r>
            <a:endParaRPr lang="en-GB" dirty="0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857365" y="2987040"/>
            <a:ext cx="4493260" cy="22466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IN" dirty="0"/>
              <a:t>Tools &amp; Technologies</a:t>
            </a:r>
            <a:endParaRPr lang="en-GB" altLang="en-IN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12800" y="1202690"/>
            <a:ext cx="10023475" cy="2339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IN" dirty="0"/>
              <a:t>Authentication - SMTP Protocols</a:t>
            </a:r>
            <a:endParaRPr lang="en-GB" altLang="en-IN" dirty="0"/>
          </a:p>
          <a:p>
            <a:r>
              <a:rPr lang="en-GB" altLang="en-IN" dirty="0"/>
              <a:t>Encryption - TLS (Transport Layer Security)</a:t>
            </a:r>
            <a:endParaRPr lang="en-GB" altLang="en-IN" dirty="0"/>
          </a:p>
          <a:p>
            <a:r>
              <a:rPr lang="en-GB" altLang="en-IN" dirty="0"/>
              <a:t>Database - SQLite3</a:t>
            </a:r>
            <a:endParaRPr lang="en-GB" altLang="en-IN" dirty="0"/>
          </a:p>
          <a:p>
            <a:r>
              <a:rPr lang="en-GB" altLang="en-IN" dirty="0"/>
              <a:t>Frontend - HTML, CSS, Javascript, Bootstrap</a:t>
            </a:r>
            <a:endParaRPr lang="en-GB" altLang="en-IN" dirty="0"/>
          </a:p>
          <a:p>
            <a:r>
              <a:rPr lang="en-GB" altLang="en-IN" dirty="0"/>
              <a:t>Backend - Python Flask</a:t>
            </a:r>
            <a:endParaRPr lang="en-GB" altLang="en-IN" dirty="0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18890" y="3711575"/>
            <a:ext cx="4656455" cy="23488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 of Project</a:t>
            </a:r>
            <a:endParaRPr lang="en-GB" dirty="0"/>
          </a:p>
        </p:txBody>
      </p:sp>
      <p:pic>
        <p:nvPicPr>
          <p:cNvPr id="4" name="Content Placeholder 3" descr="Gantt Chart Whiteboard_20250507_165834_000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21435" y="1033145"/>
            <a:ext cx="10159365" cy="50139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Expected Outcomes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secure, scalable, and efficient Student Placement Management System.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r>
              <a:rPr lang="en-US" altLang="en-US"/>
              <a:t>Improved decision-making for placement coordinators via DSS.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High data security with encryption and R</a:t>
            </a:r>
            <a:r>
              <a:rPr lang="en-GB" altLang="en-US"/>
              <a:t>ole </a:t>
            </a:r>
            <a:r>
              <a:rPr lang="en-US" altLang="en-US"/>
              <a:t>based access control.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/>
              <a:t>T</a:t>
            </a:r>
            <a:r>
              <a:rPr lang="en-US" altLang="en-US"/>
              <a:t>he Secure Data Management and Decision Support System will serve as a secure and intelligent platform for student placement management. </a:t>
            </a:r>
            <a:endParaRPr lang="en-US" altLang="en-US"/>
          </a:p>
          <a:p>
            <a:r>
              <a:rPr lang="en-US" altLang="en-US"/>
              <a:t>By integrating MFA, RBAC, encryption, and a DSS, the system will provide a highly secure and effective way to manage placements, ensuring that student data remains protected while optimizing placement processes.</a:t>
            </a:r>
            <a:endParaRPr lang="en-GB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/>
          <p:nvPr/>
        </p:nvSpPr>
        <p:spPr>
          <a:xfrm>
            <a:off x="951865" y="1308735"/>
            <a:ext cx="1001141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–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sz="4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r>
              <a:rPr lang="en-GB" sz="4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1" action="ppaction://hlinkfile"/>
              </a:rPr>
              <a:t>Student Placement Management System</a:t>
            </a:r>
            <a:endParaRPr lang="en-US" sz="4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sz="4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sz="4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sz="4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Picture 1" descr="0_Fz2VWlH1Vi6FFCs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315" y="3023870"/>
            <a:ext cx="4589145" cy="293751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143000"/>
            <a:ext cx="10077450" cy="4953000"/>
          </a:xfrm>
        </p:spPr>
        <p:txBody>
          <a:bodyPr/>
          <a:lstStyle/>
          <a:p>
            <a:pPr marL="152400" indent="0"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[1]</a:t>
            </a:r>
            <a:r>
              <a:rPr lang="en-US" alt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Swathi, J., Tharsini, K. P., Janani, S. S., &amp; Chakkaravarthy, G. V. (2018). Training and Placement Cell Application. International Research Journal of Engineering and Technology, 5(3), 316-319.</a:t>
            </a:r>
            <a:endParaRPr lang="en-US" altLang="en-US" sz="16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endParaRPr lang="en-US" altLang="en-US" sz="16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[2]</a:t>
            </a:r>
            <a:r>
              <a:rPr lang="en-US" alt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Shukla, S., Shinde, S. K., Jiwatode, K., &amp; Somvanshi, U. (2024). A Development of Web Based Placement Management System for Campus Recruitment. Journal of Advanced Database Management &amp; Systems, 11(3).</a:t>
            </a:r>
            <a:endParaRPr lang="en-US" altLang="en-US" sz="16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endParaRPr lang="en-US" altLang="en-US" sz="16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[3]</a:t>
            </a:r>
            <a:r>
              <a:rPr lang="en-GB" alt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arihar, V. K., &amp; Bhalke, D. G. (2020). Student Placement Prediction System using Machine Learning. SAMRIDDHI: A Journal of Physical Sciences, Engineering and Technology, 12(2), 72-76</a:t>
            </a:r>
            <a:endParaRPr lang="en-US" altLang="en-US" sz="16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endParaRPr lang="en-US" altLang="en-US" sz="16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[4]</a:t>
            </a:r>
            <a:r>
              <a:rPr lang="en-US" alt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Kavya, G., Pranitha, Y., Sanjana, A., Sirisha, D. G., &amp; Mamatha, A. (2021). Smart System for Student Placement Prediction. International Journal of Advance Research, Ideas and Innovations in Technology, 7(4).</a:t>
            </a:r>
            <a:endParaRPr lang="en-US" altLang="en-US" sz="16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endParaRPr lang="en-US" altLang="en-US" sz="16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[5]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Padwal, S., Ghorpade, S., Patil, P. R., Patil, M., Biraje, S., &amp; Salunkhe, S. (2022). E-Training and Placement Management System. International Research Journal of Modernization in Engineering Technology and Science, 4(6).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GB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Banu, A., &amp; D. M., S. K. (2022). A Concise Study on Placement Management System. International Journal of Computer Techniques, 9(2), 178-181.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work mapping with SDG</a:t>
            </a:r>
            <a:endParaRPr lang="en-IN" dirty="0"/>
          </a:p>
        </p:txBody>
      </p:sp>
      <p:sp>
        <p:nvSpPr>
          <p:cNvPr id="4" name="AutoShape 2" descr="Image preview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2375" y="1410970"/>
            <a:ext cx="9957435" cy="456374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r>
              <a:rPr lang="en-GB" sz="6000" dirty="0"/>
              <a:t>Thank You</a:t>
            </a:r>
            <a:endParaRPr lang="en-GB" sz="6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Contents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en-US" sz="2000"/>
              <a:t>Introduction</a:t>
            </a:r>
            <a:endParaRPr lang="en-GB" altLang="en-US" sz="2000"/>
          </a:p>
          <a:p>
            <a:r>
              <a:rPr lang="en-GB" altLang="en-US" sz="2000"/>
              <a:t>Literature Review</a:t>
            </a:r>
            <a:endParaRPr lang="en-GB" altLang="en-US" sz="2000"/>
          </a:p>
          <a:p>
            <a:r>
              <a:rPr lang="en-GB" altLang="en-US" sz="2000"/>
              <a:t>Existing method drawbacks</a:t>
            </a:r>
            <a:endParaRPr lang="en-GB" altLang="en-US" sz="2000"/>
          </a:p>
          <a:p>
            <a:r>
              <a:rPr lang="en-GB" altLang="en-US" sz="2000"/>
              <a:t>Proposed Method</a:t>
            </a:r>
            <a:endParaRPr lang="en-GB" altLang="en-US" sz="2000"/>
          </a:p>
          <a:p>
            <a:r>
              <a:rPr lang="en-GB" altLang="en-US" sz="2000"/>
              <a:t>Objectives</a:t>
            </a:r>
            <a:endParaRPr lang="en-GB" altLang="en-US" sz="2000"/>
          </a:p>
          <a:p>
            <a:r>
              <a:rPr lang="en-GB" altLang="en-US" sz="2000"/>
              <a:t>Methodolgy / Modules</a:t>
            </a:r>
            <a:endParaRPr lang="en-GB" altLang="en-US" sz="2000"/>
          </a:p>
          <a:p>
            <a:r>
              <a:rPr lang="en-GB" altLang="en-US" sz="2000"/>
              <a:t>Tools &amp; Technologies</a:t>
            </a:r>
            <a:endParaRPr lang="en-GB" altLang="en-US" sz="2000"/>
          </a:p>
          <a:p>
            <a:r>
              <a:rPr lang="en-GB" altLang="en-US" sz="2000"/>
              <a:t>Timeline of Project</a:t>
            </a:r>
            <a:endParaRPr lang="en-GB" altLang="en-US" sz="2000"/>
          </a:p>
          <a:p>
            <a:r>
              <a:rPr lang="en-GB" altLang="en-US" sz="2000"/>
              <a:t>Expected Outcomes</a:t>
            </a:r>
            <a:endParaRPr lang="en-GB" altLang="en-US" sz="2000"/>
          </a:p>
          <a:p>
            <a:r>
              <a:rPr lang="en-GB" altLang="en-US" sz="2000"/>
              <a:t>Conclusion</a:t>
            </a:r>
            <a:endParaRPr lang="en-GB" altLang="en-US" sz="2000"/>
          </a:p>
          <a:p>
            <a:r>
              <a:rPr lang="en-GB" altLang="en-US" sz="2000"/>
              <a:t>References</a:t>
            </a:r>
            <a:endParaRPr lang="en-GB" altLang="en-US" sz="2000"/>
          </a:p>
        </p:txBody>
      </p:sp>
      <p:pic>
        <p:nvPicPr>
          <p:cNvPr id="4" name="Picture 3" descr="content-la-g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75425" y="1961515"/>
            <a:ext cx="4551680" cy="29343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Student placement is a crucial process in educational institutions, requiring secure handling of student data and effective decision-making for placements. </a:t>
            </a:r>
            <a:endParaRPr lang="en-US" altLang="en-US" dirty="0"/>
          </a:p>
          <a:p>
            <a:r>
              <a:rPr lang="en-US" altLang="en-US" dirty="0"/>
              <a:t>This project aims to develop a secure, efficient, and scalable system to manage student placement activities with MFA-based authentication, RBAC, and encrypted data storage. </a:t>
            </a:r>
            <a:endParaRPr lang="en-US" altLang="en-US" dirty="0"/>
          </a:p>
          <a:p>
            <a:r>
              <a:rPr lang="en-US" altLang="en-US" dirty="0"/>
              <a:t>It ensures that students, faculty, and placement coordinators have separate access rights and functionalities.</a:t>
            </a:r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Review</a:t>
            </a:r>
            <a:endParaRPr lang="en-GB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812800" y="1111885"/>
          <a:ext cx="10668000" cy="46158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9585"/>
                <a:gridCol w="1863725"/>
                <a:gridCol w="1520190"/>
                <a:gridCol w="2167890"/>
                <a:gridCol w="2183765"/>
                <a:gridCol w="2442845"/>
              </a:tblGrid>
              <a:tr h="335132"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Sl. No.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Title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Author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Techniques Used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Merits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Demerits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</a:tr>
              <a:tr h="2010791"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and Placement Cell Application</a:t>
                      </a:r>
                      <a:endParaRPr lang="en-US" alt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Swathi J., PriyaTharsini K., Janani S.S., Chakkaravarthy G.V.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GB" altLang="en-IN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Published - </a:t>
                      </a:r>
                      <a:r>
                        <a:rPr lang="en-US" alt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May </a:t>
                      </a:r>
                      <a:endParaRPr lang="en-US" alt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30, 2023</a:t>
                      </a:r>
                      <a:endParaRPr lang="en-US" alt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endParaRPr lang="en-US" alt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Mobile application development for placement activities</a:t>
                      </a:r>
                      <a:endParaRPr lang="en-US" alt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Provides mobility and ease of access; real-time notifications and updates</a:t>
                      </a:r>
                      <a:endParaRPr lang="en-US" alt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Platform dependency; security concerns with mobile data</a:t>
                      </a:r>
                      <a:endParaRPr lang="en-US" alt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</a:tr>
              <a:tr h="2178357"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Development of Web Based Placement Management System for Campus Recruitment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Sachin Shukla,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team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Published - </a:t>
                      </a:r>
                      <a:r>
                        <a:rPr lang="en-GB" alt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</a:t>
                      </a:r>
                      <a:endParaRPr lang="en-GB" alt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Web-based platform integrating advanced data analytics</a:t>
                      </a:r>
                      <a:endParaRPr lang="en-US" alt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Streamlines campus placement procedures; enhances communication and decision-making; offers real-time tracking and personalized job recommendations.</a:t>
                      </a:r>
                      <a:endParaRPr lang="en-US" alt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Implementation challenges and user adoption factors are not extensively covered.</a:t>
                      </a:r>
                      <a:endParaRPr lang="en-US" alt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Literature Review</a:t>
            </a:r>
            <a:endParaRPr lang="en-GB" alt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12801" y="1143000"/>
          <a:ext cx="10459804" cy="42384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64820"/>
                <a:gridCol w="1929941"/>
                <a:gridCol w="1308100"/>
                <a:gridCol w="2084070"/>
                <a:gridCol w="2381885"/>
                <a:gridCol w="2290988"/>
              </a:tblGrid>
              <a:tr h="1967861"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22" marR="41622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 Placement Prediction System using Machine Learning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22" marR="41622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Varsha Kailas Harihar, D.G. Bhalke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endParaRPr lang="en-IN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Published - </a:t>
                      </a:r>
                      <a:r>
                        <a:rPr lang="en-US" alt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Nov 30, 2020</a:t>
                      </a:r>
                      <a:endParaRPr lang="en-US" alt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22" marR="41622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 algorithms: MLP, LMT, SMO, Simple Logistic, Logistic classifiers</a:t>
                      </a:r>
                      <a:endParaRPr lang="en-US" alt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22" marR="41622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Predicts student placement performance; aids in identifying areas for student improvement</a:t>
                      </a:r>
                      <a:endParaRPr lang="en-US" alt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22" marR="41622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Accuracy depends on data quality; may require substantial computational resources</a:t>
                      </a:r>
                      <a:endParaRPr lang="en-US" alt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22" marR="41622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270608"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22" marR="41622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Smart System for Student Placement Prediction</a:t>
                      </a:r>
                      <a:endParaRPr lang="en-US" alt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22" marR="41622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Kavya G., Pranitha Y., Sanjana A., Sirisha D.G., Mamatha A.</a:t>
                      </a:r>
                      <a:endParaRPr lang="en-US" alt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endParaRPr lang="en-US" alt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Published - </a:t>
                      </a:r>
                      <a:r>
                        <a:rPr lang="en-US" alt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 July, 2021</a:t>
                      </a:r>
                      <a:endParaRPr lang="en-US" alt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22" marR="41622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 models: Logistic Regression, Random Forest, SVM</a:t>
                      </a:r>
                      <a:endParaRPr lang="en-US" alt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22" marR="41622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Automates prediction of student placement chances; assists in candidate screening</a:t>
                      </a:r>
                      <a:endParaRPr lang="en-US" alt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22" marR="41622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Model performance varies; potential biases in predictions</a:t>
                      </a:r>
                      <a:endParaRPr lang="en-US" alt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22" marR="41622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Literature Review</a:t>
            </a:r>
            <a:endParaRPr lang="en-GB" alt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922655" y="1172845"/>
          <a:ext cx="10293350" cy="37522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13080"/>
                <a:gridCol w="2114550"/>
                <a:gridCol w="1604645"/>
                <a:gridCol w="1791970"/>
                <a:gridCol w="2215515"/>
                <a:gridCol w="2053590"/>
              </a:tblGrid>
              <a:tr h="1880870"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03" marR="3800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E-Training and Placement Management System</a:t>
                      </a:r>
                      <a:endParaRPr lang="en-US" alt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03" marR="38003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 Padwal, S. Ghorpade, S. Patil, M. Patil, S. Biraje, S. Salunkhe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Published - 202</a:t>
                      </a:r>
                      <a:r>
                        <a:rPr lang="en-GB" alt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GB" alt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03" marR="38003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Integration of training modules with placement management</a:t>
                      </a:r>
                      <a:endParaRPr lang="en-US" alt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03" marR="38003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Combines training and placement; provides a comprehensive platform for student development</a:t>
                      </a:r>
                      <a:endParaRPr lang="en-US" alt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03" marR="38003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Complexity in integrating training content; potential user adaptability issues</a:t>
                      </a:r>
                      <a:endParaRPr lang="en-US" alt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03" marR="38003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871228"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03" marR="3800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Concise Study on Placement Management System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03" marR="3800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A. Banu, S.K. D.M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Published – 202</a:t>
                      </a:r>
                      <a:r>
                        <a:rPr lang="en-GB" alt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GB" alt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03" marR="3800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Analytical study of existing placement systems</a:t>
                      </a:r>
                      <a:endParaRPr lang="en-US" alt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03" marR="3800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Identifies strengths and weaknesses of current systems; provides recommendations for improvement</a:t>
                      </a:r>
                      <a:endParaRPr lang="en-US" alt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03" marR="3800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Lacks implementation details; theoretical focus without practical application</a:t>
                      </a:r>
                      <a:endParaRPr lang="en-US" alt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03" marR="38003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Existing method Drawback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10132060" cy="4526280"/>
          </a:xfrm>
        </p:spPr>
        <p:txBody>
          <a:bodyPr/>
          <a:lstStyle/>
          <a:p>
            <a:r>
              <a:rPr lang="en-US" altLang="en-US" dirty="0"/>
              <a:t>Manual Effort and Inefficiency</a:t>
            </a:r>
            <a:endParaRPr lang="en-US" altLang="en-US" dirty="0"/>
          </a:p>
          <a:p>
            <a:r>
              <a:rPr lang="en-US" altLang="en-US" dirty="0"/>
              <a:t>Lack of Predictive Analytics</a:t>
            </a:r>
            <a:endParaRPr lang="en-US" altLang="en-US" dirty="0"/>
          </a:p>
          <a:p>
            <a:r>
              <a:rPr lang="en-US" altLang="en-US" dirty="0"/>
              <a:t>Scalability Issues</a:t>
            </a:r>
            <a:endParaRPr lang="en-US" altLang="en-US" dirty="0"/>
          </a:p>
          <a:p>
            <a:r>
              <a:rPr lang="en-US" altLang="en-US" dirty="0"/>
              <a:t>Security and Privacy Concerns</a:t>
            </a:r>
            <a:endParaRPr lang="en-US" altLang="en-US" dirty="0"/>
          </a:p>
          <a:p>
            <a:r>
              <a:rPr lang="en-US" altLang="en-US" dirty="0"/>
              <a:t>Poor Integration with Training Modules</a:t>
            </a:r>
            <a:endParaRPr lang="en-US" altLang="en-US" dirty="0"/>
          </a:p>
          <a:p>
            <a:r>
              <a:rPr lang="en-US" altLang="en-US" dirty="0"/>
              <a:t>Lack of Real-Time Notifications and Updates</a:t>
            </a:r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Proposed Method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enhance </a:t>
            </a:r>
            <a:r>
              <a:rPr lang="en-GB" altLang="en-US" dirty="0"/>
              <a:t>Student Placement Management System</a:t>
            </a:r>
            <a:r>
              <a:rPr lang="en-US" dirty="0"/>
              <a:t>, consider the following proposed methods:</a:t>
            </a:r>
            <a:endParaRPr lang="en-US" dirty="0"/>
          </a:p>
          <a:p>
            <a:endParaRPr lang="en-US" dirty="0"/>
          </a:p>
          <a:p>
            <a:r>
              <a:rPr lang="en-US" altLang="en-US" dirty="0"/>
              <a:t>AI-Powered Shortlisting &amp; Decision Support</a:t>
            </a:r>
            <a:endParaRPr lang="en-US" altLang="en-US" dirty="0"/>
          </a:p>
          <a:p>
            <a:r>
              <a:rPr lang="en-US" altLang="en-US" dirty="0"/>
              <a:t>Multi-Factor Authentication</a:t>
            </a:r>
            <a:endParaRPr lang="en-US" altLang="en-US" dirty="0"/>
          </a:p>
          <a:p>
            <a:r>
              <a:rPr lang="en-GB" altLang="en-US" dirty="0"/>
              <a:t>Role Based Access Control</a:t>
            </a:r>
            <a:endParaRPr lang="en-US" altLang="en-US" dirty="0"/>
          </a:p>
          <a:p>
            <a:r>
              <a:rPr lang="en-US" altLang="en-US" dirty="0"/>
              <a:t>Enhanced Security and Privacy Measures</a:t>
            </a:r>
            <a:endParaRPr lang="en-US" altLang="en-US" dirty="0"/>
          </a:p>
          <a:p>
            <a:r>
              <a:rPr lang="en-US" altLang="en-US" dirty="0"/>
              <a:t>Mobile Accessibility &amp; Multi-Platform Support</a:t>
            </a: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Multi-Factor Authentication</a:t>
            </a:r>
            <a:endParaRPr lang="en-US" altLang="en-US" dirty="0"/>
          </a:p>
          <a:p>
            <a:r>
              <a:rPr lang="en-US" altLang="en-US" dirty="0"/>
              <a:t>Role-Based Access Control (RBAC)</a:t>
            </a:r>
            <a:endParaRPr lang="en-US" altLang="en-US" dirty="0"/>
          </a:p>
          <a:p>
            <a:r>
              <a:rPr lang="en-GB" altLang="en-US" dirty="0"/>
              <a:t>U</a:t>
            </a:r>
            <a:r>
              <a:rPr lang="en-US" altLang="en-US" dirty="0"/>
              <a:t>ser-friendly interface </a:t>
            </a:r>
            <a:endParaRPr lang="en-US" altLang="en-US" dirty="0"/>
          </a:p>
          <a:p>
            <a:r>
              <a:rPr lang="en-US" altLang="en-US" dirty="0"/>
              <a:t>Store data in </a:t>
            </a:r>
            <a:r>
              <a:rPr lang="en-GB" altLang="en-US" dirty="0"/>
              <a:t>SQLite3</a:t>
            </a:r>
            <a:r>
              <a:rPr lang="en-US" altLang="en-US" dirty="0"/>
              <a:t>.</a:t>
            </a:r>
            <a:endParaRPr lang="en-US" altLang="en-US" dirty="0"/>
          </a:p>
          <a:p>
            <a:r>
              <a:rPr lang="en-GB" altLang="en-US" dirty="0"/>
              <a:t>H</a:t>
            </a:r>
            <a:r>
              <a:rPr lang="en-US" altLang="en-US" dirty="0"/>
              <a:t>igh-level data security</a:t>
            </a:r>
            <a:endParaRPr lang="en-US" altLang="en-US" dirty="0"/>
          </a:p>
          <a:p>
            <a:r>
              <a:rPr lang="en-US" altLang="en-US" dirty="0"/>
              <a:t>Decision Support System (DSS)</a:t>
            </a:r>
            <a:endParaRPr lang="en-US" altLang="en-US" dirty="0"/>
          </a:p>
          <a:p>
            <a:r>
              <a:rPr lang="en-GB" altLang="en-US" dirty="0"/>
              <a:t>D</a:t>
            </a:r>
            <a:r>
              <a:rPr lang="en-US" altLang="en-US" dirty="0"/>
              <a:t>ashboard for placement coordinators</a:t>
            </a:r>
            <a:endParaRPr lang="en-US" altLang="en-US" dirty="0"/>
          </a:p>
        </p:txBody>
      </p:sp>
      <p:pic>
        <p:nvPicPr>
          <p:cNvPr id="4" name="Picture 3" descr="75-751177_brand-objectives-icon-hd-png-downloa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52005" y="4250690"/>
            <a:ext cx="4203065" cy="152971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382*172"/>
  <p:tag name="TABLE_ENDDRAG_RECT" val="126*271*382*172"/>
</p:tagLst>
</file>

<file path=ppt/tags/tag2.xml><?xml version="1.0" encoding="utf-8"?>
<p:tagLst xmlns:p="http://schemas.openxmlformats.org/presentationml/2006/main">
  <p:tag name="TABLE_ENDDRAG_ORIGIN_RECT" val="840*363"/>
  <p:tag name="TABLE_ENDDRAG_RECT" val="64*87*840*363"/>
</p:tagLst>
</file>

<file path=ppt/tags/tag3.xml><?xml version="1.0" encoding="utf-8"?>
<p:tagLst xmlns:p="http://schemas.openxmlformats.org/presentationml/2006/main">
  <p:tag name="TABLE_ENDDRAG_ORIGIN_RECT" val="810*375"/>
  <p:tag name="TABLE_ENDDRAG_RECT" val="72*92*810*375"/>
</p:tagLst>
</file>

<file path=ppt/theme/theme1.xml><?xml version="1.0" encoding="utf-8"?>
<a:theme xmlns:a="http://schemas.openxmlformats.org/drawingml/2006/main" name="Bioinf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Bioinformatics</Template>
  <TotalTime>0</TotalTime>
  <Words>6178</Words>
  <Application>WPS Slides</Application>
  <PresentationFormat>Widescreen</PresentationFormat>
  <Paragraphs>267</Paragraphs>
  <Slides>18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3" baseType="lpstr">
      <vt:lpstr>Arial</vt:lpstr>
      <vt:lpstr>SimSun</vt:lpstr>
      <vt:lpstr>Wingdings</vt:lpstr>
      <vt:lpstr>Verdana</vt:lpstr>
      <vt:lpstr>Verdana</vt:lpstr>
      <vt:lpstr>Times New Roman</vt:lpstr>
      <vt:lpstr>Cambria</vt:lpstr>
      <vt:lpstr>Arial</vt:lpstr>
      <vt:lpstr>Calibri</vt:lpstr>
      <vt:lpstr>Bookman Old Style</vt:lpstr>
      <vt:lpstr>Segoe Print</vt:lpstr>
      <vt:lpstr>Microsoft YaHei</vt:lpstr>
      <vt:lpstr>Arial Unicode MS</vt:lpstr>
      <vt:lpstr>Bookman Old Style</vt:lpstr>
      <vt:lpstr>Bioinformatics</vt:lpstr>
      <vt:lpstr>STUDENT PLACEMENT MANAGEMENT SYSTEM (ISRO)</vt:lpstr>
      <vt:lpstr>Contents</vt:lpstr>
      <vt:lpstr>Introduction</vt:lpstr>
      <vt:lpstr>Literature Review</vt:lpstr>
      <vt:lpstr>Literature Review</vt:lpstr>
      <vt:lpstr>Literature Review</vt:lpstr>
      <vt:lpstr>Existing method Drawback</vt:lpstr>
      <vt:lpstr>Proposed Method</vt:lpstr>
      <vt:lpstr>Objectives</vt:lpstr>
      <vt:lpstr>Methodology/Modules</vt:lpstr>
      <vt:lpstr>Tools &amp; Technologies</vt:lpstr>
      <vt:lpstr>Timeline of Project</vt:lpstr>
      <vt:lpstr>Expected Outcomes</vt:lpstr>
      <vt:lpstr>Conclusion</vt:lpstr>
      <vt:lpstr>Github Link</vt:lpstr>
      <vt:lpstr>References</vt:lpstr>
      <vt:lpstr>Project work mapping with SDG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Harish Bhaskaran</cp:lastModifiedBy>
  <cp:revision>39</cp:revision>
  <dcterms:created xsi:type="dcterms:W3CDTF">2023-03-16T03:26:00Z</dcterms:created>
  <dcterms:modified xsi:type="dcterms:W3CDTF">2025-05-07T11:37:05Z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500AE32E21824053A87269285AC99686_13</vt:lpwstr>
  </property>
  <property fmtid="{D5CDD505-2E9C-101B-9397-08002B2CF9AE}" pid="3" name="KSOProductBuildVer">
    <vt:lpwstr>1033-12.2.0.20795</vt:lpwstr>
  </property>
</Properties>
</file>