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64" r:id="rId11"/>
    <p:sldId id="275" r:id="rId12"/>
    <p:sldId id="265" r:id="rId13"/>
    <p:sldId id="266" r:id="rId14"/>
    <p:sldId id="267" r:id="rId15"/>
    <p:sldId id="276" r:id="rId16"/>
    <p:sldId id="277" r:id="rId17"/>
    <p:sldId id="268" r:id="rId18"/>
    <p:sldId id="279" r:id="rId19"/>
    <p:sldId id="270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mily Berg" initials="EB" lastIdx="2" clrIdx="0"/>
  <p:cmAuthor id="1" name="Amber Rasche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6" autoAdjust="0"/>
    <p:restoredTop sz="87487" autoAdjust="0"/>
  </p:normalViewPr>
  <p:slideViewPr>
    <p:cSldViewPr snapToGrid="0" snapToObjects="1">
      <p:cViewPr>
        <p:scale>
          <a:sx n="125" d="100"/>
          <a:sy n="125" d="100"/>
        </p:scale>
        <p:origin x="-2928" y="-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8-11T07:50:04.780" idx="2">
    <p:pos x="6686" y="1378"/>
    <p:text>inserted help desk number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5464F-F3E6-A140-982A-30D5FBA25C5A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05A39-A2A1-654C-A0F4-411D092D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82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_phishing_pp_norm_banner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7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E8AF-DCD1-AB49-803E-1C706ECB4E3C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1B5A-F5D6-CF49-B5CD-176F379A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8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E8AF-DCD1-AB49-803E-1C706ECB4E3C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1B5A-F5D6-CF49-B5CD-176F379A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E8AF-DCD1-AB49-803E-1C706ECB4E3C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1B5A-F5D6-CF49-B5CD-176F379A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8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E8AF-DCD1-AB49-803E-1C706ECB4E3C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1B5A-F5D6-CF49-B5CD-176F379A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4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E8AF-DCD1-AB49-803E-1C706ECB4E3C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1B5A-F5D6-CF49-B5CD-176F379A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9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E8AF-DCD1-AB49-803E-1C706ECB4E3C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1B5A-F5D6-CF49-B5CD-176F379A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1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E8AF-DCD1-AB49-803E-1C706ECB4E3C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1B5A-F5D6-CF49-B5CD-176F379A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E8AF-DCD1-AB49-803E-1C706ECB4E3C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1B5A-F5D6-CF49-B5CD-176F379A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6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E8AF-DCD1-AB49-803E-1C706ECB4E3C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1B5A-F5D6-CF49-B5CD-176F379A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6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E8AF-DCD1-AB49-803E-1C706ECB4E3C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1B5A-F5D6-CF49-B5CD-176F379A4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2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0E8AF-DCD1-AB49-803E-1C706ECB4E3C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91B5A-F5D6-CF49-B5CD-176F379A468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ndsu_it_stacked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9" y="6076782"/>
            <a:ext cx="2356357" cy="279568"/>
          </a:xfrm>
          <a:prstGeom prst="rect">
            <a:avLst/>
          </a:prstGeom>
        </p:spPr>
      </p:pic>
      <p:pic>
        <p:nvPicPr>
          <p:cNvPr id="8" name="Picture 7" descr="phishing_logo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30" y="5949939"/>
            <a:ext cx="163995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6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tc.gov" TargetMode="External"/><Relationship Id="rId3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umer.ftc.gov/articles/0003-phishing" TargetMode="External"/><Relationship Id="rId4" Type="http://schemas.openxmlformats.org/officeDocument/2006/relationships/hyperlink" Target="https://www.us-cert.gov/report-phishing" TargetMode="External"/><Relationship Id="rId5" Type="http://schemas.openxmlformats.org/officeDocument/2006/relationships/hyperlink" Target="mailto:ndsu.itso@ndsu.edu" TargetMode="External"/><Relationship Id="rId6" Type="http://schemas.openxmlformats.org/officeDocument/2006/relationships/hyperlink" Target="mailto:theresa.semmens@ndsu.edu" TargetMode="External"/><Relationship Id="rId7" Type="http://schemas.openxmlformats.org/officeDocument/2006/relationships/hyperlink" Target="mailto:jeff.gimbel@ndsu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aysafeonline.org/stay-safe-online/keep-a-clean-machine/spam-and-phish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35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a Phishing Scam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Spelling errors (e.g., “</a:t>
            </a:r>
            <a:r>
              <a:rPr lang="en-US" sz="2400" dirty="0" err="1" smtClean="0"/>
              <a:t>pessward</a:t>
            </a:r>
            <a:r>
              <a:rPr lang="en-US" sz="2400" dirty="0" smtClean="0"/>
              <a:t>”), </a:t>
            </a:r>
            <a:r>
              <a:rPr lang="en-US" sz="2400" dirty="0"/>
              <a:t>lack of punctuation or poor </a:t>
            </a:r>
            <a:r>
              <a:rPr lang="en-US" sz="2400" dirty="0" smtClean="0"/>
              <a:t>grammar</a:t>
            </a:r>
          </a:p>
          <a:p>
            <a:r>
              <a:rPr lang="en-US" sz="2400" dirty="0" smtClean="0"/>
              <a:t>Hyperlinked </a:t>
            </a:r>
            <a:r>
              <a:rPr lang="en-US" sz="2400" dirty="0"/>
              <a:t>URL </a:t>
            </a:r>
            <a:r>
              <a:rPr lang="en-US" sz="2400" dirty="0" smtClean="0"/>
              <a:t>differs from </a:t>
            </a:r>
            <a:r>
              <a:rPr lang="en-US" sz="2400" dirty="0"/>
              <a:t>the one </a:t>
            </a:r>
            <a:r>
              <a:rPr lang="en-US" sz="2400" dirty="0" smtClean="0"/>
              <a:t>displayed, or it </a:t>
            </a:r>
            <a:r>
              <a:rPr lang="en-US" sz="2400" dirty="0"/>
              <a:t>is </a:t>
            </a:r>
            <a:r>
              <a:rPr lang="en-US" sz="2400" dirty="0" smtClean="0"/>
              <a:t>hidden</a:t>
            </a:r>
          </a:p>
          <a:p>
            <a:r>
              <a:rPr lang="en-US" sz="2400" dirty="0" smtClean="0"/>
              <a:t>Threatening language that calls for </a:t>
            </a:r>
            <a:r>
              <a:rPr lang="en-US" sz="2400" dirty="0"/>
              <a:t>immediate </a:t>
            </a:r>
            <a:r>
              <a:rPr lang="en-US" sz="2400" dirty="0" smtClean="0"/>
              <a:t>action</a:t>
            </a:r>
            <a:endParaRPr lang="en-US" sz="2400" dirty="0"/>
          </a:p>
          <a:p>
            <a:r>
              <a:rPr lang="en-US" sz="2400" dirty="0" smtClean="0"/>
              <a:t>Requests for personal information</a:t>
            </a:r>
          </a:p>
          <a:p>
            <a:r>
              <a:rPr lang="en-US" sz="2400" dirty="0" smtClean="0"/>
              <a:t>Announcement indicating you won </a:t>
            </a:r>
            <a:r>
              <a:rPr lang="en-US" sz="2400" dirty="0"/>
              <a:t>a prize or </a:t>
            </a:r>
            <a:r>
              <a:rPr lang="en-US" sz="2400" dirty="0" smtClean="0"/>
              <a:t>lottery</a:t>
            </a:r>
            <a:endParaRPr lang="en-US" sz="2400" dirty="0"/>
          </a:p>
          <a:p>
            <a:r>
              <a:rPr lang="en-US" sz="2400" dirty="0" smtClean="0"/>
              <a:t>Requests for donations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461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_example_1.0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7865"/>
            <a:ext cx="9144000" cy="4536281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Can you detect a phishing scam?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78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_example_1.0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669"/>
            <a:ext cx="9144000" cy="4536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284286" y="1692939"/>
            <a:ext cx="534352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Is the name of the staff mailing list correct?</a:t>
            </a:r>
            <a:endParaRPr lang="en-US" dirty="0"/>
          </a:p>
        </p:txBody>
      </p:sp>
      <p:sp>
        <p:nvSpPr>
          <p:cNvPr id="7" name="Up Arrow 6"/>
          <p:cNvSpPr/>
          <p:nvPr/>
        </p:nvSpPr>
        <p:spPr>
          <a:xfrm>
            <a:off x="2952750" y="1692939"/>
            <a:ext cx="240970" cy="369332"/>
          </a:xfrm>
          <a:prstGeom prst="upArrow">
            <a:avLst/>
          </a:prstGeom>
          <a:solidFill>
            <a:srgbClr val="FFFF00"/>
          </a:solidFill>
          <a:ln>
            <a:solidFill>
              <a:srgbClr val="D9D9D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84286" y="2630174"/>
            <a:ext cx="5343520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Use the “hover” technique. </a:t>
            </a:r>
          </a:p>
          <a:p>
            <a:r>
              <a:rPr lang="en-US" dirty="0" smtClean="0"/>
              <a:t>Does the displayed URL match the actual URL?</a:t>
            </a:r>
            <a:endParaRPr lang="en-US" dirty="0"/>
          </a:p>
        </p:txBody>
      </p:sp>
      <p:sp>
        <p:nvSpPr>
          <p:cNvPr id="21" name="Up Arrow 20"/>
          <p:cNvSpPr/>
          <p:nvPr/>
        </p:nvSpPr>
        <p:spPr>
          <a:xfrm rot="10800000">
            <a:off x="2952750" y="2630174"/>
            <a:ext cx="240970" cy="646330"/>
          </a:xfrm>
          <a:prstGeom prst="upArrow">
            <a:avLst/>
          </a:prstGeom>
          <a:solidFill>
            <a:srgbClr val="FFFF00"/>
          </a:solidFill>
          <a:ln>
            <a:solidFill>
              <a:srgbClr val="D9D9D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284286" y="4810585"/>
            <a:ext cx="534352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Examine the spelling, grammar and punctuation.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07123" y="4098754"/>
            <a:ext cx="693351" cy="215900"/>
          </a:xfrm>
          <a:prstGeom prst="rect">
            <a:avLst/>
          </a:prstGeom>
          <a:noFill/>
          <a:ln w="28575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179898" y="2955754"/>
            <a:ext cx="1074352" cy="215900"/>
          </a:xfrm>
          <a:prstGeom prst="rect">
            <a:avLst/>
          </a:prstGeom>
          <a:noFill/>
          <a:ln w="28575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548198" y="2781129"/>
            <a:ext cx="731452" cy="174625"/>
          </a:xfrm>
          <a:prstGeom prst="rect">
            <a:avLst/>
          </a:prstGeom>
          <a:noFill/>
          <a:ln w="28575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732332" y="1387048"/>
            <a:ext cx="842871" cy="215900"/>
          </a:xfrm>
          <a:prstGeom prst="rect">
            <a:avLst/>
          </a:prstGeom>
          <a:noFill/>
          <a:ln w="28575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4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_example_1.06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62" y="444115"/>
            <a:ext cx="5306152" cy="5306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3525256" y="259449"/>
            <a:ext cx="534352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Examine the login page – is the logo familiar?</a:t>
            </a:r>
            <a:endParaRPr lang="en-US" dirty="0"/>
          </a:p>
        </p:txBody>
      </p:sp>
      <p:sp>
        <p:nvSpPr>
          <p:cNvPr id="20" name="Up Arrow 19"/>
          <p:cNvSpPr/>
          <p:nvPr/>
        </p:nvSpPr>
        <p:spPr>
          <a:xfrm rot="10800000">
            <a:off x="3193720" y="259448"/>
            <a:ext cx="240970" cy="369331"/>
          </a:xfrm>
          <a:prstGeom prst="upArrow">
            <a:avLst/>
          </a:prstGeom>
          <a:solidFill>
            <a:srgbClr val="FFFF00"/>
          </a:solidFill>
          <a:ln>
            <a:solidFill>
              <a:srgbClr val="D9D9D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49707" y="4537433"/>
            <a:ext cx="534352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Check for spelling errors</a:t>
            </a:r>
            <a:endParaRPr lang="en-US" dirty="0"/>
          </a:p>
        </p:txBody>
      </p:sp>
      <p:sp>
        <p:nvSpPr>
          <p:cNvPr id="24" name="Up Arrow 23"/>
          <p:cNvSpPr/>
          <p:nvPr/>
        </p:nvSpPr>
        <p:spPr>
          <a:xfrm rot="16200000">
            <a:off x="3257901" y="4537433"/>
            <a:ext cx="240970" cy="369332"/>
          </a:xfrm>
          <a:prstGeom prst="upArrow">
            <a:avLst/>
          </a:prstGeom>
          <a:solidFill>
            <a:srgbClr val="FFFF00"/>
          </a:solidFill>
          <a:ln>
            <a:solidFill>
              <a:srgbClr val="D9D9D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525256" y="1298204"/>
            <a:ext cx="534352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Look at the subtitles on the logo, is anything unusual?</a:t>
            </a:r>
            <a:endParaRPr lang="en-US" dirty="0"/>
          </a:p>
        </p:txBody>
      </p:sp>
      <p:sp>
        <p:nvSpPr>
          <p:cNvPr id="26" name="Up Arrow 25"/>
          <p:cNvSpPr/>
          <p:nvPr/>
        </p:nvSpPr>
        <p:spPr>
          <a:xfrm rot="10800000">
            <a:off x="3193720" y="1298203"/>
            <a:ext cx="240970" cy="369331"/>
          </a:xfrm>
          <a:prstGeom prst="upArrow">
            <a:avLst/>
          </a:prstGeom>
          <a:solidFill>
            <a:srgbClr val="FFFF00"/>
          </a:solidFill>
          <a:ln>
            <a:solidFill>
              <a:srgbClr val="D9D9D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525256" y="2851690"/>
            <a:ext cx="5343520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Who is requesting this information?</a:t>
            </a:r>
          </a:p>
          <a:p>
            <a:r>
              <a:rPr lang="en-US" dirty="0" smtClean="0"/>
              <a:t>Is it someone who would normally request it?</a:t>
            </a:r>
            <a:endParaRPr lang="en-US" dirty="0"/>
          </a:p>
        </p:txBody>
      </p:sp>
      <p:sp>
        <p:nvSpPr>
          <p:cNvPr id="28" name="Up Arrow 27"/>
          <p:cNvSpPr/>
          <p:nvPr/>
        </p:nvSpPr>
        <p:spPr>
          <a:xfrm>
            <a:off x="3193720" y="2851689"/>
            <a:ext cx="240970" cy="369331"/>
          </a:xfrm>
          <a:prstGeom prst="upArrow">
            <a:avLst/>
          </a:prstGeom>
          <a:solidFill>
            <a:srgbClr val="FFFF00"/>
          </a:solidFill>
          <a:ln>
            <a:solidFill>
              <a:srgbClr val="D9D9D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68862" y="4544866"/>
            <a:ext cx="568921" cy="215900"/>
          </a:xfrm>
          <a:prstGeom prst="rect">
            <a:avLst/>
          </a:prstGeom>
          <a:noFill/>
          <a:ln w="28575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2341" y="4003313"/>
            <a:ext cx="568921" cy="215900"/>
          </a:xfrm>
          <a:prstGeom prst="rect">
            <a:avLst/>
          </a:prstGeom>
          <a:noFill/>
          <a:ln w="28575" cmpd="sng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0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_example_1.05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" y="1185151"/>
            <a:ext cx="9144000" cy="3450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3294612" y="1315419"/>
            <a:ext cx="534352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Do you know the sender?</a:t>
            </a:r>
            <a:endParaRPr lang="en-US" dirty="0"/>
          </a:p>
        </p:txBody>
      </p:sp>
      <p:sp>
        <p:nvSpPr>
          <p:cNvPr id="22" name="Up Arrow 21"/>
          <p:cNvSpPr/>
          <p:nvPr/>
        </p:nvSpPr>
        <p:spPr>
          <a:xfrm rot="10800000">
            <a:off x="2963076" y="1315418"/>
            <a:ext cx="240970" cy="369331"/>
          </a:xfrm>
          <a:prstGeom prst="upArrow">
            <a:avLst/>
          </a:prstGeom>
          <a:solidFill>
            <a:srgbClr val="FFFF00"/>
          </a:solidFill>
          <a:ln>
            <a:solidFill>
              <a:srgbClr val="D9D9D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356446" y="3003662"/>
            <a:ext cx="534352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There is no greeting</a:t>
            </a:r>
            <a:endParaRPr lang="en-US" dirty="0"/>
          </a:p>
        </p:txBody>
      </p:sp>
      <p:sp>
        <p:nvSpPr>
          <p:cNvPr id="24" name="Up Arrow 23"/>
          <p:cNvSpPr/>
          <p:nvPr/>
        </p:nvSpPr>
        <p:spPr>
          <a:xfrm>
            <a:off x="3024910" y="3003661"/>
            <a:ext cx="240970" cy="369331"/>
          </a:xfrm>
          <a:prstGeom prst="upArrow">
            <a:avLst/>
          </a:prstGeom>
          <a:solidFill>
            <a:srgbClr val="FFFF00"/>
          </a:solidFill>
          <a:ln>
            <a:solidFill>
              <a:srgbClr val="D9D9D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53606" y="3581364"/>
            <a:ext cx="534352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There is no salutation or signature</a:t>
            </a:r>
            <a:endParaRPr lang="en-US" dirty="0"/>
          </a:p>
        </p:txBody>
      </p:sp>
      <p:sp>
        <p:nvSpPr>
          <p:cNvPr id="26" name="Up Arrow 25"/>
          <p:cNvSpPr/>
          <p:nvPr/>
        </p:nvSpPr>
        <p:spPr>
          <a:xfrm>
            <a:off x="3022070" y="3581363"/>
            <a:ext cx="240970" cy="369331"/>
          </a:xfrm>
          <a:prstGeom prst="upArrow">
            <a:avLst/>
          </a:prstGeom>
          <a:solidFill>
            <a:srgbClr val="FFFF00"/>
          </a:solidFill>
          <a:ln>
            <a:solidFill>
              <a:srgbClr val="D9D9D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615772" y="4353996"/>
            <a:ext cx="708419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Are you expecting an attachment from this person or company?</a:t>
            </a:r>
            <a:endParaRPr lang="en-US" dirty="0"/>
          </a:p>
        </p:txBody>
      </p:sp>
      <p:sp>
        <p:nvSpPr>
          <p:cNvPr id="28" name="Up Arrow 27"/>
          <p:cNvSpPr/>
          <p:nvPr/>
        </p:nvSpPr>
        <p:spPr>
          <a:xfrm>
            <a:off x="1284237" y="4353995"/>
            <a:ext cx="240970" cy="369331"/>
          </a:xfrm>
          <a:prstGeom prst="upArrow">
            <a:avLst/>
          </a:prstGeom>
          <a:solidFill>
            <a:srgbClr val="FFFF00"/>
          </a:solidFill>
          <a:ln>
            <a:solidFill>
              <a:srgbClr val="D9D9D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0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 Yourself: Refuse the Bait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454245"/>
          </a:xfrm>
        </p:spPr>
        <p:txBody>
          <a:bodyPr>
            <a:normAutofit/>
          </a:bodyPr>
          <a:lstStyle/>
          <a:p>
            <a:r>
              <a:rPr lang="en-US" dirty="0" smtClean="0"/>
              <a:t>STOP. THINK. CONNECT.</a:t>
            </a:r>
          </a:p>
          <a:p>
            <a:pPr lvl="1"/>
            <a:r>
              <a:rPr lang="en-US" dirty="0" smtClean="0"/>
              <a:t>Before you click, look for common baiting tactics</a:t>
            </a:r>
          </a:p>
          <a:p>
            <a:pPr lvl="1"/>
            <a:r>
              <a:rPr lang="en-US" dirty="0" smtClean="0"/>
              <a:t>If the message looks suspicious or too good to be true, treat it as such</a:t>
            </a:r>
          </a:p>
          <a:p>
            <a:r>
              <a:rPr lang="en-US" dirty="0" smtClean="0"/>
              <a:t>Install </a:t>
            </a:r>
            <a:r>
              <a:rPr lang="en-US" dirty="0"/>
              <a:t>and maintain </a:t>
            </a:r>
            <a:r>
              <a:rPr lang="en-US" dirty="0" smtClean="0"/>
              <a:t>antivirus software</a:t>
            </a:r>
            <a:r>
              <a:rPr lang="en-US" dirty="0"/>
              <a:t> </a:t>
            </a:r>
            <a:r>
              <a:rPr lang="en-US" dirty="0" smtClean="0"/>
              <a:t>on your electronic devices</a:t>
            </a:r>
          </a:p>
          <a:p>
            <a:r>
              <a:rPr lang="en-US" dirty="0" smtClean="0"/>
              <a:t>Use email </a:t>
            </a:r>
            <a:r>
              <a:rPr lang="en-US" dirty="0"/>
              <a:t>filters to reduce spam and malicious </a:t>
            </a:r>
            <a:r>
              <a:rPr lang="en-US" dirty="0" smtClean="0"/>
              <a:t>traffic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9097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 Yourself: Refuse the Bait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45424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 wary of messages asking for passwords or other personal information</a:t>
            </a:r>
          </a:p>
          <a:p>
            <a:pPr lvl="1"/>
            <a:r>
              <a:rPr lang="en-US" b="1" dirty="0"/>
              <a:t>No one from NDSU will ask for your password</a:t>
            </a:r>
          </a:p>
          <a:p>
            <a:pPr lvl="1"/>
            <a:r>
              <a:rPr lang="en-US" dirty="0"/>
              <a:t>Most reputable businesses and organizations will not ask for this information via email</a:t>
            </a:r>
          </a:p>
          <a:p>
            <a:r>
              <a:rPr lang="en-US" dirty="0"/>
              <a:t>Never send passwords, bank account numbers or other private information in an email</a:t>
            </a:r>
          </a:p>
          <a:p>
            <a:pPr lvl="1"/>
            <a:r>
              <a:rPr lang="en-US" dirty="0"/>
              <a:t>Do not reply to requests for this information</a:t>
            </a:r>
          </a:p>
          <a:p>
            <a:pPr lvl="1"/>
            <a:r>
              <a:rPr lang="en-US" dirty="0"/>
              <a:t>Verify by contacting the company or individual, but do not use the contact information included in the message</a:t>
            </a:r>
          </a:p>
        </p:txBody>
      </p:sp>
    </p:spTree>
    <p:extLst>
      <p:ext uri="{BB962C8B-B14F-4D97-AF65-F5344CB8AC3E}">
        <p14:creationId xmlns:p14="http://schemas.microsoft.com/office/powerpoint/2010/main" val="108347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 Yourself: Refuse the Bait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 </a:t>
            </a:r>
            <a:r>
              <a:rPr lang="en-US" dirty="0"/>
              <a:t>not click on any </a:t>
            </a:r>
            <a:r>
              <a:rPr lang="en-US" dirty="0" smtClean="0"/>
              <a:t>hyperlinks in the email</a:t>
            </a:r>
          </a:p>
          <a:p>
            <a:pPr lvl="1"/>
            <a:r>
              <a:rPr lang="en-US" dirty="0" smtClean="0"/>
              <a:t>User your computer mouse to hover over each link </a:t>
            </a:r>
            <a:r>
              <a:rPr lang="en-US" dirty="0"/>
              <a:t>to verify </a:t>
            </a:r>
            <a:r>
              <a:rPr lang="en-US" dirty="0" smtClean="0"/>
              <a:t>its actual </a:t>
            </a:r>
            <a:r>
              <a:rPr lang="en-US" dirty="0"/>
              <a:t>destination, even </a:t>
            </a:r>
            <a:r>
              <a:rPr lang="en-US" dirty="0" smtClean="0"/>
              <a:t>if the message appears to be from </a:t>
            </a:r>
            <a:r>
              <a:rPr lang="en-US" dirty="0"/>
              <a:t>a trusted </a:t>
            </a:r>
            <a:r>
              <a:rPr lang="en-US" dirty="0" smtClean="0"/>
              <a:t>source</a:t>
            </a:r>
          </a:p>
          <a:p>
            <a:pPr lvl="1"/>
            <a:r>
              <a:rPr lang="en-US" dirty="0"/>
              <a:t>Pay attention to the URL and look for a variation in spelling or different domain (e.g., </a:t>
            </a:r>
            <a:r>
              <a:rPr lang="en-US" dirty="0" err="1" smtClean="0"/>
              <a:t>ndsu.edu</a:t>
            </a:r>
            <a:r>
              <a:rPr lang="en-US" dirty="0" smtClean="0"/>
              <a:t> vs. </a:t>
            </a:r>
            <a:r>
              <a:rPr lang="en-US" dirty="0" err="1" smtClean="0"/>
              <a:t>ndsu.com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Consider navigating to familiar sites on your own instead of using links within messages</a:t>
            </a:r>
          </a:p>
          <a:p>
            <a:r>
              <a:rPr lang="en-US" dirty="0" smtClean="0"/>
              <a:t>Examine websites closely</a:t>
            </a:r>
          </a:p>
          <a:p>
            <a:pPr lvl="1"/>
            <a:r>
              <a:rPr lang="en-US" dirty="0" smtClean="0"/>
              <a:t>Malicious </a:t>
            </a:r>
            <a:r>
              <a:rPr lang="en-US" dirty="0"/>
              <a:t>websites may look identical </a:t>
            </a:r>
            <a:r>
              <a:rPr lang="en-US" dirty="0" smtClean="0"/>
              <a:t>to legitimate sites</a:t>
            </a:r>
          </a:p>
          <a:p>
            <a:pPr lvl="1"/>
            <a:r>
              <a:rPr lang="en-US" dirty="0" smtClean="0"/>
              <a:t>Look for “https://” or a lock icon in the address bar before entering any sensitive information on a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69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 Yourself: </a:t>
            </a:r>
            <a:r>
              <a:rPr lang="en-US" dirty="0" smtClean="0"/>
              <a:t>Report </a:t>
            </a:r>
            <a:r>
              <a:rPr lang="en-US" smtClean="0"/>
              <a:t>a Phish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/>
              <a:t>If you have received a phishing </a:t>
            </a:r>
            <a:r>
              <a:rPr lang="en-US" dirty="0" smtClean="0"/>
              <a:t>message</a:t>
            </a:r>
            <a:endParaRPr lang="en-US" dirty="0" smtClean="0"/>
          </a:p>
          <a:p>
            <a:pPr lvl="1"/>
            <a:r>
              <a:rPr lang="en-US" dirty="0" smtClean="0"/>
              <a:t>Forward </a:t>
            </a:r>
            <a:r>
              <a:rPr lang="en-US" dirty="0"/>
              <a:t>it directly </a:t>
            </a:r>
            <a:r>
              <a:rPr lang="en-US" dirty="0" smtClean="0"/>
              <a:t>to </a:t>
            </a:r>
            <a:r>
              <a:rPr lang="en-US" dirty="0" err="1" smtClean="0"/>
              <a:t>ndsu.reportaphish</a:t>
            </a:r>
            <a:r>
              <a:rPr lang="en-US" dirty="0" err="1"/>
              <a:t>@ndsu.edu</a:t>
            </a:r>
            <a:r>
              <a:rPr lang="en-US" dirty="0"/>
              <a:t>, </a:t>
            </a:r>
            <a:r>
              <a:rPr lang="en-US" dirty="0" smtClean="0"/>
              <a:t>which </a:t>
            </a:r>
            <a:r>
              <a:rPr lang="en-US" dirty="0"/>
              <a:t>keeps intact important information that may help IT staff identify the source of the scam. </a:t>
            </a:r>
            <a:endParaRPr lang="en-US" dirty="0" smtClean="0"/>
          </a:p>
          <a:p>
            <a:pPr lvl="1"/>
            <a:r>
              <a:rPr lang="en-US" dirty="0" smtClean="0"/>
              <a:t>Then </a:t>
            </a:r>
            <a:r>
              <a:rPr lang="en-US" dirty="0"/>
              <a:t>delete the message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4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48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Got Hooked?</a:t>
            </a:r>
            <a:br>
              <a:rPr lang="en-US" dirty="0" smtClean="0"/>
            </a:br>
            <a:r>
              <a:rPr lang="en-US" dirty="0" smtClean="0"/>
              <a:t>Protect Yourself: Take Action Now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613727"/>
              </p:ext>
            </p:extLst>
          </p:nvPr>
        </p:nvGraphicFramePr>
        <p:xfrm>
          <a:off x="376238" y="1513841"/>
          <a:ext cx="8513762" cy="493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7592"/>
                <a:gridCol w="5676170"/>
              </a:tblGrid>
              <a:tr h="32737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If</a:t>
                      </a:r>
                      <a:r>
                        <a:rPr lang="en-US" b="1" baseline="0" dirty="0" smtClean="0"/>
                        <a:t> you suspect</a:t>
                      </a:r>
                      <a:r>
                        <a:rPr lang="is-IS" b="1" baseline="0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You should</a:t>
                      </a:r>
                      <a:r>
                        <a:rPr lang="is-IS" b="1" dirty="0" smtClean="0"/>
                        <a:t>…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63978">
                <a:tc>
                  <a:txBody>
                    <a:bodyPr/>
                    <a:lstStyle/>
                    <a:p>
                      <a:r>
                        <a:rPr lang="en-US" dirty="0" smtClean="0"/>
                        <a:t>You interacted with or replied to a phishing scam using your NDSU email account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Immediately</a:t>
                      </a:r>
                      <a:r>
                        <a:rPr lang="en-US" baseline="0" dirty="0" smtClean="0"/>
                        <a:t> c</a:t>
                      </a:r>
                      <a:r>
                        <a:rPr lang="en-US" dirty="0" smtClean="0"/>
                        <a:t>ontact the NDSU IT Help Desk: </a:t>
                      </a:r>
                      <a:r>
                        <a:rPr lang="en-US" dirty="0" err="1" smtClean="0"/>
                        <a:t>ndsu.helpdesk@ndsu.edu</a:t>
                      </a:r>
                      <a:r>
                        <a:rPr lang="en-US" dirty="0" smtClean="0"/>
                        <a:t> or 701-231-8685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28244">
                <a:tc>
                  <a:txBody>
                    <a:bodyPr/>
                    <a:lstStyle/>
                    <a:p>
                      <a:r>
                        <a:rPr lang="en-US" dirty="0" smtClean="0"/>
                        <a:t>You might have revealed or shared personal or financial information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Immediately change the password(s)</a:t>
                      </a:r>
                      <a:r>
                        <a:rPr lang="en-US" baseline="0" dirty="0" smtClean="0"/>
                        <a:t> for</a:t>
                      </a:r>
                      <a:r>
                        <a:rPr lang="en-US" dirty="0" smtClean="0"/>
                        <a:t> your account(s). If you use the same password for multiple accounts and sites, change it for each account. Do not reuse that password in the future.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Watch for signs of identity theft by reviewing your bank and credit card statements for unauthorized charges and activity. If you notice anything unusual,</a:t>
                      </a:r>
                      <a:r>
                        <a:rPr lang="en-US" baseline="0" dirty="0" smtClean="0"/>
                        <a:t> immediately c</a:t>
                      </a:r>
                      <a:r>
                        <a:rPr lang="en-US" dirty="0" smtClean="0"/>
                        <a:t>ontact your credit card or bank.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Consider reporting the attack to the police, and file a report with the Federal Trade Commission: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>
                          <a:hlinkClick r:id="rId2"/>
                        </a:rPr>
                        <a:t>www.ftc.gov</a:t>
                      </a:r>
                      <a:r>
                        <a:rPr lang="en-US" dirty="0" smtClean="0"/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95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phishing and identify various types of phishing scams</a:t>
            </a:r>
          </a:p>
          <a:p>
            <a:r>
              <a:rPr lang="en-US" dirty="0" smtClean="0"/>
              <a:t>Recognize common baiting tactics used in phishing scams</a:t>
            </a:r>
          </a:p>
          <a:p>
            <a:r>
              <a:rPr lang="en-US" dirty="0" smtClean="0"/>
              <a:t>Examine real phishing messages</a:t>
            </a:r>
          </a:p>
          <a:p>
            <a:r>
              <a:rPr lang="en-US" dirty="0" smtClean="0"/>
              <a:t>Understand how to protect yourself from being hooked by a phishing scam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64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9247"/>
            <a:ext cx="7886700" cy="1325563"/>
          </a:xfrm>
        </p:spPr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498365"/>
            <a:ext cx="7772400" cy="436903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Credible Online Resources:</a:t>
            </a:r>
          </a:p>
          <a:p>
            <a:pPr lvl="1"/>
            <a:r>
              <a:rPr lang="en-US" dirty="0" smtClean="0"/>
              <a:t>Stay </a:t>
            </a:r>
            <a:r>
              <a:rPr lang="en-US" dirty="0"/>
              <a:t>Safe Online: </a:t>
            </a:r>
            <a:br>
              <a:rPr lang="en-US" dirty="0"/>
            </a:br>
            <a:r>
              <a:rPr lang="en-US" sz="2000" u="sng" dirty="0">
                <a:hlinkClick r:id="rId2"/>
              </a:rPr>
              <a:t>https://staysafeonline.org/stay-safe-online/keep-a-clean-machine/spam-and-phishing</a:t>
            </a:r>
            <a:endParaRPr lang="en-US" sz="2000" dirty="0"/>
          </a:p>
          <a:p>
            <a:pPr lvl="1"/>
            <a:r>
              <a:rPr lang="en-US" dirty="0"/>
              <a:t>Federal Trade Commission: </a:t>
            </a:r>
            <a:br>
              <a:rPr lang="en-US" dirty="0"/>
            </a:br>
            <a:r>
              <a:rPr lang="en-US" sz="2000" u="sng" dirty="0">
                <a:hlinkClick r:id="rId3"/>
              </a:rPr>
              <a:t>https://www.consumer.ftc.gov/articles/0003-phishing</a:t>
            </a:r>
            <a:r>
              <a:rPr lang="en-US" sz="2000" dirty="0"/>
              <a:t> </a:t>
            </a:r>
          </a:p>
          <a:p>
            <a:pPr lvl="1"/>
            <a:r>
              <a:rPr lang="en-US" dirty="0"/>
              <a:t>United States Computer Emergency Readiness Team: </a:t>
            </a:r>
            <a:br>
              <a:rPr lang="en-US" dirty="0"/>
            </a:br>
            <a:r>
              <a:rPr lang="en-US" sz="2000" u="sng" dirty="0">
                <a:hlinkClick r:id="rId4"/>
              </a:rPr>
              <a:t>https://www.us-cert.gov/report-</a:t>
            </a:r>
            <a:r>
              <a:rPr lang="en-US" sz="2000" u="sng" dirty="0" smtClean="0">
                <a:hlinkClick r:id="rId4"/>
              </a:rPr>
              <a:t>phishing</a:t>
            </a:r>
            <a:endParaRPr lang="en-US" sz="2000" u="sng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NDSU </a:t>
            </a:r>
            <a:r>
              <a:rPr lang="en-US" dirty="0"/>
              <a:t>Information Security </a:t>
            </a:r>
            <a:r>
              <a:rPr lang="en-US" dirty="0" smtClean="0"/>
              <a:t>Office</a:t>
            </a:r>
            <a:endParaRPr lang="en-US" sz="1400" dirty="0"/>
          </a:p>
          <a:p>
            <a:pPr lvl="1"/>
            <a:r>
              <a:rPr lang="en-US" dirty="0">
                <a:hlinkClick r:id="rId5"/>
              </a:rPr>
              <a:t>ndsu.itso@</a:t>
            </a:r>
            <a:r>
              <a:rPr lang="en-US" dirty="0" smtClean="0">
                <a:hlinkClick r:id="rId5"/>
              </a:rPr>
              <a:t>ndsu.edu</a:t>
            </a:r>
            <a:endParaRPr lang="en-US" sz="1200" dirty="0"/>
          </a:p>
          <a:p>
            <a:pPr lvl="1"/>
            <a:r>
              <a:rPr lang="en-US" dirty="0"/>
              <a:t>Theresa Semmens, </a:t>
            </a:r>
            <a:r>
              <a:rPr lang="en-US" dirty="0" smtClean="0"/>
              <a:t>chief </a:t>
            </a:r>
            <a:r>
              <a:rPr lang="en-US" dirty="0"/>
              <a:t>information security </a:t>
            </a:r>
            <a:r>
              <a:rPr lang="en-US" dirty="0" smtClean="0"/>
              <a:t>officer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701-231</a:t>
            </a:r>
            <a:r>
              <a:rPr lang="en-US" dirty="0"/>
              <a:t>-5870 or </a:t>
            </a:r>
            <a:r>
              <a:rPr lang="en-US" dirty="0">
                <a:hlinkClick r:id="rId6"/>
              </a:rPr>
              <a:t>theresa.semmens@</a:t>
            </a:r>
            <a:r>
              <a:rPr lang="en-US" dirty="0" smtClean="0">
                <a:hlinkClick r:id="rId6"/>
              </a:rPr>
              <a:t>ndsu.edu</a:t>
            </a:r>
            <a:endParaRPr lang="en-US" sz="1200" dirty="0"/>
          </a:p>
          <a:p>
            <a:pPr lvl="1"/>
            <a:r>
              <a:rPr lang="en-US" dirty="0"/>
              <a:t>Jeff Gimbel, senior security </a:t>
            </a:r>
            <a:r>
              <a:rPr lang="en-US" dirty="0" smtClean="0"/>
              <a:t>analyst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701-231</a:t>
            </a:r>
            <a:r>
              <a:rPr lang="en-US" dirty="0"/>
              <a:t>-6730 or </a:t>
            </a:r>
            <a:r>
              <a:rPr lang="en-US" dirty="0" smtClean="0">
                <a:hlinkClick r:id="rId7"/>
              </a:rPr>
              <a:t>jeff.gimbel</a:t>
            </a:r>
            <a:r>
              <a:rPr lang="en-US" dirty="0">
                <a:hlinkClick r:id="rId7"/>
              </a:rPr>
              <a:t>@ndsu.edu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670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Phishing: </a:t>
            </a:r>
            <a:r>
              <a:rPr lang="en-US" dirty="0" smtClean="0"/>
              <a:t>What </a:t>
            </a:r>
            <a:r>
              <a:rPr lang="en-US" dirty="0"/>
              <a:t>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208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Phishing </a:t>
            </a:r>
            <a:r>
              <a:rPr lang="en-US" dirty="0" smtClean="0"/>
              <a:t>– </a:t>
            </a:r>
            <a:r>
              <a:rPr lang="en-US" dirty="0"/>
              <a:t>C</a:t>
            </a:r>
            <a:r>
              <a:rPr lang="en-US" dirty="0" smtClean="0"/>
              <a:t>ybercriminal </a:t>
            </a:r>
            <a:r>
              <a:rPr lang="en-US" dirty="0"/>
              <a:t>attempts to steal personal and financial information or infect computers and other devices with malware and </a:t>
            </a:r>
            <a:r>
              <a:rPr lang="en-US" dirty="0" smtClean="0"/>
              <a:t>viruses</a:t>
            </a:r>
          </a:p>
          <a:p>
            <a:pPr lvl="1"/>
            <a:r>
              <a:rPr lang="en-US" dirty="0" smtClean="0"/>
              <a:t>Designed </a:t>
            </a:r>
            <a:r>
              <a:rPr lang="en-US" dirty="0"/>
              <a:t>to trick you into clicking </a:t>
            </a:r>
            <a:r>
              <a:rPr lang="en-US" dirty="0" smtClean="0"/>
              <a:t>a </a:t>
            </a:r>
            <a:r>
              <a:rPr lang="en-US" dirty="0"/>
              <a:t>link or providing personal or financial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Often </a:t>
            </a:r>
            <a:r>
              <a:rPr lang="en-US" dirty="0"/>
              <a:t>in the form of emails and </a:t>
            </a:r>
            <a:r>
              <a:rPr lang="en-US" dirty="0" smtClean="0"/>
              <a:t>websites</a:t>
            </a:r>
          </a:p>
          <a:p>
            <a:pPr lvl="1"/>
            <a:r>
              <a:rPr lang="en-US" dirty="0" smtClean="0"/>
              <a:t>May appear to come from legitimate </a:t>
            </a:r>
            <a:r>
              <a:rPr lang="en-US" dirty="0"/>
              <a:t>companies, organizations or known </a:t>
            </a:r>
            <a:r>
              <a:rPr lang="en-US" dirty="0" smtClean="0"/>
              <a:t>individuals </a:t>
            </a:r>
            <a:endParaRPr lang="en-US" dirty="0"/>
          </a:p>
          <a:p>
            <a:pPr lvl="1"/>
            <a:r>
              <a:rPr lang="en-US" dirty="0"/>
              <a:t>Take advantage of natural disasters, epidemics, health scares, political elections </a:t>
            </a:r>
            <a:r>
              <a:rPr lang="en-US" dirty="0" smtClean="0"/>
              <a:t>or timely events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0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Phishing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Mass Phishing</a:t>
            </a:r>
            <a:r>
              <a:rPr lang="en-US" dirty="0" smtClean="0"/>
              <a:t> – Mass, large-volume attack intended to reach as many people as possible</a:t>
            </a:r>
          </a:p>
          <a:p>
            <a:r>
              <a:rPr lang="en-US" b="1" dirty="0" smtClean="0"/>
              <a:t>Spear Phishing</a:t>
            </a:r>
            <a:r>
              <a:rPr lang="en-US" dirty="0" smtClean="0"/>
              <a:t> – Targeted attack directed at </a:t>
            </a:r>
            <a:r>
              <a:rPr lang="en-US" dirty="0"/>
              <a:t>specific individuals or </a:t>
            </a:r>
            <a:r>
              <a:rPr lang="en-US" dirty="0" smtClean="0"/>
              <a:t>companies using gathered information to personalize the message and make the scam more difficult to detect</a:t>
            </a:r>
          </a:p>
          <a:p>
            <a:r>
              <a:rPr lang="en-US" b="1" dirty="0" smtClean="0"/>
              <a:t>Whaling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Type of spear phishing attack that </a:t>
            </a:r>
            <a:r>
              <a:rPr lang="en-US" dirty="0"/>
              <a:t>targets </a:t>
            </a:r>
            <a:r>
              <a:rPr lang="en-US" dirty="0" smtClean="0"/>
              <a:t>“big fish,” including high</a:t>
            </a:r>
            <a:r>
              <a:rPr lang="en-US" dirty="0"/>
              <a:t>-profile individuals or those with a great deal of </a:t>
            </a:r>
            <a:r>
              <a:rPr lang="en-US" dirty="0" smtClean="0"/>
              <a:t>authority or access</a:t>
            </a:r>
          </a:p>
          <a:p>
            <a:r>
              <a:rPr lang="en-US" b="1" dirty="0" smtClean="0"/>
              <a:t>Clone Phishing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Spoofed copy of a legitimate </a:t>
            </a:r>
            <a:r>
              <a:rPr lang="en-US" dirty="0"/>
              <a:t>and previously delivered </a:t>
            </a:r>
            <a:r>
              <a:rPr lang="en-US" dirty="0" smtClean="0"/>
              <a:t>email, with original attachments or hyperlinks replaced with malicious versions, which is sent from a forged email address so it appears to come from the original sender or another legitimate source</a:t>
            </a:r>
          </a:p>
          <a:p>
            <a:r>
              <a:rPr lang="en-US" b="1" dirty="0"/>
              <a:t>Advance-Fee Scam:</a:t>
            </a:r>
            <a:r>
              <a:rPr lang="en-US" dirty="0"/>
              <a:t> </a:t>
            </a:r>
            <a:r>
              <a:rPr lang="en-US" dirty="0" smtClean="0"/>
              <a:t>Requests the </a:t>
            </a:r>
            <a:r>
              <a:rPr lang="en-US" dirty="0"/>
              <a:t>target to send money or bank account information to the cybercriminal</a:t>
            </a:r>
          </a:p>
        </p:txBody>
      </p:sp>
    </p:spTree>
    <p:extLst>
      <p:ext uri="{BB962C8B-B14F-4D97-AF65-F5344CB8AC3E}">
        <p14:creationId xmlns:p14="http://schemas.microsoft.com/office/powerpoint/2010/main" val="415247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</a:t>
            </a:r>
            <a:r>
              <a:rPr lang="en-US" dirty="0" smtClean="0"/>
              <a:t>Baiting Tactics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 numCol="1">
            <a:normAutofit fontScale="55000" lnSpcReduction="20000"/>
          </a:bodyPr>
          <a:lstStyle/>
          <a:p>
            <a:r>
              <a:rPr lang="en-US" b="1" dirty="0" smtClean="0"/>
              <a:t>Notification </a:t>
            </a:r>
            <a:r>
              <a:rPr lang="en-US" b="1" dirty="0"/>
              <a:t>from </a:t>
            </a:r>
            <a:r>
              <a:rPr lang="en-US" b="1" dirty="0" smtClean="0"/>
              <a:t>a help desk or system administrator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Asks you to take action to resolve an issue with your account (e.g., email </a:t>
            </a:r>
            <a:r>
              <a:rPr lang="en-US" dirty="0"/>
              <a:t>account has reached its storage </a:t>
            </a:r>
            <a:r>
              <a:rPr lang="en-US" dirty="0" smtClean="0"/>
              <a:t>limit), which often includes clicking on a link and providing </a:t>
            </a:r>
            <a:r>
              <a:rPr lang="en-US" dirty="0"/>
              <a:t>requested information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Advertisement for immediate weight </a:t>
            </a:r>
            <a:r>
              <a:rPr lang="en-US" b="1" dirty="0"/>
              <a:t>loss, hair </a:t>
            </a:r>
            <a:r>
              <a:rPr lang="en-US" b="1" dirty="0" smtClean="0"/>
              <a:t>growth </a:t>
            </a:r>
            <a:r>
              <a:rPr lang="en-US" b="1" dirty="0"/>
              <a:t>or fitness </a:t>
            </a:r>
            <a:r>
              <a:rPr lang="en-US" b="1" dirty="0" smtClean="0"/>
              <a:t>prowess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Serves as a ploy to get you to </a:t>
            </a:r>
            <a:r>
              <a:rPr lang="en-US" dirty="0"/>
              <a:t>click on </a:t>
            </a:r>
            <a:r>
              <a:rPr lang="en-US" dirty="0" smtClean="0"/>
              <a:t>a link that will infect your computer or mobile device with malware or viruses.</a:t>
            </a:r>
          </a:p>
          <a:p>
            <a:r>
              <a:rPr lang="en-US" b="1" dirty="0" smtClean="0"/>
              <a:t>Attachment labeled “</a:t>
            </a:r>
            <a:r>
              <a:rPr lang="en-US" b="1" dirty="0"/>
              <a:t>invoice” or “shipping </a:t>
            </a:r>
            <a:r>
              <a:rPr lang="en-US" b="1" dirty="0" smtClean="0"/>
              <a:t>order” </a:t>
            </a:r>
            <a:br>
              <a:rPr lang="en-US" b="1" dirty="0" smtClean="0"/>
            </a:br>
            <a:r>
              <a:rPr lang="en-US" dirty="0" smtClean="0"/>
              <a:t>Contains malware that can infect your computer or mobile device if opened. May </a:t>
            </a:r>
            <a:r>
              <a:rPr lang="en-US" dirty="0"/>
              <a:t>contain what is known as “</a:t>
            </a:r>
            <a:r>
              <a:rPr lang="en-US" dirty="0" err="1"/>
              <a:t>ransomware</a:t>
            </a:r>
            <a:r>
              <a:rPr lang="en-US" dirty="0"/>
              <a:t>,” a type of malware that will delete all </a:t>
            </a:r>
            <a:r>
              <a:rPr lang="en-US" dirty="0" smtClean="0"/>
              <a:t>files unless you pay a </a:t>
            </a:r>
            <a:r>
              <a:rPr lang="en-US" dirty="0"/>
              <a:t>specified sum of </a:t>
            </a:r>
            <a:r>
              <a:rPr lang="en-US" dirty="0" smtClean="0"/>
              <a:t>money.</a:t>
            </a:r>
          </a:p>
          <a:p>
            <a:r>
              <a:rPr lang="en-US" b="1" dirty="0" smtClean="0"/>
              <a:t>Notification from </a:t>
            </a:r>
            <a:r>
              <a:rPr lang="en-US" b="1" dirty="0"/>
              <a:t>what appears to be a credit card </a:t>
            </a:r>
            <a:r>
              <a:rPr lang="en-US" b="1" dirty="0" smtClean="0"/>
              <a:t>company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Indicates someone </a:t>
            </a:r>
            <a:r>
              <a:rPr lang="en-US" dirty="0"/>
              <a:t>has made an unauthorized transaction </a:t>
            </a:r>
            <a:r>
              <a:rPr lang="en-US" dirty="0" smtClean="0"/>
              <a:t>on your account. If you click the link to </a:t>
            </a:r>
            <a:r>
              <a:rPr lang="en-US" dirty="0"/>
              <a:t>log in </a:t>
            </a:r>
            <a:r>
              <a:rPr lang="en-US" dirty="0" smtClean="0"/>
              <a:t>to </a:t>
            </a:r>
            <a:r>
              <a:rPr lang="en-US" dirty="0"/>
              <a:t>verify </a:t>
            </a:r>
            <a:r>
              <a:rPr lang="en-US" dirty="0" smtClean="0"/>
              <a:t>the transaction, your username and password are collected by the scammer.</a:t>
            </a:r>
          </a:p>
          <a:p>
            <a:r>
              <a:rPr lang="en-US" b="1" dirty="0"/>
              <a:t>Fake </a:t>
            </a:r>
            <a:r>
              <a:rPr lang="en-US" b="1" dirty="0" smtClean="0"/>
              <a:t>account on a </a:t>
            </a:r>
            <a:r>
              <a:rPr lang="en-US" b="1" dirty="0"/>
              <a:t>social media </a:t>
            </a:r>
            <a:r>
              <a:rPr lang="en-US" b="1" dirty="0" smtClean="0"/>
              <a:t>site</a:t>
            </a:r>
            <a:br>
              <a:rPr lang="en-US" b="1" dirty="0" smtClean="0"/>
            </a:br>
            <a:r>
              <a:rPr lang="en-US" dirty="0" smtClean="0"/>
              <a:t>Mimics a </a:t>
            </a:r>
            <a:r>
              <a:rPr lang="en-US" dirty="0"/>
              <a:t>legitimate </a:t>
            </a:r>
            <a:r>
              <a:rPr lang="en-US" dirty="0" smtClean="0"/>
              <a:t>person, business or organization. May also appear in </a:t>
            </a:r>
            <a:r>
              <a:rPr lang="en-US" dirty="0"/>
              <a:t>the form </a:t>
            </a:r>
            <a:r>
              <a:rPr lang="en-US" dirty="0" smtClean="0"/>
              <a:t>of an </a:t>
            </a:r>
            <a:r>
              <a:rPr lang="en-US" dirty="0"/>
              <a:t>online </a:t>
            </a:r>
            <a:r>
              <a:rPr lang="en-US" dirty="0" smtClean="0"/>
              <a:t>game, quiz or survey </a:t>
            </a:r>
            <a:r>
              <a:rPr lang="en-US" dirty="0"/>
              <a:t>designed to collect </a:t>
            </a:r>
            <a:r>
              <a:rPr lang="en-US" dirty="0" smtClean="0"/>
              <a:t>information from your </a:t>
            </a:r>
            <a:r>
              <a:rPr lang="en-US" dirty="0"/>
              <a:t>account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1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Phishing 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13805"/>
          </a:xfr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Claims to come from the NDSU IT Help Desk and system administrators</a:t>
            </a:r>
          </a:p>
          <a:p>
            <a:pPr lvl="1"/>
            <a:r>
              <a:rPr lang="en-US" sz="2000" dirty="0" smtClean="0"/>
              <a:t>References NDSU and North Dakota State University</a:t>
            </a:r>
          </a:p>
          <a:p>
            <a:pPr lvl="1"/>
            <a:r>
              <a:rPr lang="en-US" sz="2000" dirty="0" smtClean="0"/>
              <a:t>Calls for immediate action using threatening language</a:t>
            </a:r>
          </a:p>
          <a:p>
            <a:r>
              <a:rPr lang="en-US" sz="2400" dirty="0" smtClean="0"/>
              <a:t>Includes hyperlink that points to fraudulent site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" y="4014005"/>
            <a:ext cx="8148320" cy="1618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318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 </a:t>
            </a:r>
            <a:r>
              <a:rPr lang="en-US" dirty="0" smtClean="0"/>
              <a:t>Lure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Claims to come from the NDSU </a:t>
            </a:r>
            <a:r>
              <a:rPr lang="en-US" sz="2400" dirty="0" smtClean="0"/>
              <a:t>Human Resources</a:t>
            </a:r>
            <a:endParaRPr lang="en-US" sz="2400" dirty="0"/>
          </a:p>
          <a:p>
            <a:pPr lvl="1"/>
            <a:r>
              <a:rPr lang="en-US" sz="2000" dirty="0" smtClean="0"/>
              <a:t>Timely call for action during annual review season</a:t>
            </a:r>
          </a:p>
          <a:p>
            <a:pPr lvl="1"/>
            <a:r>
              <a:rPr lang="en-US" sz="2000" dirty="0" smtClean="0"/>
              <a:t>From address includes NDSU, but not .</a:t>
            </a:r>
            <a:r>
              <a:rPr lang="en-US" sz="2000" dirty="0" err="1" smtClean="0"/>
              <a:t>edu</a:t>
            </a:r>
            <a:r>
              <a:rPr lang="en-US" sz="2000" dirty="0" smtClean="0"/>
              <a:t> address (@</a:t>
            </a:r>
            <a:r>
              <a:rPr lang="en-US" sz="2000" dirty="0" err="1" smtClean="0"/>
              <a:t>ndsu</a:t>
            </a:r>
            <a:r>
              <a:rPr lang="en-US" sz="2000" b="1" dirty="0" err="1" smtClean="0"/>
              <a:t>.com</a:t>
            </a:r>
            <a:r>
              <a:rPr lang="en-US" sz="2000" dirty="0" smtClean="0"/>
              <a:t>)</a:t>
            </a:r>
          </a:p>
          <a:p>
            <a:r>
              <a:rPr lang="en-US" sz="2400" dirty="0" smtClean="0"/>
              <a:t>Includes </a:t>
            </a:r>
            <a:r>
              <a:rPr lang="en-US" sz="2400" dirty="0"/>
              <a:t>hyperlink that points to fraudulent </a:t>
            </a:r>
            <a:r>
              <a:rPr lang="en-US" sz="2400" dirty="0" smtClean="0"/>
              <a:t>site</a:t>
            </a:r>
            <a:endParaRPr lang="en-US" sz="2400" dirty="0"/>
          </a:p>
        </p:txBody>
      </p:sp>
      <p:pic>
        <p:nvPicPr>
          <p:cNvPr id="6" name="Picture 5" descr="_example_1.02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" t="3241" r="1778" b="6723"/>
          <a:stretch/>
        </p:blipFill>
        <p:spPr>
          <a:xfrm>
            <a:off x="1483360" y="3083594"/>
            <a:ext cx="5974080" cy="2799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089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_example_1.03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0" y="1884998"/>
            <a:ext cx="4927600" cy="3387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Phishing Lure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3373120" cy="4525963"/>
          </a:xfrm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Claims to come from </a:t>
            </a:r>
            <a:r>
              <a:rPr lang="en-US" sz="2400" dirty="0" smtClean="0"/>
              <a:t>PayPal</a:t>
            </a:r>
            <a:endParaRPr lang="en-US" sz="2400" dirty="0"/>
          </a:p>
          <a:p>
            <a:pPr lvl="1"/>
            <a:r>
              <a:rPr lang="en-US" sz="2000" dirty="0" smtClean="0"/>
              <a:t>Includes PayPal logo, but from address is not legitimate (@ecomm360.net)</a:t>
            </a:r>
            <a:endParaRPr lang="en-US" sz="2000" dirty="0"/>
          </a:p>
          <a:p>
            <a:pPr lvl="1"/>
            <a:r>
              <a:rPr lang="en-US" sz="2000" dirty="0"/>
              <a:t>Calls for immediate action using threatening language</a:t>
            </a:r>
          </a:p>
          <a:p>
            <a:r>
              <a:rPr lang="en-US" sz="2400" dirty="0"/>
              <a:t>Includes hyperlink that points to fraudulent 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53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_example_1.04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7" b="5150"/>
          <a:stretch/>
        </p:blipFill>
        <p:spPr>
          <a:xfrm>
            <a:off x="4248075" y="1767840"/>
            <a:ext cx="4438725" cy="3637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Phishing Lure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760" y="1600200"/>
            <a:ext cx="351536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Likely an advanced-fee scam</a:t>
            </a:r>
          </a:p>
          <a:p>
            <a:pPr lvl="1"/>
            <a:r>
              <a:rPr lang="en-US" sz="2400" dirty="0" smtClean="0"/>
              <a:t>Takes advantage of ongoing humanitarian crisis</a:t>
            </a:r>
          </a:p>
          <a:p>
            <a:pPr lvl="1"/>
            <a:r>
              <a:rPr lang="en-US" sz="2400" dirty="0" smtClean="0"/>
              <a:t>If it sounds too good to be true, it likely is</a:t>
            </a:r>
          </a:p>
        </p:txBody>
      </p:sp>
    </p:spTree>
    <p:extLst>
      <p:ext uri="{BB962C8B-B14F-4D97-AF65-F5344CB8AC3E}">
        <p14:creationId xmlns:p14="http://schemas.microsoft.com/office/powerpoint/2010/main" val="488115249"/>
      </p:ext>
    </p:extLst>
  </p:cSld>
  <p:clrMapOvr>
    <a:masterClrMapping/>
  </p:clrMapOvr>
</p:sld>
</file>

<file path=ppt/theme/theme1.xml><?xml version="1.0" encoding="utf-8"?>
<a:theme xmlns:a="http://schemas.openxmlformats.org/drawingml/2006/main" name="Phishing-4_7 Ratio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Phishing-4_7 Ratio Template.potx</Template>
  <TotalTime>7439</TotalTime>
  <Words>876</Words>
  <Application>Microsoft Macintosh PowerPoint</Application>
  <PresentationFormat>On-screen Show (4:3)</PresentationFormat>
  <Paragraphs>111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Phishing-4_7 Ratio Template</vt:lpstr>
      <vt:lpstr>PowerPoint Presentation</vt:lpstr>
      <vt:lpstr>Objectives</vt:lpstr>
      <vt:lpstr>Phishing: What is it?</vt:lpstr>
      <vt:lpstr>Types of Phishing</vt:lpstr>
      <vt:lpstr>Common Baiting Tactics</vt:lpstr>
      <vt:lpstr>Phishing Lure</vt:lpstr>
      <vt:lpstr>Phishing Lure</vt:lpstr>
      <vt:lpstr>Phishing Lure</vt:lpstr>
      <vt:lpstr>Phishing Lure</vt:lpstr>
      <vt:lpstr>Detect a Phishing Scam</vt:lpstr>
      <vt:lpstr>Can you detect a phishing scam? </vt:lpstr>
      <vt:lpstr>PowerPoint Presentation</vt:lpstr>
      <vt:lpstr>PowerPoint Presentation</vt:lpstr>
      <vt:lpstr>PowerPoint Presentation</vt:lpstr>
      <vt:lpstr>Protect Yourself: Refuse the Bait</vt:lpstr>
      <vt:lpstr>Protect Yourself: Refuse the Bait</vt:lpstr>
      <vt:lpstr>Protect Yourself: Refuse the Bait</vt:lpstr>
      <vt:lpstr>Protect Yourself: Report a Phish</vt:lpstr>
      <vt:lpstr>Got Hooked? Protect Yourself: Take Action Now</vt:lpstr>
      <vt:lpstr>More Information</vt:lpstr>
    </vt:vector>
  </TitlesOfParts>
  <Company>NDSU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Feist</dc:creator>
  <cp:lastModifiedBy>Jesse Feist</cp:lastModifiedBy>
  <cp:revision>52</cp:revision>
  <dcterms:created xsi:type="dcterms:W3CDTF">2016-08-17T14:20:02Z</dcterms:created>
  <dcterms:modified xsi:type="dcterms:W3CDTF">2016-10-27T14:04:31Z</dcterms:modified>
</cp:coreProperties>
</file>