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311" r:id="rId2"/>
    <p:sldId id="631" r:id="rId3"/>
    <p:sldId id="632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3" r:id="rId13"/>
    <p:sldId id="257" r:id="rId14"/>
    <p:sldId id="634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E7"/>
    <a:srgbClr val="C0504D"/>
    <a:srgbClr val="FF8200"/>
    <a:srgbClr val="BF5700"/>
    <a:srgbClr val="1D1A36"/>
    <a:srgbClr val="1E4B87"/>
    <a:srgbClr val="262626"/>
    <a:srgbClr val="1B306B"/>
    <a:srgbClr val="FFCC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6412" autoAdjust="0"/>
  </p:normalViewPr>
  <p:slideViewPr>
    <p:cSldViewPr>
      <p:cViewPr varScale="1">
        <p:scale>
          <a:sx n="86" d="100"/>
          <a:sy n="86" d="100"/>
        </p:scale>
        <p:origin x="142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08612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Data Boot</a:t>
            </a:r>
            <a:r>
              <a:rPr lang="en-US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© </a:t>
            </a:r>
            <a:r>
              <a:rPr lang="en-US" dirty="0">
                <a:ea typeface="Roboto" panose="02000000000000000000" pitchFamily="2" charset="0"/>
                <a:cs typeface="Arial" panose="020B0604020202020204" pitchFamily="34" charset="0"/>
              </a:rPr>
              <a:t>2018 Data Boot Camp</a:t>
            </a:r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ia.gov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4875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Energy Outlook</a:t>
            </a:r>
            <a:br>
              <a:rPr lang="en-US" dirty="0"/>
            </a:br>
            <a:r>
              <a:rPr lang="en-US" sz="3100" dirty="0"/>
              <a:t>Project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40A32-6CAF-46B2-8A02-3D354C348AEF}"/>
              </a:ext>
            </a:extLst>
          </p:cNvPr>
          <p:cNvSpPr txBox="1"/>
          <p:nvPr/>
        </p:nvSpPr>
        <p:spPr>
          <a:xfrm>
            <a:off x="1981200" y="4724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C7E06-FDE9-4BAD-A270-472A37DE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6524625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3BE5-ADAC-4786-8DD8-9AAF92C4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40412"/>
            <a:ext cx="5470526" cy="653854"/>
          </a:xfrm>
        </p:spPr>
        <p:txBody>
          <a:bodyPr/>
          <a:lstStyle/>
          <a:p>
            <a:r>
              <a:rPr lang="en-US" dirty="0"/>
              <a:t>Energy Outlook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7E72F-31DB-4B39-81A8-1A3D68A95B3B}"/>
              </a:ext>
            </a:extLst>
          </p:cNvPr>
          <p:cNvSpPr/>
          <p:nvPr/>
        </p:nvSpPr>
        <p:spPr>
          <a:xfrm>
            <a:off x="0" y="653854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Top states for renewable energy generation - 2016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F17F5-C2ED-4AA4-BCEB-FA76DCEB0B28}"/>
              </a:ext>
            </a:extLst>
          </p:cNvPr>
          <p:cNvSpPr txBox="1"/>
          <p:nvPr/>
        </p:nvSpPr>
        <p:spPr>
          <a:xfrm>
            <a:off x="6495379" y="1380916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200" dirty="0"/>
              <a:t>Highlights the dual challenge of ensuring the United States  has access to affordable and reliable energy supplies to support prosperity while reducing environmental impacts – including the risks of climate change</a:t>
            </a:r>
          </a:p>
          <a:p>
            <a:endParaRPr lang="en-US" sz="1200" dirty="0"/>
          </a:p>
          <a:p>
            <a:r>
              <a:rPr lang="en-US" sz="1200" dirty="0"/>
              <a:t>Data &amp; plot graph shows California &amp; Texas produce more energy from Gas. Washington is the highest producer of Hydro Energy. Georgia and Pennsylvania are the largest producers of Nuclear Energy.</a:t>
            </a:r>
          </a:p>
          <a:p>
            <a:endParaRPr lang="en-US" sz="1200" dirty="0"/>
          </a:p>
          <a:p>
            <a:r>
              <a:rPr lang="en-US" sz="1200" dirty="0"/>
              <a:t>Nationwide, in the United States only 3% of our energy comes from renewable energy sources.</a:t>
            </a:r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73E59-1932-4FAD-9228-67FDAED3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" y="1380916"/>
            <a:ext cx="6474664" cy="45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6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6EDF-637B-449B-8BE3-6F3B88A4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5470526" cy="653854"/>
          </a:xfrm>
        </p:spPr>
        <p:txBody>
          <a:bodyPr/>
          <a:lstStyle/>
          <a:p>
            <a:r>
              <a:rPr lang="en-US" dirty="0"/>
              <a:t>Data Story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C9F8B1-8912-4843-9D76-578CD045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29000"/>
            <a:ext cx="7807083" cy="2002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DF09AF-493F-4795-8CCB-C30FC1A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29783"/>
            <a:ext cx="2461473" cy="8839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F5BEB8-B44C-42FB-998B-32A0CDAC7FC8}"/>
              </a:ext>
            </a:extLst>
          </p:cNvPr>
          <p:cNvSpPr/>
          <p:nvPr/>
        </p:nvSpPr>
        <p:spPr>
          <a:xfrm>
            <a:off x="3593888" y="832147"/>
            <a:ext cx="51691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D4D4D"/>
                </a:solidFill>
                <a:latin typeface="ff-meta-serif-web-pro"/>
              </a:rPr>
              <a:t>The Global Power Plant Database is a comprehensive,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open source database of power plants 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around the world. It centralizes power plant data to make it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easier to navigate, compare and draw insights 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for one’s own analysis. Each power plant is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geolocated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 and entries contain information on plant </a:t>
            </a:r>
            <a:r>
              <a:rPr lang="en-US" b="1" dirty="0">
                <a:solidFill>
                  <a:srgbClr val="4D4D4D"/>
                </a:solidFill>
                <a:latin typeface="ff-meta-serif-web-pro"/>
              </a:rPr>
              <a:t>capacity, generation, ownership, and fuel type</a:t>
            </a:r>
            <a:r>
              <a:rPr lang="en-US" dirty="0">
                <a:solidFill>
                  <a:srgbClr val="4D4D4D"/>
                </a:solidFill>
                <a:latin typeface="ff-meta-serif-web-pro"/>
              </a:rPr>
              <a:t>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948CF3-5A19-443A-894F-983E99E7F94E}"/>
              </a:ext>
            </a:extLst>
          </p:cNvPr>
          <p:cNvSpPr/>
          <p:nvPr/>
        </p:nvSpPr>
        <p:spPr>
          <a:xfrm>
            <a:off x="3593888" y="2992347"/>
            <a:ext cx="4897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https://www.wri.org/publication/global-power-plant-database</a:t>
            </a:r>
          </a:p>
        </p:txBody>
      </p:sp>
    </p:spTree>
    <p:extLst>
      <p:ext uri="{BB962C8B-B14F-4D97-AF65-F5344CB8AC3E}">
        <p14:creationId xmlns:p14="http://schemas.microsoft.com/office/powerpoint/2010/main" val="14916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5998E2-6278-4D3F-8509-237349F6DD89}"/>
              </a:ext>
            </a:extLst>
          </p:cNvPr>
          <p:cNvSpPr/>
          <p:nvPr/>
        </p:nvSpPr>
        <p:spPr>
          <a:xfrm>
            <a:off x="533400" y="11430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data from multiple years and </a:t>
            </a:r>
            <a:r>
              <a:rPr lang="en-US" b="1" dirty="0"/>
              <a:t>project</a:t>
            </a:r>
            <a:r>
              <a:rPr lang="en-US" dirty="0"/>
              <a:t> consumption and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prediction</a:t>
            </a:r>
            <a:r>
              <a:rPr lang="en-US" dirty="0"/>
              <a:t> to determine when our current energy consumption would cross over generation?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out more about “</a:t>
            </a:r>
            <a:r>
              <a:rPr lang="en-US" b="1" dirty="0"/>
              <a:t>rejected energy</a:t>
            </a:r>
            <a:r>
              <a:rPr lang="en-US" dirty="0"/>
              <a:t>” - a fancy term for energy that is produced but not used in an effective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on other </a:t>
            </a:r>
            <a:r>
              <a:rPr lang="en-US" b="1" dirty="0"/>
              <a:t>correlations</a:t>
            </a:r>
            <a:r>
              <a:rPr lang="en-US" dirty="0"/>
              <a:t> such </a:t>
            </a:r>
            <a:r>
              <a:rPr lang="en-US" i="1" dirty="0"/>
              <a:t>Energy Vs Rate of Economic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AC846-7E6E-466A-8962-D5A56EAE62B6}"/>
              </a:ext>
            </a:extLst>
          </p:cNvPr>
          <p:cNvSpPr txBox="1"/>
          <p:nvPr/>
        </p:nvSpPr>
        <p:spPr>
          <a:xfrm>
            <a:off x="533400" y="4572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we would have done with more time?</a:t>
            </a:r>
          </a:p>
        </p:txBody>
      </p:sp>
    </p:spTree>
    <p:extLst>
      <p:ext uri="{BB962C8B-B14F-4D97-AF65-F5344CB8AC3E}">
        <p14:creationId xmlns:p14="http://schemas.microsoft.com/office/powerpoint/2010/main" val="65528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64A27E-310A-4989-8383-8A30C73F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1323975"/>
            <a:ext cx="56197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54F54-D55E-41F4-875C-D95262AFE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55" y="1828661"/>
            <a:ext cx="3795089" cy="3200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0558C-F60D-441E-B8E1-0382C20D840A}"/>
              </a:ext>
            </a:extLst>
          </p:cNvPr>
          <p:cNvSpPr txBox="1"/>
          <p:nvPr/>
        </p:nvSpPr>
        <p:spPr>
          <a:xfrm>
            <a:off x="3200400" y="83820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467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48757"/>
          </a:xfrm>
        </p:spPr>
        <p:txBody>
          <a:bodyPr>
            <a:normAutofit/>
          </a:bodyPr>
          <a:lstStyle/>
          <a:p>
            <a:r>
              <a:rPr lang="en-US" sz="4400" dirty="0"/>
              <a:t>Introduction – Team 4</a:t>
            </a:r>
            <a:endParaRPr lang="en-US" sz="3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40A32-6CAF-46B2-8A02-3D354C348AEF}"/>
              </a:ext>
            </a:extLst>
          </p:cNvPr>
          <p:cNvSpPr txBox="1"/>
          <p:nvPr/>
        </p:nvSpPr>
        <p:spPr>
          <a:xfrm>
            <a:off x="1981200" y="4724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C7E06-FDE9-4BAD-A270-472A37DE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6524625"/>
            <a:ext cx="1457325" cy="333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53EC3B-A864-4ACB-BE1A-682BC291BDB5}"/>
              </a:ext>
            </a:extLst>
          </p:cNvPr>
          <p:cNvSpPr txBox="1"/>
          <p:nvPr/>
        </p:nvSpPr>
        <p:spPr>
          <a:xfrm>
            <a:off x="396991" y="4001125"/>
            <a:ext cx="164339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Flora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Sylviane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Krishan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Harish</a:t>
            </a:r>
          </a:p>
        </p:txBody>
      </p:sp>
    </p:spTree>
    <p:extLst>
      <p:ext uri="{BB962C8B-B14F-4D97-AF65-F5344CB8AC3E}">
        <p14:creationId xmlns:p14="http://schemas.microsoft.com/office/powerpoint/2010/main" val="335142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011D9-3E38-44FF-9C66-9754F1F4D51E}"/>
              </a:ext>
            </a:extLst>
          </p:cNvPr>
          <p:cNvSpPr/>
          <p:nvPr/>
        </p:nvSpPr>
        <p:spPr>
          <a:xfrm>
            <a:off x="533400" y="1143000"/>
            <a:ext cx="8153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live in a time of great challenges. Our homes businesses and schools need vast amount of energy.  But also great opportunities, especially in the energy sector to protect and restore a healthy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focus for this project is on Energy consumption, generation, capacity, Region and Fuel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Questions / Challenges we address in this project: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the Energy Consumption by region?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Energy consumption vs generation by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Where does Our Power Come from in the United States?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Renewable Energy Matters?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Does each state generation have any correlation with demographic?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How do we leave behind a sustainable planet for the next generation?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9233D-70BA-43ED-B074-4CD34EDA8AC7}"/>
              </a:ext>
            </a:extLst>
          </p:cNvPr>
          <p:cNvSpPr txBox="1"/>
          <p:nvPr/>
        </p:nvSpPr>
        <p:spPr>
          <a:xfrm>
            <a:off x="533400" y="457200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0471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AAD0D6-BB88-48FB-A312-512AA0C7789D}"/>
              </a:ext>
            </a:extLst>
          </p:cNvPr>
          <p:cNvSpPr/>
          <p:nvPr/>
        </p:nvSpPr>
        <p:spPr>
          <a:xfrm>
            <a:off x="-1172" y="228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Energy Outlook</a:t>
            </a:r>
            <a:br>
              <a:rPr lang="en-US" u="sng" dirty="0"/>
            </a:b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E627D9-A41B-4598-A8D7-480449EDF5AD}"/>
              </a:ext>
            </a:extLst>
          </p:cNvPr>
          <p:cNvSpPr txBox="1">
            <a:spLocks/>
          </p:cNvSpPr>
          <p:nvPr/>
        </p:nvSpPr>
        <p:spPr>
          <a:xfrm>
            <a:off x="229194" y="4922226"/>
            <a:ext cx="8838606" cy="36870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Hourly demand of regions in USA</a:t>
            </a:r>
          </a:p>
          <a:p>
            <a:r>
              <a:rPr lang="en-US" sz="1200" dirty="0"/>
              <a:t>Which region has more consumption during the peak and non peak seasons.</a:t>
            </a:r>
          </a:p>
          <a:p>
            <a:r>
              <a:rPr lang="en-US" sz="1200" dirty="0"/>
              <a:t>Shape of the curve (varies steep or flat) affect investment in the fundamental infrastructure.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94C2D-CAEC-45EA-BEC4-15AF1487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466"/>
            <a:ext cx="4876172" cy="3135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76D27-4226-4B42-8B0C-4B29748F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70" y="3042442"/>
            <a:ext cx="2821781" cy="2072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5BB4C8-DE3A-4CAE-8F98-A30B37F66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69" y="1243466"/>
            <a:ext cx="2821782" cy="19222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D3160E-1E2B-4864-99D5-C5FD8AE76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509" y="6478905"/>
            <a:ext cx="1457325" cy="333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D79BCE-5B7A-452A-BCC7-E59065571476}"/>
              </a:ext>
            </a:extLst>
          </p:cNvPr>
          <p:cNvSpPr/>
          <p:nvPr/>
        </p:nvSpPr>
        <p:spPr>
          <a:xfrm>
            <a:off x="0" y="69481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Average Hourly Consumption of electricity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192B-1FD7-45A0-B5B3-48E00B46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5470526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Story</a:t>
            </a:r>
            <a:br>
              <a:rPr lang="en-US" u="sng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BBF0A-1F15-44D2-A77F-B70E1404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828800"/>
            <a:ext cx="3791466" cy="34532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D4B0F-A278-4C30-B464-419F07C29C4E}"/>
              </a:ext>
            </a:extLst>
          </p:cNvPr>
          <p:cNvSpPr/>
          <p:nvPr/>
        </p:nvSpPr>
        <p:spPr>
          <a:xfrm>
            <a:off x="152400" y="979790"/>
            <a:ext cx="346471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Site used to download data :</a:t>
            </a:r>
          </a:p>
          <a:p>
            <a:r>
              <a:rPr lang="en-US" sz="1350" dirty="0">
                <a:hlinkClick r:id="rId3"/>
              </a:rPr>
              <a:t>https://www.eia.gov/</a:t>
            </a:r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DD7D6-8DBC-4DF6-8295-4EE5352D9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76" y="1095546"/>
            <a:ext cx="5054275" cy="4428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AE003-EFEE-4E55-948D-6B93D10D8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952" y="6524625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C179-1866-4DE1-B92B-9D8337BB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5470526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Outlook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B59E2-5C25-4418-8DF1-32D8C1ECB32B}"/>
              </a:ext>
            </a:extLst>
          </p:cNvPr>
          <p:cNvSpPr txBox="1"/>
          <p:nvPr/>
        </p:nvSpPr>
        <p:spPr>
          <a:xfrm>
            <a:off x="0" y="663261"/>
            <a:ext cx="67146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Consumption vs Generation to determine which states have large surplus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A0EE0-14C9-4520-9479-C026322C503D}"/>
              </a:ext>
            </a:extLst>
          </p:cNvPr>
          <p:cNvSpPr txBox="1"/>
          <p:nvPr/>
        </p:nvSpPr>
        <p:spPr>
          <a:xfrm>
            <a:off x="6357425" y="1635244"/>
            <a:ext cx="2586084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Texas and Pennsylvania have maximum production of energy.</a:t>
            </a:r>
          </a:p>
          <a:p>
            <a:endParaRPr lang="en-US" sz="1350" dirty="0"/>
          </a:p>
          <a:p>
            <a:r>
              <a:rPr lang="en-US" sz="1350" dirty="0"/>
              <a:t>They have surplus energy which can be sold to other states and countries. </a:t>
            </a:r>
          </a:p>
          <a:p>
            <a:endParaRPr lang="en-US" sz="1350" dirty="0"/>
          </a:p>
          <a:p>
            <a:r>
              <a:rPr lang="en-US" sz="1350" dirty="0"/>
              <a:t>Delaware &amp; Washington DC have low consumption and production as well.</a:t>
            </a:r>
          </a:p>
          <a:p>
            <a:endParaRPr lang="en-US" sz="1350" dirty="0"/>
          </a:p>
          <a:p>
            <a:r>
              <a:rPr lang="en-US" sz="1350" dirty="0"/>
              <a:t>State with surplus energy will have more opportunity for Small business, Malls and House constructions. </a:t>
            </a:r>
          </a:p>
          <a:p>
            <a:endParaRPr lang="en-US" sz="1350" dirty="0"/>
          </a:p>
          <a:p>
            <a:r>
              <a:rPr lang="en-US" sz="1350" dirty="0"/>
              <a:t>Data download from:</a:t>
            </a:r>
          </a:p>
          <a:p>
            <a:r>
              <a:rPr lang="en-US" sz="1350" dirty="0"/>
              <a:t>https://www.eia.gov/</a:t>
            </a:r>
          </a:p>
          <a:p>
            <a:r>
              <a:rPr lang="en-US" sz="135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D9C2C-0EA6-4D60-96FA-28E4CA874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115"/>
            <a:ext cx="6400800" cy="4260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759E6-42B1-43A3-AB16-DFCB6A5D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184" y="6524625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2BA0-8A7B-4D8C-97A0-E24F6F10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4" y="152400"/>
            <a:ext cx="5470526" cy="653854"/>
          </a:xfrm>
        </p:spPr>
        <p:txBody>
          <a:bodyPr/>
          <a:lstStyle/>
          <a:p>
            <a:r>
              <a:rPr lang="en-US" dirty="0"/>
              <a:t>Data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548B-8DAA-4E39-A61F-5C1BEC2E4CA8}"/>
              </a:ext>
            </a:extLst>
          </p:cNvPr>
          <p:cNvSpPr txBox="1">
            <a:spLocks/>
          </p:cNvSpPr>
          <p:nvPr/>
        </p:nvSpPr>
        <p:spPr>
          <a:xfrm>
            <a:off x="5334000" y="1234877"/>
            <a:ext cx="3228975" cy="9882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Site used to download data :</a:t>
            </a:r>
          </a:p>
          <a:p>
            <a:r>
              <a:rPr lang="en-US" sz="1400" dirty="0">
                <a:hlinkClick r:id="rId2"/>
              </a:rPr>
              <a:t>https://www.eia.gov/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A5B0E-DCBD-418D-AA2E-DD9EFBD9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2827536"/>
            <a:ext cx="8651081" cy="3161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AF088-C407-4F65-8D0B-A95B2B925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80" y="913210"/>
            <a:ext cx="4643438" cy="1807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46829-B846-42BA-8BF2-3DE8A9439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675" y="6426709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B952-1384-43E8-B308-77EBDC38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5470526" cy="653854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Outlook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5E8634-20DE-4813-9A37-148FFA98ED69}"/>
              </a:ext>
            </a:extLst>
          </p:cNvPr>
          <p:cNvSpPr txBox="1">
            <a:spLocks/>
          </p:cNvSpPr>
          <p:nvPr/>
        </p:nvSpPr>
        <p:spPr>
          <a:xfrm>
            <a:off x="-609600" y="631727"/>
            <a:ext cx="3623946" cy="38183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dirty="0"/>
              <a:t>Average price per region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CD18F-ADBD-478A-AE97-CFDC840B4DE1}"/>
              </a:ext>
            </a:extLst>
          </p:cNvPr>
          <p:cNvSpPr/>
          <p:nvPr/>
        </p:nvSpPr>
        <p:spPr>
          <a:xfrm>
            <a:off x="4572000" y="1295400"/>
            <a:ext cx="3962400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Midwest energy prices are the highest by region.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Hawaii has the highest price for all regions.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In summer the south has the highest consumption</a:t>
            </a:r>
          </a:p>
          <a:p>
            <a:endParaRPr lang="en-U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45233-2864-484C-A0F9-701409261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" y="1358072"/>
            <a:ext cx="4251617" cy="3711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1702D-3D01-473D-8342-3D65C43B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6498834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7A85-EE5E-487C-BF59-C45B27D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" y="152400"/>
            <a:ext cx="5470526" cy="653854"/>
          </a:xfrm>
        </p:spPr>
        <p:txBody>
          <a:bodyPr/>
          <a:lstStyle/>
          <a:p>
            <a:r>
              <a:rPr lang="en-US" dirty="0"/>
              <a:t>Data Story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1EC8C-A9C2-4015-B549-032A630D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7829549" cy="1704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DD0292-B0DC-4143-9E56-AA896E64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83793"/>
            <a:ext cx="8229600" cy="303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A4A0D-C90B-4741-AC58-F265D4AB4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6521108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14782</TotalTime>
  <Words>561</Words>
  <Application>Microsoft Office PowerPoint</Application>
  <PresentationFormat>On-screen Show (4:3)</PresentationFormat>
  <Paragraphs>74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ff-meta-serif-web-pro</vt:lpstr>
      <vt:lpstr>Roboto</vt:lpstr>
      <vt:lpstr>1_Unbranded</vt:lpstr>
      <vt:lpstr>Energy Outlook Project 1</vt:lpstr>
      <vt:lpstr>Introduction – Team 4</vt:lpstr>
      <vt:lpstr>PowerPoint Presentation</vt:lpstr>
      <vt:lpstr>PowerPoint Presentation</vt:lpstr>
      <vt:lpstr>Data Story </vt:lpstr>
      <vt:lpstr>Energy Outlook </vt:lpstr>
      <vt:lpstr>Data Story</vt:lpstr>
      <vt:lpstr>Energy Outlook </vt:lpstr>
      <vt:lpstr>Data Story</vt:lpstr>
      <vt:lpstr>Energy Outlook</vt:lpstr>
      <vt:lpstr>Data Story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Harish Krishna</cp:lastModifiedBy>
  <cp:revision>1785</cp:revision>
  <cp:lastPrinted>2016-01-30T16:23:56Z</cp:lastPrinted>
  <dcterms:created xsi:type="dcterms:W3CDTF">2015-01-20T17:19:00Z</dcterms:created>
  <dcterms:modified xsi:type="dcterms:W3CDTF">2019-04-13T14:25:01Z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c233488-06c6-4c2b-96ac-e256c4376f84_Enabled">
    <vt:lpwstr>True</vt:lpwstr>
  </property>
  <property fmtid="{D5CDD505-2E9C-101B-9397-08002B2CF9AE}" pid="3" name="MSIP_Label_dc233488-06c6-4c2b-96ac-e256c4376f84_SiteId">
    <vt:lpwstr>ae4df1f7-611e-444f-897e-f964e1205171</vt:lpwstr>
  </property>
  <property fmtid="{D5CDD505-2E9C-101B-9397-08002B2CF9AE}" pid="4" name="MSIP_Label_dc233488-06c6-4c2b-96ac-e256c4376f84_Owner">
    <vt:lpwstr>ks185259@ncr.com</vt:lpwstr>
  </property>
  <property fmtid="{D5CDD505-2E9C-101B-9397-08002B2CF9AE}" pid="5" name="MSIP_Label_dc233488-06c6-4c2b-96ac-e256c4376f84_SetDate">
    <vt:lpwstr>2019-04-12T11:32:18.3008046Z</vt:lpwstr>
  </property>
  <property fmtid="{D5CDD505-2E9C-101B-9397-08002B2CF9AE}" pid="6" name="MSIP_Label_dc233488-06c6-4c2b-96ac-e256c4376f84_Name">
    <vt:lpwstr>Confidential</vt:lpwstr>
  </property>
  <property fmtid="{D5CDD505-2E9C-101B-9397-08002B2CF9AE}" pid="7" name="MSIP_Label_dc233488-06c6-4c2b-96ac-e256c4376f84_Application">
    <vt:lpwstr>Microsoft Azure Information Protection</vt:lpwstr>
  </property>
  <property fmtid="{D5CDD505-2E9C-101B-9397-08002B2CF9AE}" pid="8" name="MSIP_Label_dc233488-06c6-4c2b-96ac-e256c4376f84_Extended_MSFT_Method">
    <vt:lpwstr>Manual</vt:lpwstr>
  </property>
  <property fmtid="{D5CDD505-2E9C-101B-9397-08002B2CF9AE}" pid="9" name="Sensitivity">
    <vt:lpwstr>Confidential</vt:lpwstr>
  </property>
</Properties>
</file>