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2" r:id="rId4"/>
    <p:sldId id="261" r:id="rId5"/>
    <p:sldId id="260" r:id="rId6"/>
    <p:sldId id="259"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0FA61-7CF4-41CA-8F98-8998752738C5}"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39FEA-ED79-43B3-A4B6-18F95B3337A1}" type="slidenum">
              <a:rPr lang="en-US" smtClean="0"/>
              <a:t>‹#›</a:t>
            </a:fld>
            <a:endParaRPr lang="en-US"/>
          </a:p>
        </p:txBody>
      </p:sp>
    </p:spTree>
    <p:extLst>
      <p:ext uri="{BB962C8B-B14F-4D97-AF65-F5344CB8AC3E}">
        <p14:creationId xmlns:p14="http://schemas.microsoft.com/office/powerpoint/2010/main" val="147702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39FEA-ED79-43B3-A4B6-18F95B3337A1}" type="slidenum">
              <a:rPr lang="en-US" smtClean="0"/>
              <a:t>6</a:t>
            </a:fld>
            <a:endParaRPr lang="en-US"/>
          </a:p>
        </p:txBody>
      </p:sp>
    </p:spTree>
    <p:extLst>
      <p:ext uri="{BB962C8B-B14F-4D97-AF65-F5344CB8AC3E}">
        <p14:creationId xmlns:p14="http://schemas.microsoft.com/office/powerpoint/2010/main" val="66644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E2E58E-7E1A-453E-9FF7-C00ECA46FBB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196979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2E58E-7E1A-453E-9FF7-C00ECA46FBB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291079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2E58E-7E1A-453E-9FF7-C00ECA46FBB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228986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2E58E-7E1A-453E-9FF7-C00ECA46FBB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76639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2E58E-7E1A-453E-9FF7-C00ECA46FBB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42085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E2E58E-7E1A-453E-9FF7-C00ECA46FBB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217357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E2E58E-7E1A-453E-9FF7-C00ECA46FBB4}"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423277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E2E58E-7E1A-453E-9FF7-C00ECA46FBB4}"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98463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2E58E-7E1A-453E-9FF7-C00ECA46FBB4}"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58322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2E58E-7E1A-453E-9FF7-C00ECA46FBB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175852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2E58E-7E1A-453E-9FF7-C00ECA46FBB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EEB06-6229-4585-A554-FC1F8C9FF4D9}" type="slidenum">
              <a:rPr lang="en-US" smtClean="0"/>
              <a:t>‹#›</a:t>
            </a:fld>
            <a:endParaRPr lang="en-US"/>
          </a:p>
        </p:txBody>
      </p:sp>
    </p:spTree>
    <p:extLst>
      <p:ext uri="{BB962C8B-B14F-4D97-AF65-F5344CB8AC3E}">
        <p14:creationId xmlns:p14="http://schemas.microsoft.com/office/powerpoint/2010/main" val="378502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2E58E-7E1A-453E-9FF7-C00ECA46FBB4}" type="datetimeFigureOut">
              <a:rPr lang="en-US" smtClean="0"/>
              <a:t>7/25/2023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EEB06-6229-4585-A554-FC1F8C9FF4D9}" type="slidenum">
              <a:rPr lang="en-US" smtClean="0"/>
              <a:t>‹#›</a:t>
            </a:fld>
            <a:endParaRPr lang="en-US"/>
          </a:p>
        </p:txBody>
      </p:sp>
    </p:spTree>
    <p:extLst>
      <p:ext uri="{BB962C8B-B14F-4D97-AF65-F5344CB8AC3E}">
        <p14:creationId xmlns:p14="http://schemas.microsoft.com/office/powerpoint/2010/main" val="3383092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Hiking: Bridge Cross</a:t>
            </a:r>
            <a:endParaRPr lang="en-US" dirty="0"/>
          </a:p>
        </p:txBody>
      </p:sp>
      <p:sp>
        <p:nvSpPr>
          <p:cNvPr id="3" name="Subtitle 2"/>
          <p:cNvSpPr>
            <a:spLocks noGrp="1"/>
          </p:cNvSpPr>
          <p:nvPr>
            <p:ph type="subTitle" idx="1"/>
          </p:nvPr>
        </p:nvSpPr>
        <p:spPr/>
        <p:txBody>
          <a:bodyPr/>
          <a:lstStyle/>
          <a:p>
            <a:r>
              <a:rPr lang="en-US" dirty="0"/>
              <a:t> </a:t>
            </a:r>
            <a:endParaRPr lang="en-US" dirty="0"/>
          </a:p>
        </p:txBody>
      </p:sp>
    </p:spTree>
    <p:extLst>
      <p:ext uri="{BB962C8B-B14F-4D97-AF65-F5344CB8AC3E}">
        <p14:creationId xmlns:p14="http://schemas.microsoft.com/office/powerpoint/2010/main" val="2003338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173" y="287262"/>
            <a:ext cx="11572400" cy="1015663"/>
          </a:xfrm>
          <a:prstGeom prst="rect">
            <a:avLst/>
          </a:prstGeom>
          <a:noFill/>
          <a:ln w="3175">
            <a:solidFill>
              <a:schemeClr val="tx1"/>
            </a:solidFill>
          </a:ln>
        </p:spPr>
        <p:txBody>
          <a:bodyPr wrap="square" rtlCol="0">
            <a:spAutoFit/>
          </a:bodyPr>
          <a:lstStyle/>
          <a:p>
            <a:r>
              <a:rPr lang="en-US" sz="2000" dirty="0" smtClean="0"/>
              <a:t>As it is a small project, to keep it simple, all files are in one folder.</a:t>
            </a:r>
            <a:endParaRPr lang="en-US" sz="2000" dirty="0"/>
          </a:p>
          <a:p>
            <a:r>
              <a:rPr lang="en-US" sz="2000" dirty="0" smtClean="0"/>
              <a:t>It can be reorganized to keep source, header, binary, </a:t>
            </a:r>
            <a:r>
              <a:rPr lang="en-US" sz="2000" dirty="0" err="1" smtClean="0"/>
              <a:t>config</a:t>
            </a:r>
            <a:r>
              <a:rPr lang="en-US" sz="2000" dirty="0" smtClean="0"/>
              <a:t>, </a:t>
            </a:r>
            <a:r>
              <a:rPr lang="en-US" sz="2000" dirty="0" err="1" smtClean="0"/>
              <a:t>obj</a:t>
            </a:r>
            <a:r>
              <a:rPr lang="en-US" sz="2000" dirty="0" smtClean="0"/>
              <a:t>, lib, 3</a:t>
            </a:r>
            <a:r>
              <a:rPr lang="en-US" sz="2000" baseline="30000" dirty="0" smtClean="0"/>
              <a:t>rd</a:t>
            </a:r>
            <a:r>
              <a:rPr lang="en-US" sz="2000" dirty="0" smtClean="0"/>
              <a:t>-party, make, etc., in different directories.</a:t>
            </a:r>
          </a:p>
        </p:txBody>
      </p:sp>
      <p:sp>
        <p:nvSpPr>
          <p:cNvPr id="5" name="TextBox 4"/>
          <p:cNvSpPr txBox="1"/>
          <p:nvPr/>
        </p:nvSpPr>
        <p:spPr>
          <a:xfrm>
            <a:off x="298173" y="1530054"/>
            <a:ext cx="11572400" cy="707886"/>
          </a:xfrm>
          <a:prstGeom prst="rect">
            <a:avLst/>
          </a:prstGeom>
          <a:noFill/>
          <a:ln w="3175">
            <a:solidFill>
              <a:schemeClr val="tx1"/>
            </a:solidFill>
          </a:ln>
        </p:spPr>
        <p:txBody>
          <a:bodyPr wrap="square" rtlCol="0">
            <a:spAutoFit/>
          </a:bodyPr>
          <a:lstStyle/>
          <a:p>
            <a:r>
              <a:rPr lang="en-US" sz="2000" dirty="0" smtClean="0"/>
              <a:t>In </a:t>
            </a:r>
            <a:r>
              <a:rPr lang="en-US" sz="2000" dirty="0" err="1" smtClean="0"/>
              <a:t>linux</a:t>
            </a:r>
            <a:r>
              <a:rPr lang="en-US" sz="2000" dirty="0" smtClean="0"/>
              <a:t>, use </a:t>
            </a:r>
            <a:r>
              <a:rPr lang="en-US" sz="2000" dirty="0" err="1" smtClean="0"/>
              <a:t>Makefile</a:t>
            </a:r>
            <a:endParaRPr lang="en-US" sz="2000" dirty="0" smtClean="0"/>
          </a:p>
          <a:p>
            <a:r>
              <a:rPr lang="en-US" sz="2000" dirty="0" smtClean="0"/>
              <a:t>In Windows, use the project BridgeCross.sln</a:t>
            </a:r>
          </a:p>
        </p:txBody>
      </p:sp>
      <p:sp>
        <p:nvSpPr>
          <p:cNvPr id="6" name="TextBox 5"/>
          <p:cNvSpPr txBox="1"/>
          <p:nvPr/>
        </p:nvSpPr>
        <p:spPr>
          <a:xfrm>
            <a:off x="298173" y="2424005"/>
            <a:ext cx="11572400" cy="1323439"/>
          </a:xfrm>
          <a:prstGeom prst="rect">
            <a:avLst/>
          </a:prstGeom>
          <a:noFill/>
          <a:ln w="3175">
            <a:solidFill>
              <a:schemeClr val="tx1"/>
            </a:solidFill>
          </a:ln>
        </p:spPr>
        <p:txBody>
          <a:bodyPr wrap="square" rtlCol="0">
            <a:spAutoFit/>
          </a:bodyPr>
          <a:lstStyle/>
          <a:p>
            <a:r>
              <a:rPr lang="en-US" sz="2000" dirty="0" err="1" smtClean="0"/>
              <a:t>Config</a:t>
            </a:r>
            <a:r>
              <a:rPr lang="en-US" sz="2000" dirty="0" smtClean="0"/>
              <a:t> file:</a:t>
            </a:r>
          </a:p>
          <a:p>
            <a:pPr marL="342900" indent="-342900">
              <a:buFont typeface="Arial" panose="020B0604020202020204" pitchFamily="34" charset="0"/>
              <a:buChar char="•"/>
            </a:pPr>
            <a:r>
              <a:rPr lang="en-US" sz="2000" dirty="0" smtClean="0"/>
              <a:t>bridge_cross_1.yaml and bridge_cross_2.yaml are used to check the sanity of two methods used</a:t>
            </a:r>
          </a:p>
          <a:p>
            <a:pPr marL="342900" indent="-342900">
              <a:buFont typeface="Arial" panose="020B0604020202020204" pitchFamily="34" charset="0"/>
              <a:buChar char="•"/>
            </a:pPr>
            <a:r>
              <a:rPr lang="en-US" sz="2000" b="1" dirty="0" err="1" smtClean="0"/>
              <a:t>hiking_event_default.yaml</a:t>
            </a:r>
            <a:r>
              <a:rPr lang="en-US" sz="2000" dirty="0" smtClean="0"/>
              <a:t> is the default </a:t>
            </a:r>
            <a:r>
              <a:rPr lang="en-US" sz="2000" dirty="0" err="1" smtClean="0"/>
              <a:t>config</a:t>
            </a:r>
            <a:r>
              <a:rPr lang="en-US" sz="2000" dirty="0" smtClean="0"/>
              <a:t> used.</a:t>
            </a:r>
          </a:p>
          <a:p>
            <a:pPr marL="342900" indent="-342900">
              <a:buFont typeface="Arial" panose="020B0604020202020204" pitchFamily="34" charset="0"/>
              <a:buChar char="•"/>
            </a:pPr>
            <a:r>
              <a:rPr lang="en-US" sz="2000" dirty="0" smtClean="0"/>
              <a:t>Default </a:t>
            </a:r>
            <a:r>
              <a:rPr lang="en-US" sz="2000" dirty="0" err="1" smtClean="0"/>
              <a:t>config</a:t>
            </a:r>
            <a:r>
              <a:rPr lang="en-US" sz="2000" dirty="0" smtClean="0"/>
              <a:t> can be changed in </a:t>
            </a:r>
            <a:r>
              <a:rPr lang="en-US" sz="2000" dirty="0" err="1" smtClean="0"/>
              <a:t>main.c</a:t>
            </a:r>
            <a:r>
              <a:rPr lang="en-US" sz="2000" dirty="0"/>
              <a:t> </a:t>
            </a:r>
            <a:r>
              <a:rPr lang="en-US" sz="2000" dirty="0" smtClean="0"/>
              <a:t>or </a:t>
            </a:r>
            <a:r>
              <a:rPr lang="en-US" sz="2000" dirty="0" err="1" smtClean="0"/>
              <a:t>config.h</a:t>
            </a:r>
            <a:r>
              <a:rPr lang="en-US" sz="2000" dirty="0"/>
              <a:t> </a:t>
            </a:r>
            <a:r>
              <a:rPr lang="en-US" sz="2000" dirty="0" smtClean="0"/>
              <a:t>or </a:t>
            </a:r>
            <a:r>
              <a:rPr lang="en-US" sz="2000" dirty="0" err="1" smtClean="0"/>
              <a:t>config</a:t>
            </a:r>
            <a:r>
              <a:rPr lang="en-US" sz="2000" dirty="0" smtClean="0"/>
              <a:t> file can be given as argument to main.</a:t>
            </a:r>
          </a:p>
        </p:txBody>
      </p:sp>
      <p:sp>
        <p:nvSpPr>
          <p:cNvPr id="7" name="TextBox 6"/>
          <p:cNvSpPr txBox="1"/>
          <p:nvPr/>
        </p:nvSpPr>
        <p:spPr>
          <a:xfrm>
            <a:off x="298173" y="3994365"/>
            <a:ext cx="5297557" cy="1015663"/>
          </a:xfrm>
          <a:prstGeom prst="rect">
            <a:avLst/>
          </a:prstGeom>
          <a:noFill/>
          <a:ln w="3175">
            <a:solidFill>
              <a:schemeClr val="tx1"/>
            </a:solidFill>
          </a:ln>
        </p:spPr>
        <p:txBody>
          <a:bodyPr wrap="square" rtlCol="0">
            <a:spAutoFit/>
          </a:bodyPr>
          <a:lstStyle/>
          <a:p>
            <a:r>
              <a:rPr lang="en-US" sz="2000" dirty="0" err="1" smtClean="0"/>
              <a:t>Config</a:t>
            </a:r>
            <a:r>
              <a:rPr lang="en-US" sz="2000" dirty="0" smtClean="0"/>
              <a:t> Parser:</a:t>
            </a:r>
          </a:p>
          <a:p>
            <a:pPr marL="342900" indent="-342900">
              <a:buFont typeface="Arial" panose="020B0604020202020204" pitchFamily="34" charset="0"/>
              <a:buChar char="•"/>
            </a:pPr>
            <a:r>
              <a:rPr lang="en-US" sz="2000" dirty="0" err="1" smtClean="0"/>
              <a:t>config</a:t>
            </a:r>
            <a:r>
              <a:rPr lang="en-US" sz="2000" dirty="0" smtClean="0"/>
              <a:t>.[</a:t>
            </a:r>
            <a:r>
              <a:rPr lang="en-US" sz="2000" dirty="0" err="1" smtClean="0"/>
              <a:t>cpp,h</a:t>
            </a:r>
            <a:r>
              <a:rPr lang="en-US" sz="2000" dirty="0" smtClean="0"/>
              <a:t>] implements </a:t>
            </a:r>
            <a:r>
              <a:rPr lang="en-US" sz="2000" dirty="0" err="1" smtClean="0"/>
              <a:t>yaml</a:t>
            </a:r>
            <a:r>
              <a:rPr lang="en-US" sz="2000" dirty="0" smtClean="0"/>
              <a:t> parser for this project.</a:t>
            </a:r>
          </a:p>
        </p:txBody>
      </p:sp>
      <p:sp>
        <p:nvSpPr>
          <p:cNvPr id="8" name="TextBox 7"/>
          <p:cNvSpPr txBox="1"/>
          <p:nvPr/>
        </p:nvSpPr>
        <p:spPr>
          <a:xfrm>
            <a:off x="6084373" y="3994365"/>
            <a:ext cx="5748069" cy="1015663"/>
          </a:xfrm>
          <a:prstGeom prst="rect">
            <a:avLst/>
          </a:prstGeom>
          <a:noFill/>
          <a:ln w="3175">
            <a:solidFill>
              <a:schemeClr val="tx1"/>
            </a:solidFill>
          </a:ln>
        </p:spPr>
        <p:txBody>
          <a:bodyPr wrap="square" rtlCol="0">
            <a:spAutoFit/>
          </a:bodyPr>
          <a:lstStyle/>
          <a:p>
            <a:r>
              <a:rPr lang="en-US" sz="2000" dirty="0" smtClean="0"/>
              <a:t>Core logic:</a:t>
            </a:r>
          </a:p>
          <a:p>
            <a:pPr marL="342900" indent="-342900">
              <a:buFont typeface="Arial" panose="020B0604020202020204" pitchFamily="34" charset="0"/>
              <a:buChar char="•"/>
            </a:pPr>
            <a:r>
              <a:rPr lang="en-US" sz="2000" dirty="0" smtClean="0"/>
              <a:t>hiking.[</a:t>
            </a:r>
            <a:r>
              <a:rPr lang="en-US" sz="2000" dirty="0" err="1" smtClean="0"/>
              <a:t>cpp,h</a:t>
            </a:r>
            <a:r>
              <a:rPr lang="en-US" sz="2000" dirty="0" smtClean="0"/>
              <a:t>] implements the methods to compute the time required to cross bridges.</a:t>
            </a:r>
          </a:p>
        </p:txBody>
      </p:sp>
      <p:sp>
        <p:nvSpPr>
          <p:cNvPr id="9" name="TextBox 8"/>
          <p:cNvSpPr txBox="1"/>
          <p:nvPr/>
        </p:nvSpPr>
        <p:spPr>
          <a:xfrm>
            <a:off x="298173" y="5170167"/>
            <a:ext cx="5297557" cy="1631216"/>
          </a:xfrm>
          <a:prstGeom prst="rect">
            <a:avLst/>
          </a:prstGeom>
          <a:noFill/>
          <a:ln w="3175">
            <a:solidFill>
              <a:schemeClr val="tx1"/>
            </a:solidFill>
          </a:ln>
        </p:spPr>
        <p:txBody>
          <a:bodyPr wrap="square" rtlCol="0">
            <a:spAutoFit/>
          </a:bodyPr>
          <a:lstStyle/>
          <a:p>
            <a:r>
              <a:rPr lang="en-US" sz="2000" dirty="0" smtClean="0"/>
              <a:t>Main:</a:t>
            </a:r>
          </a:p>
          <a:p>
            <a:pPr marL="342900" indent="-342900">
              <a:buFont typeface="Arial" panose="020B0604020202020204" pitchFamily="34" charset="0"/>
              <a:buChar char="•"/>
            </a:pPr>
            <a:r>
              <a:rPr lang="en-US" sz="2000" dirty="0" smtClean="0"/>
              <a:t>main.cpp – entry to the project, initializes the objects, comparison of outputs of two different approaches. For detailed debug, different trace levels can be enabled here.</a:t>
            </a:r>
          </a:p>
        </p:txBody>
      </p:sp>
      <p:sp>
        <p:nvSpPr>
          <p:cNvPr id="10" name="TextBox 9"/>
          <p:cNvSpPr txBox="1"/>
          <p:nvPr/>
        </p:nvSpPr>
        <p:spPr>
          <a:xfrm>
            <a:off x="6084373" y="5129559"/>
            <a:ext cx="5748069" cy="1631216"/>
          </a:xfrm>
          <a:prstGeom prst="rect">
            <a:avLst/>
          </a:prstGeom>
          <a:noFill/>
          <a:ln w="3175">
            <a:solidFill>
              <a:schemeClr val="tx1"/>
            </a:solidFill>
          </a:ln>
        </p:spPr>
        <p:txBody>
          <a:bodyPr wrap="square" rtlCol="0">
            <a:spAutoFit/>
          </a:bodyPr>
          <a:lstStyle/>
          <a:p>
            <a:r>
              <a:rPr lang="en-US" sz="2000" dirty="0" smtClean="0"/>
              <a:t>Helper and Debug:</a:t>
            </a:r>
          </a:p>
          <a:p>
            <a:pPr marL="342900" indent="-342900">
              <a:buFont typeface="Arial" panose="020B0604020202020204" pitchFamily="34" charset="0"/>
              <a:buChar char="•"/>
            </a:pPr>
            <a:r>
              <a:rPr lang="en-US" sz="2000" dirty="0"/>
              <a:t>h</a:t>
            </a:r>
            <a:r>
              <a:rPr lang="en-US" sz="2000" dirty="0" smtClean="0"/>
              <a:t>iker.[</a:t>
            </a:r>
            <a:r>
              <a:rPr lang="en-US" sz="2000" dirty="0" err="1" smtClean="0"/>
              <a:t>cpp,h</a:t>
            </a:r>
            <a:r>
              <a:rPr lang="en-US" sz="2000" dirty="0" smtClean="0"/>
              <a:t>] &amp; bridge.[</a:t>
            </a:r>
            <a:r>
              <a:rPr lang="en-US" sz="2000" dirty="0" err="1" smtClean="0"/>
              <a:t>cpp</a:t>
            </a:r>
            <a:r>
              <a:rPr lang="en-US" sz="2000" dirty="0" smtClean="0"/>
              <a:t>, h] – Implements helper structures.</a:t>
            </a:r>
          </a:p>
          <a:p>
            <a:pPr marL="342900" indent="-342900">
              <a:buFont typeface="Arial" panose="020B0604020202020204" pitchFamily="34" charset="0"/>
              <a:buChar char="•"/>
            </a:pPr>
            <a:r>
              <a:rPr lang="en-US" sz="2000" dirty="0" smtClean="0"/>
              <a:t>debug.[</a:t>
            </a:r>
            <a:r>
              <a:rPr lang="en-US" sz="2000" dirty="0" err="1" smtClean="0"/>
              <a:t>cpp</a:t>
            </a:r>
            <a:r>
              <a:rPr lang="en-US" sz="2000" dirty="0" smtClean="0"/>
              <a:t>, h] – Implements different trace levels for debugging</a:t>
            </a:r>
          </a:p>
        </p:txBody>
      </p:sp>
    </p:spTree>
    <p:extLst>
      <p:ext uri="{BB962C8B-B14F-4D97-AF65-F5344CB8AC3E}">
        <p14:creationId xmlns:p14="http://schemas.microsoft.com/office/powerpoint/2010/main" val="120399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0721" y="2932044"/>
            <a:ext cx="2157770" cy="584775"/>
          </a:xfrm>
          <a:prstGeom prst="rect">
            <a:avLst/>
          </a:prstGeom>
          <a:noFill/>
        </p:spPr>
        <p:txBody>
          <a:bodyPr wrap="none" rtlCol="0">
            <a:spAutoFit/>
          </a:bodyPr>
          <a:lstStyle/>
          <a:p>
            <a:r>
              <a:rPr lang="en-US" sz="3200" dirty="0" smtClean="0"/>
              <a:t>Approaches</a:t>
            </a:r>
            <a:endParaRPr lang="en-US" sz="3200" dirty="0"/>
          </a:p>
        </p:txBody>
      </p:sp>
    </p:spTree>
    <p:extLst>
      <p:ext uri="{BB962C8B-B14F-4D97-AF65-F5344CB8AC3E}">
        <p14:creationId xmlns:p14="http://schemas.microsoft.com/office/powerpoint/2010/main" val="480713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08" y="427382"/>
            <a:ext cx="11572399" cy="1015663"/>
          </a:xfrm>
          <a:prstGeom prst="rect">
            <a:avLst/>
          </a:prstGeom>
          <a:noFill/>
          <a:ln w="3175">
            <a:solidFill>
              <a:schemeClr val="tx1"/>
            </a:solidFill>
          </a:ln>
        </p:spPr>
        <p:txBody>
          <a:bodyPr wrap="none" rtlCol="0">
            <a:spAutoFit/>
          </a:bodyPr>
          <a:lstStyle/>
          <a:p>
            <a:r>
              <a:rPr lang="en-US" sz="2000" dirty="0" smtClean="0"/>
              <a:t>Hikers crossing the bridge with least time can be solved with multiple approaches.</a:t>
            </a:r>
          </a:p>
          <a:p>
            <a:r>
              <a:rPr lang="en-US" sz="2000" dirty="0" smtClean="0"/>
              <a:t>Maximum of two hikers can cross the bridge at a time.  Each hiker may take different time to cross the bridge.</a:t>
            </a:r>
          </a:p>
          <a:p>
            <a:r>
              <a:rPr lang="en-US" sz="2000" dirty="0" smtClean="0"/>
              <a:t>Time taken by two hikers to cross the bridge will be same as the slowest hiker.</a:t>
            </a:r>
          </a:p>
        </p:txBody>
      </p:sp>
      <p:sp>
        <p:nvSpPr>
          <p:cNvPr id="3" name="TextBox 2"/>
          <p:cNvSpPr txBox="1"/>
          <p:nvPr/>
        </p:nvSpPr>
        <p:spPr>
          <a:xfrm>
            <a:off x="357807" y="1687926"/>
            <a:ext cx="11572400" cy="1323439"/>
          </a:xfrm>
          <a:prstGeom prst="rect">
            <a:avLst/>
          </a:prstGeom>
          <a:noFill/>
          <a:ln w="3175">
            <a:solidFill>
              <a:schemeClr val="tx1"/>
            </a:solidFill>
          </a:ln>
        </p:spPr>
        <p:txBody>
          <a:bodyPr wrap="square" rtlCol="0">
            <a:spAutoFit/>
          </a:bodyPr>
          <a:lstStyle/>
          <a:p>
            <a:r>
              <a:rPr lang="en-US" sz="2000" dirty="0" smtClean="0"/>
              <a:t>e.g., Hikers:  A[10], B[20], C[40], D[50]</a:t>
            </a:r>
          </a:p>
          <a:p>
            <a:r>
              <a:rPr lang="en-US" sz="2000" dirty="0" smtClean="0"/>
              <a:t>When we look at the set, it feels like the hiker with least time to cross the bridge can be a transport companion for all remaining hikers. After crossing the bridge with other hiker he/she will return alone.</a:t>
            </a:r>
          </a:p>
          <a:p>
            <a:r>
              <a:rPr lang="en-US" sz="2000" dirty="0" smtClean="0"/>
              <a:t>We can see this method gets the crossing done functionally, but may not give optimal time.</a:t>
            </a:r>
            <a:endParaRPr lang="en-US" sz="2000" dirty="0"/>
          </a:p>
        </p:txBody>
      </p:sp>
      <p:sp>
        <p:nvSpPr>
          <p:cNvPr id="5" name="TextBox 4"/>
          <p:cNvSpPr txBox="1"/>
          <p:nvPr/>
        </p:nvSpPr>
        <p:spPr>
          <a:xfrm>
            <a:off x="1739346" y="3661730"/>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cxnSp>
        <p:nvCxnSpPr>
          <p:cNvPr id="7" name="Straight Connector 6"/>
          <p:cNvCxnSpPr/>
          <p:nvPr/>
        </p:nvCxnSpPr>
        <p:spPr>
          <a:xfrm>
            <a:off x="3438940" y="3610930"/>
            <a:ext cx="29817" cy="2998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123680" y="3661730"/>
            <a:ext cx="2677" cy="30173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87417" y="4061840"/>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28562" y="4829145"/>
            <a:ext cx="1121466" cy="400110"/>
          </a:xfrm>
          <a:prstGeom prst="rect">
            <a:avLst/>
          </a:prstGeom>
          <a:noFill/>
          <a:ln w="3175">
            <a:solidFill>
              <a:schemeClr val="tx1"/>
            </a:solidFill>
          </a:ln>
        </p:spPr>
        <p:txBody>
          <a:bodyPr wrap="square" rtlCol="0">
            <a:spAutoFit/>
          </a:bodyPr>
          <a:lstStyle/>
          <a:p>
            <a:r>
              <a:rPr lang="en-US" sz="2000" dirty="0" smtClean="0"/>
              <a:t>A, C (40) </a:t>
            </a:r>
            <a:endParaRPr lang="en-US" sz="2000" dirty="0"/>
          </a:p>
        </p:txBody>
      </p:sp>
      <p:sp>
        <p:nvSpPr>
          <p:cNvPr id="16" name="TextBox 15"/>
          <p:cNvSpPr txBox="1"/>
          <p:nvPr/>
        </p:nvSpPr>
        <p:spPr>
          <a:xfrm>
            <a:off x="7263019" y="4222498"/>
            <a:ext cx="608772" cy="400110"/>
          </a:xfrm>
          <a:prstGeom prst="rect">
            <a:avLst/>
          </a:prstGeom>
          <a:noFill/>
          <a:ln w="3175">
            <a:solidFill>
              <a:schemeClr val="tx1"/>
            </a:solidFill>
          </a:ln>
        </p:spPr>
        <p:txBody>
          <a:bodyPr wrap="square" rtlCol="0">
            <a:spAutoFit/>
          </a:bodyPr>
          <a:lstStyle/>
          <a:p>
            <a:r>
              <a:rPr lang="en-US" sz="2000" dirty="0" smtClean="0"/>
              <a:t>A, B</a:t>
            </a:r>
            <a:endParaRPr lang="en-US" sz="2000" dirty="0"/>
          </a:p>
        </p:txBody>
      </p:sp>
      <p:sp>
        <p:nvSpPr>
          <p:cNvPr id="17" name="TextBox 16"/>
          <p:cNvSpPr txBox="1"/>
          <p:nvPr/>
        </p:nvSpPr>
        <p:spPr>
          <a:xfrm>
            <a:off x="9238196" y="6076266"/>
            <a:ext cx="1369769" cy="400110"/>
          </a:xfrm>
          <a:prstGeom prst="rect">
            <a:avLst/>
          </a:prstGeom>
          <a:noFill/>
          <a:ln w="3175">
            <a:solidFill>
              <a:schemeClr val="tx1"/>
            </a:solidFill>
          </a:ln>
        </p:spPr>
        <p:txBody>
          <a:bodyPr wrap="square" rtlCol="0">
            <a:spAutoFit/>
          </a:bodyPr>
          <a:lstStyle/>
          <a:p>
            <a:r>
              <a:rPr lang="en-US" sz="2000" dirty="0" smtClean="0"/>
              <a:t>Total:  130</a:t>
            </a:r>
            <a:endParaRPr lang="en-US" sz="2000" dirty="0"/>
          </a:p>
        </p:txBody>
      </p:sp>
      <p:cxnSp>
        <p:nvCxnSpPr>
          <p:cNvPr id="18" name="Straight Arrow Connector 17"/>
          <p:cNvCxnSpPr/>
          <p:nvPr/>
        </p:nvCxnSpPr>
        <p:spPr>
          <a:xfrm flipH="1">
            <a:off x="3945835" y="4570178"/>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0499" y="4291498"/>
            <a:ext cx="1121466" cy="400110"/>
          </a:xfrm>
          <a:prstGeom prst="rect">
            <a:avLst/>
          </a:prstGeom>
          <a:noFill/>
          <a:ln w="3175">
            <a:solidFill>
              <a:schemeClr val="tx1"/>
            </a:solidFill>
          </a:ln>
        </p:spPr>
        <p:txBody>
          <a:bodyPr wrap="square" rtlCol="0">
            <a:spAutoFit/>
          </a:bodyPr>
          <a:lstStyle/>
          <a:p>
            <a:r>
              <a:rPr lang="en-US" sz="2000" dirty="0" smtClean="0"/>
              <a:t>A (10) </a:t>
            </a:r>
            <a:endParaRPr lang="en-US" sz="2000" dirty="0"/>
          </a:p>
        </p:txBody>
      </p:sp>
      <p:sp>
        <p:nvSpPr>
          <p:cNvPr id="22" name="TextBox 21"/>
          <p:cNvSpPr txBox="1"/>
          <p:nvPr/>
        </p:nvSpPr>
        <p:spPr>
          <a:xfrm>
            <a:off x="1954074" y="4832723"/>
            <a:ext cx="1067422" cy="400110"/>
          </a:xfrm>
          <a:prstGeom prst="rect">
            <a:avLst/>
          </a:prstGeom>
          <a:noFill/>
          <a:ln w="3175">
            <a:solidFill>
              <a:schemeClr val="tx1"/>
            </a:solidFill>
          </a:ln>
        </p:spPr>
        <p:txBody>
          <a:bodyPr wrap="square" rtlCol="0">
            <a:spAutoFit/>
          </a:bodyPr>
          <a:lstStyle/>
          <a:p>
            <a:r>
              <a:rPr lang="en-US" sz="2000" dirty="0" smtClean="0"/>
              <a:t>A, C, D</a:t>
            </a:r>
            <a:endParaRPr lang="en-US" sz="2000" dirty="0"/>
          </a:p>
        </p:txBody>
      </p:sp>
      <p:cxnSp>
        <p:nvCxnSpPr>
          <p:cNvPr id="23" name="Straight Arrow Connector 22"/>
          <p:cNvCxnSpPr/>
          <p:nvPr/>
        </p:nvCxnSpPr>
        <p:spPr>
          <a:xfrm>
            <a:off x="3808967" y="5112315"/>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5546" y="3935560"/>
            <a:ext cx="1121466" cy="400110"/>
          </a:xfrm>
          <a:prstGeom prst="rect">
            <a:avLst/>
          </a:prstGeom>
          <a:noFill/>
          <a:ln w="3175">
            <a:solidFill>
              <a:schemeClr val="tx1"/>
            </a:solidFill>
          </a:ln>
        </p:spPr>
        <p:txBody>
          <a:bodyPr wrap="square" rtlCol="0">
            <a:spAutoFit/>
          </a:bodyPr>
          <a:lstStyle/>
          <a:p>
            <a:r>
              <a:rPr lang="en-US" sz="2000" dirty="0" smtClean="0"/>
              <a:t>A, B (20) </a:t>
            </a:r>
            <a:endParaRPr lang="en-US" sz="2000" dirty="0"/>
          </a:p>
        </p:txBody>
      </p:sp>
      <p:sp>
        <p:nvSpPr>
          <p:cNvPr id="25" name="TextBox 24"/>
          <p:cNvSpPr txBox="1"/>
          <p:nvPr/>
        </p:nvSpPr>
        <p:spPr>
          <a:xfrm>
            <a:off x="7267165" y="5211586"/>
            <a:ext cx="964919" cy="400110"/>
          </a:xfrm>
          <a:prstGeom prst="rect">
            <a:avLst/>
          </a:prstGeom>
          <a:noFill/>
          <a:ln w="3175">
            <a:solidFill>
              <a:schemeClr val="tx1"/>
            </a:solidFill>
          </a:ln>
        </p:spPr>
        <p:txBody>
          <a:bodyPr wrap="square" rtlCol="0">
            <a:spAutoFit/>
          </a:bodyPr>
          <a:lstStyle/>
          <a:p>
            <a:r>
              <a:rPr lang="en-US" sz="2000" dirty="0" smtClean="0"/>
              <a:t>A, B, C</a:t>
            </a:r>
            <a:endParaRPr lang="en-US" sz="2000" dirty="0"/>
          </a:p>
        </p:txBody>
      </p:sp>
      <p:cxnSp>
        <p:nvCxnSpPr>
          <p:cNvPr id="26" name="Straight Arrow Connector 25"/>
          <p:cNvCxnSpPr/>
          <p:nvPr/>
        </p:nvCxnSpPr>
        <p:spPr>
          <a:xfrm flipH="1">
            <a:off x="3945835" y="5657506"/>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67829" y="5354734"/>
            <a:ext cx="1121466" cy="400110"/>
          </a:xfrm>
          <a:prstGeom prst="rect">
            <a:avLst/>
          </a:prstGeom>
          <a:noFill/>
          <a:ln w="3175">
            <a:solidFill>
              <a:schemeClr val="tx1"/>
            </a:solidFill>
          </a:ln>
        </p:spPr>
        <p:txBody>
          <a:bodyPr wrap="square" rtlCol="0">
            <a:spAutoFit/>
          </a:bodyPr>
          <a:lstStyle/>
          <a:p>
            <a:r>
              <a:rPr lang="en-US" sz="2000" dirty="0" smtClean="0"/>
              <a:t>A (10) </a:t>
            </a:r>
            <a:endParaRPr lang="en-US" sz="2000" dirty="0"/>
          </a:p>
        </p:txBody>
      </p:sp>
      <p:sp>
        <p:nvSpPr>
          <p:cNvPr id="29" name="TextBox 28"/>
          <p:cNvSpPr txBox="1"/>
          <p:nvPr/>
        </p:nvSpPr>
        <p:spPr>
          <a:xfrm>
            <a:off x="2131937" y="5578881"/>
            <a:ext cx="924241" cy="400110"/>
          </a:xfrm>
          <a:prstGeom prst="rect">
            <a:avLst/>
          </a:prstGeom>
          <a:noFill/>
          <a:ln w="3175">
            <a:solidFill>
              <a:schemeClr val="tx1"/>
            </a:solidFill>
          </a:ln>
        </p:spPr>
        <p:txBody>
          <a:bodyPr wrap="square" rtlCol="0">
            <a:spAutoFit/>
          </a:bodyPr>
          <a:lstStyle/>
          <a:p>
            <a:r>
              <a:rPr lang="en-US" sz="2000" dirty="0" smtClean="0"/>
              <a:t>A, D</a:t>
            </a:r>
            <a:endParaRPr lang="en-US" sz="2000" dirty="0"/>
          </a:p>
        </p:txBody>
      </p:sp>
      <p:cxnSp>
        <p:nvCxnSpPr>
          <p:cNvPr id="30" name="Straight Arrow Connector 29"/>
          <p:cNvCxnSpPr/>
          <p:nvPr/>
        </p:nvCxnSpPr>
        <p:spPr>
          <a:xfrm>
            <a:off x="3789088" y="6080588"/>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22541" y="5876211"/>
            <a:ext cx="1121466" cy="400110"/>
          </a:xfrm>
          <a:prstGeom prst="rect">
            <a:avLst/>
          </a:prstGeom>
          <a:noFill/>
          <a:ln w="3175">
            <a:solidFill>
              <a:schemeClr val="tx1"/>
            </a:solidFill>
          </a:ln>
        </p:spPr>
        <p:txBody>
          <a:bodyPr wrap="square" rtlCol="0">
            <a:spAutoFit/>
          </a:bodyPr>
          <a:lstStyle/>
          <a:p>
            <a:r>
              <a:rPr lang="en-US" sz="2000" dirty="0" smtClean="0"/>
              <a:t>A, D (50) </a:t>
            </a:r>
            <a:endParaRPr lang="en-US" sz="2000" dirty="0"/>
          </a:p>
        </p:txBody>
      </p:sp>
      <p:sp>
        <p:nvSpPr>
          <p:cNvPr id="32" name="TextBox 31"/>
          <p:cNvSpPr txBox="1"/>
          <p:nvPr/>
        </p:nvSpPr>
        <p:spPr>
          <a:xfrm>
            <a:off x="7317509" y="6076266"/>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sp>
        <p:nvSpPr>
          <p:cNvPr id="36" name="TextBox 35"/>
          <p:cNvSpPr txBox="1"/>
          <p:nvPr/>
        </p:nvSpPr>
        <p:spPr>
          <a:xfrm>
            <a:off x="3082071" y="3232017"/>
            <a:ext cx="773371" cy="400110"/>
          </a:xfrm>
          <a:prstGeom prst="rect">
            <a:avLst/>
          </a:prstGeom>
          <a:noFill/>
          <a:ln w="3175">
            <a:solidFill>
              <a:schemeClr val="tx1"/>
            </a:solidFill>
          </a:ln>
        </p:spPr>
        <p:txBody>
          <a:bodyPr wrap="square" rtlCol="0">
            <a:spAutoFit/>
          </a:bodyPr>
          <a:lstStyle/>
          <a:p>
            <a:r>
              <a:rPr lang="en-US" sz="2000" dirty="0" smtClean="0"/>
              <a:t>Left</a:t>
            </a:r>
            <a:endParaRPr lang="en-US" sz="2000" dirty="0"/>
          </a:p>
        </p:txBody>
      </p:sp>
      <p:sp>
        <p:nvSpPr>
          <p:cNvPr id="37" name="TextBox 36"/>
          <p:cNvSpPr txBox="1"/>
          <p:nvPr/>
        </p:nvSpPr>
        <p:spPr>
          <a:xfrm>
            <a:off x="6794034" y="3241023"/>
            <a:ext cx="773371" cy="400110"/>
          </a:xfrm>
          <a:prstGeom prst="rect">
            <a:avLst/>
          </a:prstGeom>
          <a:noFill/>
          <a:ln w="3175">
            <a:solidFill>
              <a:schemeClr val="tx1"/>
            </a:solidFill>
          </a:ln>
        </p:spPr>
        <p:txBody>
          <a:bodyPr wrap="square" rtlCol="0">
            <a:spAutoFit/>
          </a:bodyPr>
          <a:lstStyle/>
          <a:p>
            <a:r>
              <a:rPr lang="en-US" sz="2000" dirty="0" smtClean="0"/>
              <a:t>Right</a:t>
            </a:r>
            <a:endParaRPr lang="en-US" sz="2000" dirty="0"/>
          </a:p>
        </p:txBody>
      </p:sp>
    </p:spTree>
    <p:extLst>
      <p:ext uri="{BB962C8B-B14F-4D97-AF65-F5344CB8AC3E}">
        <p14:creationId xmlns:p14="http://schemas.microsoft.com/office/powerpoint/2010/main" val="403180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294" y="515108"/>
            <a:ext cx="11572400" cy="707886"/>
          </a:xfrm>
          <a:prstGeom prst="rect">
            <a:avLst/>
          </a:prstGeom>
          <a:noFill/>
          <a:ln w="3175">
            <a:solidFill>
              <a:schemeClr val="tx1"/>
            </a:solidFill>
          </a:ln>
        </p:spPr>
        <p:txBody>
          <a:bodyPr wrap="square" rtlCol="0">
            <a:spAutoFit/>
          </a:bodyPr>
          <a:lstStyle/>
          <a:p>
            <a:r>
              <a:rPr lang="en-US" sz="2000" dirty="0" smtClean="0"/>
              <a:t>e.g., Hikers:  A[10], B[20], C[40], D[50]</a:t>
            </a:r>
          </a:p>
          <a:p>
            <a:r>
              <a:rPr lang="en-US" sz="2000" dirty="0" smtClean="0"/>
              <a:t>Previous approach took 130 t. Here is another approach where the time is optimized to 120.</a:t>
            </a:r>
          </a:p>
        </p:txBody>
      </p:sp>
      <p:sp>
        <p:nvSpPr>
          <p:cNvPr id="3" name="TextBox 2"/>
          <p:cNvSpPr txBox="1"/>
          <p:nvPr/>
        </p:nvSpPr>
        <p:spPr>
          <a:xfrm>
            <a:off x="1550503" y="2041651"/>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cxnSp>
        <p:nvCxnSpPr>
          <p:cNvPr id="4" name="Straight Connector 3"/>
          <p:cNvCxnSpPr/>
          <p:nvPr/>
        </p:nvCxnSpPr>
        <p:spPr>
          <a:xfrm>
            <a:off x="3250097" y="1990851"/>
            <a:ext cx="29817" cy="2998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934837" y="2041651"/>
            <a:ext cx="2677" cy="30173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498574" y="2441761"/>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39719" y="3209066"/>
            <a:ext cx="1121466" cy="400110"/>
          </a:xfrm>
          <a:prstGeom prst="rect">
            <a:avLst/>
          </a:prstGeom>
          <a:noFill/>
          <a:ln w="3175">
            <a:solidFill>
              <a:schemeClr val="tx1"/>
            </a:solidFill>
          </a:ln>
        </p:spPr>
        <p:txBody>
          <a:bodyPr wrap="square" rtlCol="0">
            <a:spAutoFit/>
          </a:bodyPr>
          <a:lstStyle/>
          <a:p>
            <a:r>
              <a:rPr lang="en-US" sz="2000" dirty="0" smtClean="0"/>
              <a:t>C, D (50) </a:t>
            </a:r>
            <a:endParaRPr lang="en-US" sz="2000" dirty="0"/>
          </a:p>
        </p:txBody>
      </p:sp>
      <p:sp>
        <p:nvSpPr>
          <p:cNvPr id="8" name="TextBox 7"/>
          <p:cNvSpPr txBox="1"/>
          <p:nvPr/>
        </p:nvSpPr>
        <p:spPr>
          <a:xfrm>
            <a:off x="7074176" y="2602419"/>
            <a:ext cx="608772" cy="400110"/>
          </a:xfrm>
          <a:prstGeom prst="rect">
            <a:avLst/>
          </a:prstGeom>
          <a:noFill/>
          <a:ln w="3175">
            <a:solidFill>
              <a:schemeClr val="tx1"/>
            </a:solidFill>
          </a:ln>
        </p:spPr>
        <p:txBody>
          <a:bodyPr wrap="square" rtlCol="0">
            <a:spAutoFit/>
          </a:bodyPr>
          <a:lstStyle/>
          <a:p>
            <a:r>
              <a:rPr lang="en-US" sz="2000" dirty="0" smtClean="0"/>
              <a:t>A, B</a:t>
            </a:r>
            <a:endParaRPr lang="en-US" sz="2000" dirty="0"/>
          </a:p>
        </p:txBody>
      </p:sp>
      <p:sp>
        <p:nvSpPr>
          <p:cNvPr id="9" name="TextBox 8"/>
          <p:cNvSpPr txBox="1"/>
          <p:nvPr/>
        </p:nvSpPr>
        <p:spPr>
          <a:xfrm>
            <a:off x="9049353" y="4456187"/>
            <a:ext cx="1369769" cy="400110"/>
          </a:xfrm>
          <a:prstGeom prst="rect">
            <a:avLst/>
          </a:prstGeom>
          <a:noFill/>
          <a:ln w="3175">
            <a:solidFill>
              <a:schemeClr val="tx1"/>
            </a:solidFill>
          </a:ln>
        </p:spPr>
        <p:txBody>
          <a:bodyPr wrap="square" rtlCol="0">
            <a:spAutoFit/>
          </a:bodyPr>
          <a:lstStyle/>
          <a:p>
            <a:r>
              <a:rPr lang="en-US" sz="2000" dirty="0" smtClean="0"/>
              <a:t>Total:  120</a:t>
            </a:r>
            <a:endParaRPr lang="en-US" sz="2000" dirty="0"/>
          </a:p>
        </p:txBody>
      </p:sp>
      <p:cxnSp>
        <p:nvCxnSpPr>
          <p:cNvPr id="10" name="Straight Arrow Connector 9"/>
          <p:cNvCxnSpPr/>
          <p:nvPr/>
        </p:nvCxnSpPr>
        <p:spPr>
          <a:xfrm flipH="1">
            <a:off x="3756992" y="2950099"/>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51656" y="2671419"/>
            <a:ext cx="1121466" cy="400110"/>
          </a:xfrm>
          <a:prstGeom prst="rect">
            <a:avLst/>
          </a:prstGeom>
          <a:noFill/>
          <a:ln w="3175">
            <a:solidFill>
              <a:schemeClr val="tx1"/>
            </a:solidFill>
          </a:ln>
        </p:spPr>
        <p:txBody>
          <a:bodyPr wrap="square" rtlCol="0">
            <a:spAutoFit/>
          </a:bodyPr>
          <a:lstStyle/>
          <a:p>
            <a:r>
              <a:rPr lang="en-US" sz="2000" dirty="0" smtClean="0"/>
              <a:t>A (10) </a:t>
            </a:r>
            <a:endParaRPr lang="en-US" sz="2000" dirty="0"/>
          </a:p>
        </p:txBody>
      </p:sp>
      <p:sp>
        <p:nvSpPr>
          <p:cNvPr id="12" name="TextBox 11"/>
          <p:cNvSpPr txBox="1"/>
          <p:nvPr/>
        </p:nvSpPr>
        <p:spPr>
          <a:xfrm>
            <a:off x="1765231" y="3212644"/>
            <a:ext cx="1067422" cy="400110"/>
          </a:xfrm>
          <a:prstGeom prst="rect">
            <a:avLst/>
          </a:prstGeom>
          <a:noFill/>
          <a:ln w="3175">
            <a:solidFill>
              <a:schemeClr val="tx1"/>
            </a:solidFill>
          </a:ln>
        </p:spPr>
        <p:txBody>
          <a:bodyPr wrap="square" rtlCol="0">
            <a:spAutoFit/>
          </a:bodyPr>
          <a:lstStyle/>
          <a:p>
            <a:r>
              <a:rPr lang="en-US" sz="2000" dirty="0" smtClean="0"/>
              <a:t>A, C, D</a:t>
            </a:r>
            <a:endParaRPr lang="en-US" sz="2000" dirty="0"/>
          </a:p>
        </p:txBody>
      </p:sp>
      <p:cxnSp>
        <p:nvCxnSpPr>
          <p:cNvPr id="13" name="Straight Arrow Connector 12"/>
          <p:cNvCxnSpPr/>
          <p:nvPr/>
        </p:nvCxnSpPr>
        <p:spPr>
          <a:xfrm>
            <a:off x="3620124" y="3492236"/>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56703" y="2315481"/>
            <a:ext cx="1121466" cy="400110"/>
          </a:xfrm>
          <a:prstGeom prst="rect">
            <a:avLst/>
          </a:prstGeom>
          <a:noFill/>
          <a:ln w="3175">
            <a:solidFill>
              <a:schemeClr val="tx1"/>
            </a:solidFill>
          </a:ln>
        </p:spPr>
        <p:txBody>
          <a:bodyPr wrap="square" rtlCol="0">
            <a:spAutoFit/>
          </a:bodyPr>
          <a:lstStyle/>
          <a:p>
            <a:r>
              <a:rPr lang="en-US" sz="2000" dirty="0" smtClean="0"/>
              <a:t>A, B (20) </a:t>
            </a:r>
            <a:endParaRPr lang="en-US" sz="2000" dirty="0"/>
          </a:p>
        </p:txBody>
      </p:sp>
      <p:sp>
        <p:nvSpPr>
          <p:cNvPr id="15" name="TextBox 14"/>
          <p:cNvSpPr txBox="1"/>
          <p:nvPr/>
        </p:nvSpPr>
        <p:spPr>
          <a:xfrm>
            <a:off x="7078322" y="3591507"/>
            <a:ext cx="964919" cy="400110"/>
          </a:xfrm>
          <a:prstGeom prst="rect">
            <a:avLst/>
          </a:prstGeom>
          <a:noFill/>
          <a:ln w="3175">
            <a:solidFill>
              <a:schemeClr val="tx1"/>
            </a:solidFill>
          </a:ln>
        </p:spPr>
        <p:txBody>
          <a:bodyPr wrap="square" rtlCol="0">
            <a:spAutoFit/>
          </a:bodyPr>
          <a:lstStyle/>
          <a:p>
            <a:r>
              <a:rPr lang="en-US" sz="2000" dirty="0" smtClean="0"/>
              <a:t>B, C, D</a:t>
            </a:r>
            <a:endParaRPr lang="en-US" sz="2000" dirty="0"/>
          </a:p>
        </p:txBody>
      </p:sp>
      <p:cxnSp>
        <p:nvCxnSpPr>
          <p:cNvPr id="16" name="Straight Arrow Connector 15"/>
          <p:cNvCxnSpPr/>
          <p:nvPr/>
        </p:nvCxnSpPr>
        <p:spPr>
          <a:xfrm flipH="1">
            <a:off x="3756992" y="4037427"/>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78986" y="3734655"/>
            <a:ext cx="1121466" cy="400110"/>
          </a:xfrm>
          <a:prstGeom prst="rect">
            <a:avLst/>
          </a:prstGeom>
          <a:noFill/>
          <a:ln w="3175">
            <a:solidFill>
              <a:schemeClr val="tx1"/>
            </a:solidFill>
          </a:ln>
        </p:spPr>
        <p:txBody>
          <a:bodyPr wrap="square" rtlCol="0">
            <a:spAutoFit/>
          </a:bodyPr>
          <a:lstStyle/>
          <a:p>
            <a:r>
              <a:rPr lang="en-US" sz="2000" dirty="0"/>
              <a:t>B</a:t>
            </a:r>
            <a:r>
              <a:rPr lang="en-US" sz="2000" dirty="0" smtClean="0"/>
              <a:t> (20) </a:t>
            </a:r>
            <a:endParaRPr lang="en-US" sz="2000" dirty="0"/>
          </a:p>
        </p:txBody>
      </p:sp>
      <p:sp>
        <p:nvSpPr>
          <p:cNvPr id="18" name="TextBox 17"/>
          <p:cNvSpPr txBox="1"/>
          <p:nvPr/>
        </p:nvSpPr>
        <p:spPr>
          <a:xfrm>
            <a:off x="1943094" y="3958802"/>
            <a:ext cx="924241" cy="400110"/>
          </a:xfrm>
          <a:prstGeom prst="rect">
            <a:avLst/>
          </a:prstGeom>
          <a:noFill/>
          <a:ln w="3175">
            <a:solidFill>
              <a:schemeClr val="tx1"/>
            </a:solidFill>
          </a:ln>
        </p:spPr>
        <p:txBody>
          <a:bodyPr wrap="square" rtlCol="0">
            <a:spAutoFit/>
          </a:bodyPr>
          <a:lstStyle/>
          <a:p>
            <a:r>
              <a:rPr lang="en-US" sz="2000" dirty="0" smtClean="0"/>
              <a:t>A, B</a:t>
            </a:r>
            <a:endParaRPr lang="en-US" sz="2000" dirty="0"/>
          </a:p>
        </p:txBody>
      </p:sp>
      <p:cxnSp>
        <p:nvCxnSpPr>
          <p:cNvPr id="19" name="Straight Arrow Connector 18"/>
          <p:cNvCxnSpPr/>
          <p:nvPr/>
        </p:nvCxnSpPr>
        <p:spPr>
          <a:xfrm>
            <a:off x="3600245" y="4460509"/>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33698" y="4256132"/>
            <a:ext cx="1121466" cy="400110"/>
          </a:xfrm>
          <a:prstGeom prst="rect">
            <a:avLst/>
          </a:prstGeom>
          <a:noFill/>
          <a:ln w="3175">
            <a:solidFill>
              <a:schemeClr val="tx1"/>
            </a:solidFill>
          </a:ln>
        </p:spPr>
        <p:txBody>
          <a:bodyPr wrap="square" rtlCol="0">
            <a:spAutoFit/>
          </a:bodyPr>
          <a:lstStyle/>
          <a:p>
            <a:r>
              <a:rPr lang="en-US" sz="2000" dirty="0" smtClean="0"/>
              <a:t>A, B (20) </a:t>
            </a:r>
            <a:endParaRPr lang="en-US" sz="2000" dirty="0"/>
          </a:p>
        </p:txBody>
      </p:sp>
      <p:sp>
        <p:nvSpPr>
          <p:cNvPr id="21" name="TextBox 20"/>
          <p:cNvSpPr txBox="1"/>
          <p:nvPr/>
        </p:nvSpPr>
        <p:spPr>
          <a:xfrm>
            <a:off x="7128666" y="4456187"/>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sp>
        <p:nvSpPr>
          <p:cNvPr id="22" name="TextBox 21"/>
          <p:cNvSpPr txBox="1"/>
          <p:nvPr/>
        </p:nvSpPr>
        <p:spPr>
          <a:xfrm>
            <a:off x="2893228" y="1611938"/>
            <a:ext cx="773371" cy="400110"/>
          </a:xfrm>
          <a:prstGeom prst="rect">
            <a:avLst/>
          </a:prstGeom>
          <a:noFill/>
          <a:ln w="3175">
            <a:solidFill>
              <a:schemeClr val="tx1"/>
            </a:solidFill>
          </a:ln>
        </p:spPr>
        <p:txBody>
          <a:bodyPr wrap="square" rtlCol="0">
            <a:spAutoFit/>
          </a:bodyPr>
          <a:lstStyle/>
          <a:p>
            <a:r>
              <a:rPr lang="en-US" sz="2000" dirty="0" smtClean="0"/>
              <a:t>Left</a:t>
            </a:r>
            <a:endParaRPr lang="en-US" sz="2000" dirty="0"/>
          </a:p>
        </p:txBody>
      </p:sp>
      <p:sp>
        <p:nvSpPr>
          <p:cNvPr id="23" name="TextBox 22"/>
          <p:cNvSpPr txBox="1"/>
          <p:nvPr/>
        </p:nvSpPr>
        <p:spPr>
          <a:xfrm>
            <a:off x="6605191" y="1620944"/>
            <a:ext cx="773371" cy="400110"/>
          </a:xfrm>
          <a:prstGeom prst="rect">
            <a:avLst/>
          </a:prstGeom>
          <a:noFill/>
          <a:ln w="3175">
            <a:solidFill>
              <a:schemeClr val="tx1"/>
            </a:solidFill>
          </a:ln>
        </p:spPr>
        <p:txBody>
          <a:bodyPr wrap="square" rtlCol="0">
            <a:spAutoFit/>
          </a:bodyPr>
          <a:lstStyle/>
          <a:p>
            <a:r>
              <a:rPr lang="en-US" sz="2000" dirty="0" smtClean="0"/>
              <a:t>Right</a:t>
            </a:r>
            <a:endParaRPr lang="en-US" sz="2000" dirty="0"/>
          </a:p>
        </p:txBody>
      </p:sp>
      <p:sp>
        <p:nvSpPr>
          <p:cNvPr id="24" name="TextBox 23"/>
          <p:cNvSpPr txBox="1"/>
          <p:nvPr/>
        </p:nvSpPr>
        <p:spPr>
          <a:xfrm>
            <a:off x="430694" y="5410540"/>
            <a:ext cx="11572400" cy="707886"/>
          </a:xfrm>
          <a:prstGeom prst="rect">
            <a:avLst/>
          </a:prstGeom>
          <a:noFill/>
          <a:ln w="3175">
            <a:solidFill>
              <a:schemeClr val="tx1"/>
            </a:solidFill>
          </a:ln>
        </p:spPr>
        <p:txBody>
          <a:bodyPr wrap="square" rtlCol="0">
            <a:spAutoFit/>
          </a:bodyPr>
          <a:lstStyle/>
          <a:p>
            <a:r>
              <a:rPr lang="en-US" sz="2000" dirty="0" smtClean="0"/>
              <a:t>If the hikers are arranged in sorted order, we can have recursive approach to solve this. We can see a pattern of 1</a:t>
            </a:r>
            <a:r>
              <a:rPr lang="en-US" sz="2000" baseline="30000" dirty="0" smtClean="0"/>
              <a:t>st</a:t>
            </a:r>
            <a:r>
              <a:rPr lang="en-US" sz="2000" dirty="0" smtClean="0"/>
              <a:t> and 2</a:t>
            </a:r>
            <a:r>
              <a:rPr lang="en-US" sz="2000" baseline="30000" dirty="0" smtClean="0"/>
              <a:t>nd</a:t>
            </a:r>
            <a:r>
              <a:rPr lang="en-US" sz="2000" dirty="0" smtClean="0"/>
              <a:t> hikers with least time to cross acts as a travel companion for the remaining folks.</a:t>
            </a:r>
          </a:p>
        </p:txBody>
      </p:sp>
    </p:spTree>
    <p:extLst>
      <p:ext uri="{BB962C8B-B14F-4D97-AF65-F5344CB8AC3E}">
        <p14:creationId xmlns:p14="http://schemas.microsoft.com/office/powerpoint/2010/main" val="274501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3" y="147833"/>
            <a:ext cx="11572400" cy="1323439"/>
          </a:xfrm>
          <a:prstGeom prst="rect">
            <a:avLst/>
          </a:prstGeom>
          <a:noFill/>
          <a:ln w="3175">
            <a:solidFill>
              <a:schemeClr val="tx1"/>
            </a:solidFill>
          </a:ln>
        </p:spPr>
        <p:txBody>
          <a:bodyPr wrap="square" rtlCol="0">
            <a:spAutoFit/>
          </a:bodyPr>
          <a:lstStyle/>
          <a:p>
            <a:r>
              <a:rPr lang="en-US" sz="2000" dirty="0" smtClean="0"/>
              <a:t>If the hikers time is skewed heavily where one of the hiker’s time is a lot less than others, then the previous approach will not provide the optimal time (it will be 520 for the below example).</a:t>
            </a:r>
          </a:p>
          <a:p>
            <a:r>
              <a:rPr lang="en-US" sz="2000" dirty="0" smtClean="0"/>
              <a:t>e.g., Hikers:  A[10], B[120], C[140], D[150]</a:t>
            </a:r>
          </a:p>
          <a:p>
            <a:r>
              <a:rPr lang="en-US" sz="2000" dirty="0" smtClean="0"/>
              <a:t>Here is another approach where the time is optimized to 430.</a:t>
            </a:r>
          </a:p>
        </p:txBody>
      </p:sp>
      <p:sp>
        <p:nvSpPr>
          <p:cNvPr id="3" name="TextBox 2"/>
          <p:cNvSpPr txBox="1"/>
          <p:nvPr/>
        </p:nvSpPr>
        <p:spPr>
          <a:xfrm>
            <a:off x="1550503" y="2041651"/>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cxnSp>
        <p:nvCxnSpPr>
          <p:cNvPr id="4" name="Straight Connector 3"/>
          <p:cNvCxnSpPr/>
          <p:nvPr/>
        </p:nvCxnSpPr>
        <p:spPr>
          <a:xfrm>
            <a:off x="3250097" y="1990851"/>
            <a:ext cx="29817" cy="2998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934837" y="2041651"/>
            <a:ext cx="2677" cy="30173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498574" y="2441761"/>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39718" y="3209066"/>
            <a:ext cx="1215445" cy="400110"/>
          </a:xfrm>
          <a:prstGeom prst="rect">
            <a:avLst/>
          </a:prstGeom>
          <a:noFill/>
          <a:ln w="3175">
            <a:solidFill>
              <a:schemeClr val="tx1"/>
            </a:solidFill>
          </a:ln>
        </p:spPr>
        <p:txBody>
          <a:bodyPr wrap="square" rtlCol="0">
            <a:spAutoFit/>
          </a:bodyPr>
          <a:lstStyle/>
          <a:p>
            <a:r>
              <a:rPr lang="en-US" sz="2000" dirty="0" smtClean="0"/>
              <a:t>A, C (140) </a:t>
            </a:r>
            <a:endParaRPr lang="en-US" sz="2000" dirty="0"/>
          </a:p>
        </p:txBody>
      </p:sp>
      <p:sp>
        <p:nvSpPr>
          <p:cNvPr id="8" name="TextBox 7"/>
          <p:cNvSpPr txBox="1"/>
          <p:nvPr/>
        </p:nvSpPr>
        <p:spPr>
          <a:xfrm>
            <a:off x="7128372" y="2574902"/>
            <a:ext cx="730029" cy="400110"/>
          </a:xfrm>
          <a:prstGeom prst="rect">
            <a:avLst/>
          </a:prstGeom>
          <a:noFill/>
          <a:ln w="3175">
            <a:solidFill>
              <a:schemeClr val="tx1"/>
            </a:solidFill>
          </a:ln>
        </p:spPr>
        <p:txBody>
          <a:bodyPr wrap="square" rtlCol="0">
            <a:spAutoFit/>
          </a:bodyPr>
          <a:lstStyle/>
          <a:p>
            <a:r>
              <a:rPr lang="en-US" sz="2000" dirty="0" smtClean="0"/>
              <a:t>A, D</a:t>
            </a:r>
            <a:endParaRPr lang="en-US" sz="2000" dirty="0"/>
          </a:p>
        </p:txBody>
      </p:sp>
      <p:sp>
        <p:nvSpPr>
          <p:cNvPr id="9" name="TextBox 8"/>
          <p:cNvSpPr txBox="1"/>
          <p:nvPr/>
        </p:nvSpPr>
        <p:spPr>
          <a:xfrm>
            <a:off x="9049353" y="4456187"/>
            <a:ext cx="1369769" cy="400110"/>
          </a:xfrm>
          <a:prstGeom prst="rect">
            <a:avLst/>
          </a:prstGeom>
          <a:noFill/>
          <a:ln w="3175">
            <a:solidFill>
              <a:schemeClr val="tx1"/>
            </a:solidFill>
          </a:ln>
        </p:spPr>
        <p:txBody>
          <a:bodyPr wrap="square" rtlCol="0">
            <a:spAutoFit/>
          </a:bodyPr>
          <a:lstStyle/>
          <a:p>
            <a:r>
              <a:rPr lang="en-US" sz="2000" dirty="0" smtClean="0"/>
              <a:t>Total:  430</a:t>
            </a:r>
            <a:endParaRPr lang="en-US" sz="2000" dirty="0"/>
          </a:p>
        </p:txBody>
      </p:sp>
      <p:cxnSp>
        <p:nvCxnSpPr>
          <p:cNvPr id="10" name="Straight Arrow Connector 9"/>
          <p:cNvCxnSpPr/>
          <p:nvPr/>
        </p:nvCxnSpPr>
        <p:spPr>
          <a:xfrm flipH="1">
            <a:off x="3756992" y="2950099"/>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51656" y="2671419"/>
            <a:ext cx="1121466" cy="400110"/>
          </a:xfrm>
          <a:prstGeom prst="rect">
            <a:avLst/>
          </a:prstGeom>
          <a:noFill/>
          <a:ln w="3175">
            <a:solidFill>
              <a:schemeClr val="tx1"/>
            </a:solidFill>
          </a:ln>
        </p:spPr>
        <p:txBody>
          <a:bodyPr wrap="square" rtlCol="0">
            <a:spAutoFit/>
          </a:bodyPr>
          <a:lstStyle/>
          <a:p>
            <a:r>
              <a:rPr lang="en-US" sz="2000" dirty="0" smtClean="0"/>
              <a:t>A (10) </a:t>
            </a:r>
            <a:endParaRPr lang="en-US" sz="2000" dirty="0"/>
          </a:p>
        </p:txBody>
      </p:sp>
      <p:sp>
        <p:nvSpPr>
          <p:cNvPr id="12" name="TextBox 11"/>
          <p:cNvSpPr txBox="1"/>
          <p:nvPr/>
        </p:nvSpPr>
        <p:spPr>
          <a:xfrm>
            <a:off x="1765231" y="3212644"/>
            <a:ext cx="1067422" cy="400110"/>
          </a:xfrm>
          <a:prstGeom prst="rect">
            <a:avLst/>
          </a:prstGeom>
          <a:noFill/>
          <a:ln w="3175">
            <a:solidFill>
              <a:schemeClr val="tx1"/>
            </a:solidFill>
          </a:ln>
        </p:spPr>
        <p:txBody>
          <a:bodyPr wrap="square" rtlCol="0">
            <a:spAutoFit/>
          </a:bodyPr>
          <a:lstStyle/>
          <a:p>
            <a:r>
              <a:rPr lang="en-US" sz="2000" dirty="0" smtClean="0"/>
              <a:t>A, B, C</a:t>
            </a:r>
            <a:endParaRPr lang="en-US" sz="2000" dirty="0"/>
          </a:p>
        </p:txBody>
      </p:sp>
      <p:cxnSp>
        <p:nvCxnSpPr>
          <p:cNvPr id="13" name="Straight Arrow Connector 12"/>
          <p:cNvCxnSpPr/>
          <p:nvPr/>
        </p:nvCxnSpPr>
        <p:spPr>
          <a:xfrm>
            <a:off x="3620124" y="3492236"/>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32129" y="2156480"/>
            <a:ext cx="1524603" cy="400110"/>
          </a:xfrm>
          <a:prstGeom prst="rect">
            <a:avLst/>
          </a:prstGeom>
          <a:noFill/>
          <a:ln w="3175">
            <a:solidFill>
              <a:schemeClr val="tx1"/>
            </a:solidFill>
          </a:ln>
        </p:spPr>
        <p:txBody>
          <a:bodyPr wrap="square" rtlCol="0">
            <a:spAutoFit/>
          </a:bodyPr>
          <a:lstStyle/>
          <a:p>
            <a:r>
              <a:rPr lang="en-US" sz="2000" dirty="0" smtClean="0"/>
              <a:t>A, D (150) </a:t>
            </a:r>
            <a:endParaRPr lang="en-US" sz="2000" dirty="0"/>
          </a:p>
        </p:txBody>
      </p:sp>
      <p:sp>
        <p:nvSpPr>
          <p:cNvPr id="15" name="TextBox 14"/>
          <p:cNvSpPr txBox="1"/>
          <p:nvPr/>
        </p:nvSpPr>
        <p:spPr>
          <a:xfrm>
            <a:off x="7078322" y="3591507"/>
            <a:ext cx="964919" cy="400110"/>
          </a:xfrm>
          <a:prstGeom prst="rect">
            <a:avLst/>
          </a:prstGeom>
          <a:noFill/>
          <a:ln w="3175">
            <a:solidFill>
              <a:schemeClr val="tx1"/>
            </a:solidFill>
          </a:ln>
        </p:spPr>
        <p:txBody>
          <a:bodyPr wrap="square" rtlCol="0">
            <a:spAutoFit/>
          </a:bodyPr>
          <a:lstStyle/>
          <a:p>
            <a:r>
              <a:rPr lang="en-US" sz="2000" dirty="0" smtClean="0"/>
              <a:t>A, C, D</a:t>
            </a:r>
            <a:endParaRPr lang="en-US" sz="2000" dirty="0"/>
          </a:p>
        </p:txBody>
      </p:sp>
      <p:cxnSp>
        <p:nvCxnSpPr>
          <p:cNvPr id="16" name="Straight Arrow Connector 15"/>
          <p:cNvCxnSpPr/>
          <p:nvPr/>
        </p:nvCxnSpPr>
        <p:spPr>
          <a:xfrm flipH="1">
            <a:off x="3756992" y="4037427"/>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78986" y="3734655"/>
            <a:ext cx="1121466" cy="400110"/>
          </a:xfrm>
          <a:prstGeom prst="rect">
            <a:avLst/>
          </a:prstGeom>
          <a:noFill/>
          <a:ln w="3175">
            <a:solidFill>
              <a:schemeClr val="tx1"/>
            </a:solidFill>
          </a:ln>
        </p:spPr>
        <p:txBody>
          <a:bodyPr wrap="square" rtlCol="0">
            <a:spAutoFit/>
          </a:bodyPr>
          <a:lstStyle/>
          <a:p>
            <a:r>
              <a:rPr lang="en-US" sz="2000" dirty="0" smtClean="0"/>
              <a:t>A (10) </a:t>
            </a:r>
            <a:endParaRPr lang="en-US" sz="2000" dirty="0"/>
          </a:p>
        </p:txBody>
      </p:sp>
      <p:sp>
        <p:nvSpPr>
          <p:cNvPr id="18" name="TextBox 17"/>
          <p:cNvSpPr txBox="1"/>
          <p:nvPr/>
        </p:nvSpPr>
        <p:spPr>
          <a:xfrm>
            <a:off x="1943094" y="3958802"/>
            <a:ext cx="924241" cy="400110"/>
          </a:xfrm>
          <a:prstGeom prst="rect">
            <a:avLst/>
          </a:prstGeom>
          <a:noFill/>
          <a:ln w="3175">
            <a:solidFill>
              <a:schemeClr val="tx1"/>
            </a:solidFill>
          </a:ln>
        </p:spPr>
        <p:txBody>
          <a:bodyPr wrap="square" rtlCol="0">
            <a:spAutoFit/>
          </a:bodyPr>
          <a:lstStyle/>
          <a:p>
            <a:r>
              <a:rPr lang="en-US" sz="2000" dirty="0" smtClean="0"/>
              <a:t>A, B</a:t>
            </a:r>
            <a:endParaRPr lang="en-US" sz="2000" dirty="0"/>
          </a:p>
        </p:txBody>
      </p:sp>
      <p:cxnSp>
        <p:nvCxnSpPr>
          <p:cNvPr id="19" name="Straight Arrow Connector 18"/>
          <p:cNvCxnSpPr/>
          <p:nvPr/>
        </p:nvCxnSpPr>
        <p:spPr>
          <a:xfrm>
            <a:off x="3600245" y="4460509"/>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33698" y="4256132"/>
            <a:ext cx="1323034" cy="400110"/>
          </a:xfrm>
          <a:prstGeom prst="rect">
            <a:avLst/>
          </a:prstGeom>
          <a:noFill/>
          <a:ln w="3175">
            <a:solidFill>
              <a:schemeClr val="tx1"/>
            </a:solidFill>
          </a:ln>
        </p:spPr>
        <p:txBody>
          <a:bodyPr wrap="square" rtlCol="0">
            <a:spAutoFit/>
          </a:bodyPr>
          <a:lstStyle/>
          <a:p>
            <a:r>
              <a:rPr lang="en-US" sz="2000" dirty="0" smtClean="0"/>
              <a:t>A, B (120) </a:t>
            </a:r>
            <a:endParaRPr lang="en-US" sz="2000" dirty="0"/>
          </a:p>
        </p:txBody>
      </p:sp>
      <p:sp>
        <p:nvSpPr>
          <p:cNvPr id="21" name="TextBox 20"/>
          <p:cNvSpPr txBox="1"/>
          <p:nvPr/>
        </p:nvSpPr>
        <p:spPr>
          <a:xfrm>
            <a:off x="7128666" y="4456187"/>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sp>
        <p:nvSpPr>
          <p:cNvPr id="22" name="TextBox 21"/>
          <p:cNvSpPr txBox="1"/>
          <p:nvPr/>
        </p:nvSpPr>
        <p:spPr>
          <a:xfrm>
            <a:off x="2893228" y="1611938"/>
            <a:ext cx="773371" cy="400110"/>
          </a:xfrm>
          <a:prstGeom prst="rect">
            <a:avLst/>
          </a:prstGeom>
          <a:noFill/>
          <a:ln w="3175">
            <a:solidFill>
              <a:schemeClr val="tx1"/>
            </a:solidFill>
          </a:ln>
        </p:spPr>
        <p:txBody>
          <a:bodyPr wrap="square" rtlCol="0">
            <a:spAutoFit/>
          </a:bodyPr>
          <a:lstStyle/>
          <a:p>
            <a:r>
              <a:rPr lang="en-US" sz="2000" dirty="0" smtClean="0"/>
              <a:t>Left</a:t>
            </a:r>
            <a:endParaRPr lang="en-US" sz="2000" dirty="0"/>
          </a:p>
        </p:txBody>
      </p:sp>
      <p:sp>
        <p:nvSpPr>
          <p:cNvPr id="23" name="TextBox 22"/>
          <p:cNvSpPr txBox="1"/>
          <p:nvPr/>
        </p:nvSpPr>
        <p:spPr>
          <a:xfrm>
            <a:off x="6605191" y="1620944"/>
            <a:ext cx="773371" cy="400110"/>
          </a:xfrm>
          <a:prstGeom prst="rect">
            <a:avLst/>
          </a:prstGeom>
          <a:noFill/>
          <a:ln w="3175">
            <a:solidFill>
              <a:schemeClr val="tx1"/>
            </a:solidFill>
          </a:ln>
        </p:spPr>
        <p:txBody>
          <a:bodyPr wrap="square" rtlCol="0">
            <a:spAutoFit/>
          </a:bodyPr>
          <a:lstStyle/>
          <a:p>
            <a:r>
              <a:rPr lang="en-US" sz="2000" dirty="0" smtClean="0"/>
              <a:t>Right</a:t>
            </a:r>
            <a:endParaRPr lang="en-US" sz="2000" dirty="0"/>
          </a:p>
        </p:txBody>
      </p:sp>
      <p:sp>
        <p:nvSpPr>
          <p:cNvPr id="24" name="TextBox 23"/>
          <p:cNvSpPr txBox="1"/>
          <p:nvPr/>
        </p:nvSpPr>
        <p:spPr>
          <a:xfrm>
            <a:off x="430694" y="5410540"/>
            <a:ext cx="11572400" cy="1015663"/>
          </a:xfrm>
          <a:prstGeom prst="rect">
            <a:avLst/>
          </a:prstGeom>
          <a:noFill/>
          <a:ln w="3175">
            <a:solidFill>
              <a:schemeClr val="tx1"/>
            </a:solidFill>
          </a:ln>
        </p:spPr>
        <p:txBody>
          <a:bodyPr wrap="square" rtlCol="0">
            <a:spAutoFit/>
          </a:bodyPr>
          <a:lstStyle/>
          <a:p>
            <a:r>
              <a:rPr lang="en-US" sz="2000" dirty="0" smtClean="0"/>
              <a:t>If the hikers are arranged in sorted order, we can have recursive approach to solve this. We can see a pattern of 1</a:t>
            </a:r>
            <a:r>
              <a:rPr lang="en-US" sz="2000" baseline="30000" dirty="0" smtClean="0"/>
              <a:t>st</a:t>
            </a:r>
            <a:r>
              <a:rPr lang="en-US" sz="2000" dirty="0" smtClean="0"/>
              <a:t> hiker with least time to cross acts as a travel companion for the remaining folks and picks remaining folks from the end of the list.</a:t>
            </a:r>
          </a:p>
        </p:txBody>
      </p:sp>
    </p:spTree>
    <p:extLst>
      <p:ext uri="{BB962C8B-B14F-4D97-AF65-F5344CB8AC3E}">
        <p14:creationId xmlns:p14="http://schemas.microsoft.com/office/powerpoint/2010/main" val="19904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3" y="147833"/>
            <a:ext cx="11572400" cy="1323439"/>
          </a:xfrm>
          <a:prstGeom prst="rect">
            <a:avLst/>
          </a:prstGeom>
          <a:noFill/>
          <a:ln w="3175">
            <a:solidFill>
              <a:schemeClr val="tx1"/>
            </a:solidFill>
          </a:ln>
        </p:spPr>
        <p:txBody>
          <a:bodyPr wrap="square" rtlCol="0">
            <a:spAutoFit/>
          </a:bodyPr>
          <a:lstStyle/>
          <a:p>
            <a:r>
              <a:rPr lang="en-US" sz="2000" dirty="0" smtClean="0"/>
              <a:t>We can also use the approach to enumerate all combinations of the hiker pairs to cross the bridge and keep track of the combination which provide the least amount of time compared to all other enumerations.</a:t>
            </a:r>
          </a:p>
          <a:p>
            <a:r>
              <a:rPr lang="en-US" sz="2000" dirty="0" smtClean="0"/>
              <a:t>This is highly exhaustive as all combinations of two hikers from the left bridge and all combination of one hiker from the right bridge will be used to enumerate.</a:t>
            </a:r>
            <a:r>
              <a:rPr lang="en-US" sz="2000" dirty="0"/>
              <a:t> </a:t>
            </a:r>
            <a:r>
              <a:rPr lang="en-US" sz="2000" dirty="0" smtClean="0"/>
              <a:t>Time complexity is O(n! * n-1!  * n-2! ….) as shown below</a:t>
            </a:r>
          </a:p>
        </p:txBody>
      </p:sp>
      <p:sp>
        <p:nvSpPr>
          <p:cNvPr id="3" name="TextBox 2"/>
          <p:cNvSpPr txBox="1"/>
          <p:nvPr/>
        </p:nvSpPr>
        <p:spPr>
          <a:xfrm>
            <a:off x="1550503" y="2041651"/>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cxnSp>
        <p:nvCxnSpPr>
          <p:cNvPr id="4" name="Straight Connector 3"/>
          <p:cNvCxnSpPr/>
          <p:nvPr/>
        </p:nvCxnSpPr>
        <p:spPr>
          <a:xfrm>
            <a:off x="3250097" y="1990851"/>
            <a:ext cx="29817" cy="29985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934837" y="2041651"/>
            <a:ext cx="2677" cy="30173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498574" y="2441761"/>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28372" y="2574902"/>
            <a:ext cx="730029" cy="400110"/>
          </a:xfrm>
          <a:prstGeom prst="rect">
            <a:avLst/>
          </a:prstGeom>
          <a:noFill/>
          <a:ln w="3175">
            <a:solidFill>
              <a:schemeClr val="tx1"/>
            </a:solidFill>
          </a:ln>
        </p:spPr>
        <p:txBody>
          <a:bodyPr wrap="square" rtlCol="0">
            <a:spAutoFit/>
          </a:bodyPr>
          <a:lstStyle/>
          <a:p>
            <a:r>
              <a:rPr lang="en-US" sz="2000" dirty="0" smtClean="0"/>
              <a:t>A, D</a:t>
            </a:r>
            <a:endParaRPr lang="en-US" sz="2000" dirty="0"/>
          </a:p>
        </p:txBody>
      </p:sp>
      <p:cxnSp>
        <p:nvCxnSpPr>
          <p:cNvPr id="10" name="Straight Arrow Connector 9"/>
          <p:cNvCxnSpPr/>
          <p:nvPr/>
        </p:nvCxnSpPr>
        <p:spPr>
          <a:xfrm flipH="1">
            <a:off x="3756992" y="2950099"/>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65231" y="3212644"/>
            <a:ext cx="1067422" cy="400110"/>
          </a:xfrm>
          <a:prstGeom prst="rect">
            <a:avLst/>
          </a:prstGeom>
          <a:noFill/>
          <a:ln w="3175">
            <a:solidFill>
              <a:schemeClr val="tx1"/>
            </a:solidFill>
          </a:ln>
        </p:spPr>
        <p:txBody>
          <a:bodyPr wrap="square" rtlCol="0">
            <a:spAutoFit/>
          </a:bodyPr>
          <a:lstStyle/>
          <a:p>
            <a:r>
              <a:rPr lang="en-US" sz="2000" dirty="0" smtClean="0"/>
              <a:t>A, B, C</a:t>
            </a:r>
            <a:endParaRPr lang="en-US" sz="2000" dirty="0"/>
          </a:p>
        </p:txBody>
      </p:sp>
      <p:cxnSp>
        <p:nvCxnSpPr>
          <p:cNvPr id="13" name="Straight Arrow Connector 12"/>
          <p:cNvCxnSpPr/>
          <p:nvPr/>
        </p:nvCxnSpPr>
        <p:spPr>
          <a:xfrm>
            <a:off x="3600244" y="3565284"/>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78322" y="3591507"/>
            <a:ext cx="964919" cy="400110"/>
          </a:xfrm>
          <a:prstGeom prst="rect">
            <a:avLst/>
          </a:prstGeom>
          <a:noFill/>
          <a:ln w="3175">
            <a:solidFill>
              <a:schemeClr val="tx1"/>
            </a:solidFill>
          </a:ln>
        </p:spPr>
        <p:txBody>
          <a:bodyPr wrap="square" rtlCol="0">
            <a:spAutoFit/>
          </a:bodyPr>
          <a:lstStyle/>
          <a:p>
            <a:r>
              <a:rPr lang="en-US" sz="2000" dirty="0" smtClean="0"/>
              <a:t>A, C, D</a:t>
            </a:r>
            <a:endParaRPr lang="en-US" sz="2000" dirty="0"/>
          </a:p>
        </p:txBody>
      </p:sp>
      <p:cxnSp>
        <p:nvCxnSpPr>
          <p:cNvPr id="16" name="Straight Arrow Connector 15"/>
          <p:cNvCxnSpPr/>
          <p:nvPr/>
        </p:nvCxnSpPr>
        <p:spPr>
          <a:xfrm flipH="1">
            <a:off x="3756992" y="4037427"/>
            <a:ext cx="2850462" cy="121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43094" y="3958802"/>
            <a:ext cx="924241" cy="400110"/>
          </a:xfrm>
          <a:prstGeom prst="rect">
            <a:avLst/>
          </a:prstGeom>
          <a:noFill/>
          <a:ln w="3175">
            <a:solidFill>
              <a:schemeClr val="tx1"/>
            </a:solidFill>
          </a:ln>
        </p:spPr>
        <p:txBody>
          <a:bodyPr wrap="square" rtlCol="0">
            <a:spAutoFit/>
          </a:bodyPr>
          <a:lstStyle/>
          <a:p>
            <a:r>
              <a:rPr lang="en-US" sz="2000" dirty="0" smtClean="0"/>
              <a:t>A, B</a:t>
            </a:r>
            <a:endParaRPr lang="en-US" sz="2000" dirty="0"/>
          </a:p>
        </p:txBody>
      </p:sp>
      <p:cxnSp>
        <p:nvCxnSpPr>
          <p:cNvPr id="19" name="Straight Arrow Connector 18"/>
          <p:cNvCxnSpPr/>
          <p:nvPr/>
        </p:nvCxnSpPr>
        <p:spPr>
          <a:xfrm>
            <a:off x="3600245" y="4460509"/>
            <a:ext cx="3163955" cy="321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28666" y="4456187"/>
            <a:ext cx="1282150" cy="400110"/>
          </a:xfrm>
          <a:prstGeom prst="rect">
            <a:avLst/>
          </a:prstGeom>
          <a:noFill/>
          <a:ln w="3175">
            <a:solidFill>
              <a:schemeClr val="tx1"/>
            </a:solidFill>
          </a:ln>
        </p:spPr>
        <p:txBody>
          <a:bodyPr wrap="square" rtlCol="0">
            <a:spAutoFit/>
          </a:bodyPr>
          <a:lstStyle/>
          <a:p>
            <a:r>
              <a:rPr lang="en-US" sz="2000" dirty="0" smtClean="0"/>
              <a:t>A, B, C, D  </a:t>
            </a:r>
            <a:endParaRPr lang="en-US" sz="2000" dirty="0"/>
          </a:p>
        </p:txBody>
      </p:sp>
      <p:sp>
        <p:nvSpPr>
          <p:cNvPr id="22" name="TextBox 21"/>
          <p:cNvSpPr txBox="1"/>
          <p:nvPr/>
        </p:nvSpPr>
        <p:spPr>
          <a:xfrm>
            <a:off x="2893228" y="1611938"/>
            <a:ext cx="773371" cy="400110"/>
          </a:xfrm>
          <a:prstGeom prst="rect">
            <a:avLst/>
          </a:prstGeom>
          <a:noFill/>
          <a:ln w="3175">
            <a:solidFill>
              <a:schemeClr val="tx1"/>
            </a:solidFill>
          </a:ln>
        </p:spPr>
        <p:txBody>
          <a:bodyPr wrap="square" rtlCol="0">
            <a:spAutoFit/>
          </a:bodyPr>
          <a:lstStyle/>
          <a:p>
            <a:r>
              <a:rPr lang="en-US" sz="2000" dirty="0" smtClean="0"/>
              <a:t>Left</a:t>
            </a:r>
            <a:endParaRPr lang="en-US" sz="2000" dirty="0"/>
          </a:p>
        </p:txBody>
      </p:sp>
      <p:sp>
        <p:nvSpPr>
          <p:cNvPr id="23" name="TextBox 22"/>
          <p:cNvSpPr txBox="1"/>
          <p:nvPr/>
        </p:nvSpPr>
        <p:spPr>
          <a:xfrm>
            <a:off x="6605191" y="1620944"/>
            <a:ext cx="773371" cy="400110"/>
          </a:xfrm>
          <a:prstGeom prst="rect">
            <a:avLst/>
          </a:prstGeom>
          <a:noFill/>
          <a:ln w="3175">
            <a:solidFill>
              <a:schemeClr val="tx1"/>
            </a:solidFill>
          </a:ln>
        </p:spPr>
        <p:txBody>
          <a:bodyPr wrap="square" rtlCol="0">
            <a:spAutoFit/>
          </a:bodyPr>
          <a:lstStyle/>
          <a:p>
            <a:r>
              <a:rPr lang="en-US" sz="2000" dirty="0" smtClean="0"/>
              <a:t>Right</a:t>
            </a:r>
            <a:endParaRPr lang="en-US" sz="2000" dirty="0"/>
          </a:p>
        </p:txBody>
      </p:sp>
      <p:sp>
        <p:nvSpPr>
          <p:cNvPr id="25" name="TextBox 24"/>
          <p:cNvSpPr txBox="1"/>
          <p:nvPr/>
        </p:nvSpPr>
        <p:spPr>
          <a:xfrm>
            <a:off x="3882374" y="1990851"/>
            <a:ext cx="2450002" cy="400110"/>
          </a:xfrm>
          <a:prstGeom prst="rect">
            <a:avLst/>
          </a:prstGeom>
          <a:noFill/>
          <a:ln w="3175">
            <a:solidFill>
              <a:schemeClr val="tx1"/>
            </a:solidFill>
          </a:ln>
        </p:spPr>
        <p:txBody>
          <a:bodyPr wrap="square" rtlCol="0">
            <a:spAutoFit/>
          </a:bodyPr>
          <a:lstStyle/>
          <a:p>
            <a:r>
              <a:rPr lang="en-US" sz="2000" dirty="0" smtClean="0"/>
              <a:t>n C 2 combinations</a:t>
            </a:r>
            <a:endParaRPr lang="en-US" sz="2000" dirty="0"/>
          </a:p>
        </p:txBody>
      </p:sp>
      <p:sp>
        <p:nvSpPr>
          <p:cNvPr id="26" name="TextBox 25"/>
          <p:cNvSpPr txBox="1"/>
          <p:nvPr/>
        </p:nvSpPr>
        <p:spPr>
          <a:xfrm>
            <a:off x="3957220" y="4656242"/>
            <a:ext cx="2450002" cy="400110"/>
          </a:xfrm>
          <a:prstGeom prst="rect">
            <a:avLst/>
          </a:prstGeom>
          <a:noFill/>
          <a:ln w="3175">
            <a:solidFill>
              <a:schemeClr val="tx1"/>
            </a:solidFill>
          </a:ln>
        </p:spPr>
        <p:txBody>
          <a:bodyPr wrap="square" rtlCol="0">
            <a:spAutoFit/>
          </a:bodyPr>
          <a:lstStyle/>
          <a:p>
            <a:r>
              <a:rPr lang="en-US" sz="2000" dirty="0" smtClean="0"/>
              <a:t>n-2 C 2 combinations</a:t>
            </a:r>
            <a:endParaRPr lang="en-US" sz="2000" dirty="0"/>
          </a:p>
        </p:txBody>
      </p:sp>
      <p:sp>
        <p:nvSpPr>
          <p:cNvPr id="27" name="TextBox 26"/>
          <p:cNvSpPr txBox="1"/>
          <p:nvPr/>
        </p:nvSpPr>
        <p:spPr>
          <a:xfrm>
            <a:off x="4212527" y="3295403"/>
            <a:ext cx="2450002" cy="400110"/>
          </a:xfrm>
          <a:prstGeom prst="rect">
            <a:avLst/>
          </a:prstGeom>
          <a:noFill/>
          <a:ln w="3175">
            <a:solidFill>
              <a:schemeClr val="tx1"/>
            </a:solidFill>
          </a:ln>
        </p:spPr>
        <p:txBody>
          <a:bodyPr wrap="square" rtlCol="0">
            <a:spAutoFit/>
          </a:bodyPr>
          <a:lstStyle/>
          <a:p>
            <a:r>
              <a:rPr lang="en-US" sz="2000" dirty="0" smtClean="0"/>
              <a:t>n-1 C 2 combinations</a:t>
            </a:r>
            <a:endParaRPr lang="en-US" sz="2000" dirty="0"/>
          </a:p>
        </p:txBody>
      </p:sp>
      <p:sp>
        <p:nvSpPr>
          <p:cNvPr id="28" name="TextBox 27"/>
          <p:cNvSpPr txBox="1"/>
          <p:nvPr/>
        </p:nvSpPr>
        <p:spPr>
          <a:xfrm>
            <a:off x="3855550" y="3804717"/>
            <a:ext cx="2450002" cy="400110"/>
          </a:xfrm>
          <a:prstGeom prst="rect">
            <a:avLst/>
          </a:prstGeom>
          <a:noFill/>
          <a:ln w="3175">
            <a:solidFill>
              <a:schemeClr val="tx1"/>
            </a:solidFill>
          </a:ln>
        </p:spPr>
        <p:txBody>
          <a:bodyPr wrap="square" rtlCol="0">
            <a:spAutoFit/>
          </a:bodyPr>
          <a:lstStyle/>
          <a:p>
            <a:r>
              <a:rPr lang="en-US" sz="2000" dirty="0" smtClean="0"/>
              <a:t>3 C 1 combinations</a:t>
            </a:r>
            <a:endParaRPr lang="en-US" sz="2000" dirty="0"/>
          </a:p>
        </p:txBody>
      </p:sp>
      <p:sp>
        <p:nvSpPr>
          <p:cNvPr id="29" name="TextBox 28"/>
          <p:cNvSpPr txBox="1"/>
          <p:nvPr/>
        </p:nvSpPr>
        <p:spPr>
          <a:xfrm>
            <a:off x="4034774" y="2808934"/>
            <a:ext cx="2450002" cy="400110"/>
          </a:xfrm>
          <a:prstGeom prst="rect">
            <a:avLst/>
          </a:prstGeom>
          <a:noFill/>
          <a:ln w="3175">
            <a:solidFill>
              <a:schemeClr val="tx1"/>
            </a:solidFill>
          </a:ln>
        </p:spPr>
        <p:txBody>
          <a:bodyPr wrap="square" rtlCol="0">
            <a:spAutoFit/>
          </a:bodyPr>
          <a:lstStyle/>
          <a:p>
            <a:r>
              <a:rPr lang="en-US" sz="2000" dirty="0" smtClean="0"/>
              <a:t>2 C 1 combinations</a:t>
            </a:r>
            <a:endParaRPr lang="en-US" sz="2000" dirty="0"/>
          </a:p>
        </p:txBody>
      </p:sp>
      <p:sp>
        <p:nvSpPr>
          <p:cNvPr id="30" name="TextBox 29"/>
          <p:cNvSpPr txBox="1"/>
          <p:nvPr/>
        </p:nvSpPr>
        <p:spPr>
          <a:xfrm>
            <a:off x="3957220" y="5310929"/>
            <a:ext cx="2450002" cy="400110"/>
          </a:xfrm>
          <a:prstGeom prst="rect">
            <a:avLst/>
          </a:prstGeom>
          <a:noFill/>
          <a:ln w="3175">
            <a:solidFill>
              <a:schemeClr val="tx1"/>
            </a:solidFill>
          </a:ln>
        </p:spPr>
        <p:txBody>
          <a:bodyPr wrap="square" rtlCol="0">
            <a:spAutoFit/>
          </a:bodyPr>
          <a:lstStyle/>
          <a:p>
            <a:r>
              <a:rPr lang="en-US" sz="2000" dirty="0" smtClean="0"/>
              <a:t>       … and so on …</a:t>
            </a:r>
            <a:endParaRPr lang="en-US" sz="2000" dirty="0"/>
          </a:p>
        </p:txBody>
      </p:sp>
    </p:spTree>
    <p:extLst>
      <p:ext uri="{BB962C8B-B14F-4D97-AF65-F5344CB8AC3E}">
        <p14:creationId xmlns:p14="http://schemas.microsoft.com/office/powerpoint/2010/main" val="3182303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8956" y="2941983"/>
            <a:ext cx="1306768" cy="584775"/>
          </a:xfrm>
          <a:prstGeom prst="rect">
            <a:avLst/>
          </a:prstGeom>
          <a:noFill/>
        </p:spPr>
        <p:txBody>
          <a:bodyPr wrap="none" rtlCol="0">
            <a:spAutoFit/>
          </a:bodyPr>
          <a:lstStyle/>
          <a:p>
            <a:r>
              <a:rPr lang="en-US" sz="3200" dirty="0" smtClean="0"/>
              <a:t>Design</a:t>
            </a:r>
            <a:endParaRPr lang="en-US" sz="3200" dirty="0"/>
          </a:p>
        </p:txBody>
      </p:sp>
    </p:spTree>
    <p:extLst>
      <p:ext uri="{BB962C8B-B14F-4D97-AF65-F5344CB8AC3E}">
        <p14:creationId xmlns:p14="http://schemas.microsoft.com/office/powerpoint/2010/main" val="61356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731024" y="788504"/>
            <a:ext cx="1431235" cy="56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Hiking</a:t>
            </a:r>
            <a:endParaRPr lang="en-US" dirty="0"/>
          </a:p>
        </p:txBody>
      </p:sp>
      <p:sp>
        <p:nvSpPr>
          <p:cNvPr id="5" name="Rounded Rectangle 4"/>
          <p:cNvSpPr/>
          <p:nvPr/>
        </p:nvSpPr>
        <p:spPr>
          <a:xfrm>
            <a:off x="1573694" y="788504"/>
            <a:ext cx="1431235" cy="56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6" name="Rounded Rectangle 5"/>
          <p:cNvSpPr/>
          <p:nvPr/>
        </p:nvSpPr>
        <p:spPr>
          <a:xfrm>
            <a:off x="8054007" y="788503"/>
            <a:ext cx="1431235" cy="56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endParaRPr lang="en-US" dirty="0"/>
          </a:p>
        </p:txBody>
      </p:sp>
      <p:cxnSp>
        <p:nvCxnSpPr>
          <p:cNvPr id="8" name="Straight Connector 7"/>
          <p:cNvCxnSpPr>
            <a:stCxn id="5" idx="2"/>
          </p:cNvCxnSpPr>
          <p:nvPr/>
        </p:nvCxnSpPr>
        <p:spPr>
          <a:xfrm flipH="1">
            <a:off x="2289310" y="1355035"/>
            <a:ext cx="2" cy="50855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446639" y="1355034"/>
            <a:ext cx="4" cy="50855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69626" y="1355034"/>
            <a:ext cx="27745" cy="50855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9311" y="1719467"/>
            <a:ext cx="3157330" cy="1987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70277" y="3049586"/>
            <a:ext cx="1856919" cy="369332"/>
          </a:xfrm>
          <a:prstGeom prst="rect">
            <a:avLst/>
          </a:prstGeom>
          <a:noFill/>
        </p:spPr>
        <p:txBody>
          <a:bodyPr wrap="none" rtlCol="0">
            <a:spAutoFit/>
          </a:bodyPr>
          <a:lstStyle/>
          <a:p>
            <a:r>
              <a:rPr lang="en-US" dirty="0" smtClean="0"/>
              <a:t>Get the </a:t>
            </a:r>
            <a:r>
              <a:rPr lang="en-US" dirty="0" err="1" smtClean="0"/>
              <a:t>config</a:t>
            </a:r>
            <a:r>
              <a:rPr lang="en-US" dirty="0" smtClean="0"/>
              <a:t> file</a:t>
            </a:r>
            <a:endParaRPr lang="en-US" dirty="0"/>
          </a:p>
        </p:txBody>
      </p:sp>
      <p:cxnSp>
        <p:nvCxnSpPr>
          <p:cNvPr id="17" name="Straight Arrow Connector 16"/>
          <p:cNvCxnSpPr/>
          <p:nvPr/>
        </p:nvCxnSpPr>
        <p:spPr>
          <a:xfrm>
            <a:off x="2289311" y="2753136"/>
            <a:ext cx="6480313" cy="3478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0483" y="1640965"/>
            <a:ext cx="1832954" cy="923330"/>
          </a:xfrm>
          <a:prstGeom prst="rect">
            <a:avLst/>
          </a:prstGeom>
          <a:noFill/>
        </p:spPr>
        <p:txBody>
          <a:bodyPr wrap="square" rtlCol="0">
            <a:spAutoFit/>
          </a:bodyPr>
          <a:lstStyle/>
          <a:p>
            <a:r>
              <a:rPr lang="en-US" dirty="0" smtClean="0"/>
              <a:t>Get </a:t>
            </a:r>
            <a:r>
              <a:rPr lang="en-US" dirty="0" err="1" smtClean="0"/>
              <a:t>config</a:t>
            </a:r>
            <a:r>
              <a:rPr lang="en-US" dirty="0" smtClean="0"/>
              <a:t> file name or use default one</a:t>
            </a:r>
            <a:endParaRPr lang="en-US" dirty="0"/>
          </a:p>
        </p:txBody>
      </p:sp>
      <p:sp>
        <p:nvSpPr>
          <p:cNvPr id="22" name="Freeform 21"/>
          <p:cNvSpPr/>
          <p:nvPr/>
        </p:nvSpPr>
        <p:spPr>
          <a:xfrm>
            <a:off x="1619964" y="1923145"/>
            <a:ext cx="626236" cy="616954"/>
          </a:xfrm>
          <a:custGeom>
            <a:avLst/>
            <a:gdLst>
              <a:gd name="connsiteX0" fmla="*/ 626236 w 626236"/>
              <a:gd name="connsiteY0" fmla="*/ 172909 h 616954"/>
              <a:gd name="connsiteX1" fmla="*/ 208793 w 626236"/>
              <a:gd name="connsiteY1" fmla="*/ 3943 h 616954"/>
              <a:gd name="connsiteX2" fmla="*/ 71 w 626236"/>
              <a:gd name="connsiteY2" fmla="*/ 321995 h 616954"/>
              <a:gd name="connsiteX3" fmla="*/ 188915 w 626236"/>
              <a:gd name="connsiteY3" fmla="*/ 590352 h 616954"/>
              <a:gd name="connsiteX4" fmla="*/ 477149 w 626236"/>
              <a:gd name="connsiteY4" fmla="*/ 590352 h 616954"/>
              <a:gd name="connsiteX5" fmla="*/ 566602 w 626236"/>
              <a:gd name="connsiteY5" fmla="*/ 441265 h 61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236" h="616954">
                <a:moveTo>
                  <a:pt x="626236" y="172909"/>
                </a:moveTo>
                <a:cubicBezTo>
                  <a:pt x="469695" y="76002"/>
                  <a:pt x="313154" y="-20905"/>
                  <a:pt x="208793" y="3943"/>
                </a:cubicBezTo>
                <a:cubicBezTo>
                  <a:pt x="104432" y="28791"/>
                  <a:pt x="3384" y="224260"/>
                  <a:pt x="71" y="321995"/>
                </a:cubicBezTo>
                <a:cubicBezTo>
                  <a:pt x="-3242" y="419730"/>
                  <a:pt x="109402" y="545626"/>
                  <a:pt x="188915" y="590352"/>
                </a:cubicBezTo>
                <a:cubicBezTo>
                  <a:pt x="268428" y="635078"/>
                  <a:pt x="414201" y="615200"/>
                  <a:pt x="477149" y="590352"/>
                </a:cubicBezTo>
                <a:cubicBezTo>
                  <a:pt x="540097" y="565504"/>
                  <a:pt x="550037" y="471082"/>
                  <a:pt x="566602" y="44126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28564" y="2215996"/>
            <a:ext cx="4237378" cy="646331"/>
          </a:xfrm>
          <a:prstGeom prst="rect">
            <a:avLst/>
          </a:prstGeom>
          <a:noFill/>
        </p:spPr>
        <p:txBody>
          <a:bodyPr wrap="none" rtlCol="0">
            <a:spAutoFit/>
          </a:bodyPr>
          <a:lstStyle/>
          <a:p>
            <a:r>
              <a:rPr lang="en-US" dirty="0" smtClean="0"/>
              <a:t>Create Object for </a:t>
            </a:r>
            <a:r>
              <a:rPr lang="en-US" dirty="0" err="1" smtClean="0"/>
              <a:t>config</a:t>
            </a:r>
            <a:r>
              <a:rPr lang="en-US" dirty="0" smtClean="0"/>
              <a:t> file and get Handle</a:t>
            </a:r>
          </a:p>
          <a:p>
            <a:r>
              <a:rPr lang="en-US" dirty="0" smtClean="0"/>
              <a:t>Pass Hiking Handle to trigger events</a:t>
            </a:r>
          </a:p>
        </p:txBody>
      </p:sp>
      <p:sp>
        <p:nvSpPr>
          <p:cNvPr id="25" name="Flowchart: Magnetic Disk 24"/>
          <p:cNvSpPr/>
          <p:nvPr/>
        </p:nvSpPr>
        <p:spPr>
          <a:xfrm>
            <a:off x="10205826" y="742386"/>
            <a:ext cx="1244051"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System</a:t>
            </a:r>
            <a:endParaRPr lang="en-US" dirty="0"/>
          </a:p>
        </p:txBody>
      </p:sp>
      <p:cxnSp>
        <p:nvCxnSpPr>
          <p:cNvPr id="26" name="Straight Connector 25"/>
          <p:cNvCxnSpPr/>
          <p:nvPr/>
        </p:nvCxnSpPr>
        <p:spPr>
          <a:xfrm>
            <a:off x="10827853" y="1355034"/>
            <a:ext cx="36450" cy="50855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769624" y="3429000"/>
            <a:ext cx="2058227" cy="1093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7948" y="1416183"/>
            <a:ext cx="2948692" cy="369332"/>
          </a:xfrm>
          <a:prstGeom prst="rect">
            <a:avLst/>
          </a:prstGeom>
          <a:noFill/>
        </p:spPr>
        <p:txBody>
          <a:bodyPr wrap="none" rtlCol="0">
            <a:spAutoFit/>
          </a:bodyPr>
          <a:lstStyle/>
          <a:p>
            <a:r>
              <a:rPr lang="en-US" dirty="0" smtClean="0"/>
              <a:t>Create Object and get Handle</a:t>
            </a:r>
            <a:endParaRPr lang="en-US" dirty="0"/>
          </a:p>
        </p:txBody>
      </p:sp>
      <p:sp>
        <p:nvSpPr>
          <p:cNvPr id="34" name="Freeform 33"/>
          <p:cNvSpPr/>
          <p:nvPr/>
        </p:nvSpPr>
        <p:spPr>
          <a:xfrm rot="10388278">
            <a:off x="8804238" y="3689487"/>
            <a:ext cx="626236" cy="616954"/>
          </a:xfrm>
          <a:custGeom>
            <a:avLst/>
            <a:gdLst>
              <a:gd name="connsiteX0" fmla="*/ 626236 w 626236"/>
              <a:gd name="connsiteY0" fmla="*/ 172909 h 616954"/>
              <a:gd name="connsiteX1" fmla="*/ 208793 w 626236"/>
              <a:gd name="connsiteY1" fmla="*/ 3943 h 616954"/>
              <a:gd name="connsiteX2" fmla="*/ 71 w 626236"/>
              <a:gd name="connsiteY2" fmla="*/ 321995 h 616954"/>
              <a:gd name="connsiteX3" fmla="*/ 188915 w 626236"/>
              <a:gd name="connsiteY3" fmla="*/ 590352 h 616954"/>
              <a:gd name="connsiteX4" fmla="*/ 477149 w 626236"/>
              <a:gd name="connsiteY4" fmla="*/ 590352 h 616954"/>
              <a:gd name="connsiteX5" fmla="*/ 566602 w 626236"/>
              <a:gd name="connsiteY5" fmla="*/ 441265 h 61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236" h="616954">
                <a:moveTo>
                  <a:pt x="626236" y="172909"/>
                </a:moveTo>
                <a:cubicBezTo>
                  <a:pt x="469695" y="76002"/>
                  <a:pt x="313154" y="-20905"/>
                  <a:pt x="208793" y="3943"/>
                </a:cubicBezTo>
                <a:cubicBezTo>
                  <a:pt x="104432" y="28791"/>
                  <a:pt x="3384" y="224260"/>
                  <a:pt x="71" y="321995"/>
                </a:cubicBezTo>
                <a:cubicBezTo>
                  <a:pt x="-3242" y="419730"/>
                  <a:pt x="109402" y="545626"/>
                  <a:pt x="188915" y="590352"/>
                </a:cubicBezTo>
                <a:cubicBezTo>
                  <a:pt x="268428" y="635078"/>
                  <a:pt x="414201" y="615200"/>
                  <a:pt x="477149" y="590352"/>
                </a:cubicBezTo>
                <a:cubicBezTo>
                  <a:pt x="540097" y="565504"/>
                  <a:pt x="550037" y="471082"/>
                  <a:pt x="566602" y="44126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5446640" y="4164496"/>
            <a:ext cx="3322984" cy="4497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97867" y="3504696"/>
            <a:ext cx="2771757" cy="1200329"/>
          </a:xfrm>
          <a:prstGeom prst="rect">
            <a:avLst/>
          </a:prstGeom>
          <a:noFill/>
        </p:spPr>
        <p:txBody>
          <a:bodyPr wrap="square" rtlCol="0">
            <a:spAutoFit/>
          </a:bodyPr>
          <a:lstStyle/>
          <a:p>
            <a:r>
              <a:rPr lang="en-US" dirty="0" smtClean="0"/>
              <a:t>Parse the </a:t>
            </a:r>
            <a:r>
              <a:rPr lang="en-US" dirty="0" err="1" smtClean="0"/>
              <a:t>config</a:t>
            </a:r>
            <a:r>
              <a:rPr lang="en-US" dirty="0" smtClean="0"/>
              <a:t> and send  the events:</a:t>
            </a:r>
          </a:p>
          <a:p>
            <a:pPr marL="285750" indent="-285750">
              <a:buFont typeface="Arial" panose="020B0604020202020204" pitchFamily="34" charset="0"/>
              <a:buChar char="•"/>
            </a:pPr>
            <a:r>
              <a:rPr lang="en-US" dirty="0" smtClean="0"/>
              <a:t>Add hiker</a:t>
            </a:r>
          </a:p>
          <a:p>
            <a:pPr marL="285750" indent="-285750">
              <a:buFont typeface="Arial" panose="020B0604020202020204" pitchFamily="34" charset="0"/>
              <a:buChar char="•"/>
            </a:pPr>
            <a:r>
              <a:rPr lang="en-US" dirty="0" smtClean="0"/>
              <a:t>Cross bridge</a:t>
            </a:r>
            <a:endParaRPr lang="en-US" dirty="0"/>
          </a:p>
        </p:txBody>
      </p:sp>
      <p:sp>
        <p:nvSpPr>
          <p:cNvPr id="41" name="Freeform 40"/>
          <p:cNvSpPr/>
          <p:nvPr/>
        </p:nvSpPr>
        <p:spPr>
          <a:xfrm>
            <a:off x="4747501" y="4614238"/>
            <a:ext cx="626236" cy="616954"/>
          </a:xfrm>
          <a:custGeom>
            <a:avLst/>
            <a:gdLst>
              <a:gd name="connsiteX0" fmla="*/ 626236 w 626236"/>
              <a:gd name="connsiteY0" fmla="*/ 172909 h 616954"/>
              <a:gd name="connsiteX1" fmla="*/ 208793 w 626236"/>
              <a:gd name="connsiteY1" fmla="*/ 3943 h 616954"/>
              <a:gd name="connsiteX2" fmla="*/ 71 w 626236"/>
              <a:gd name="connsiteY2" fmla="*/ 321995 h 616954"/>
              <a:gd name="connsiteX3" fmla="*/ 188915 w 626236"/>
              <a:gd name="connsiteY3" fmla="*/ 590352 h 616954"/>
              <a:gd name="connsiteX4" fmla="*/ 477149 w 626236"/>
              <a:gd name="connsiteY4" fmla="*/ 590352 h 616954"/>
              <a:gd name="connsiteX5" fmla="*/ 566602 w 626236"/>
              <a:gd name="connsiteY5" fmla="*/ 441265 h 61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236" h="616954">
                <a:moveTo>
                  <a:pt x="626236" y="172909"/>
                </a:moveTo>
                <a:cubicBezTo>
                  <a:pt x="469695" y="76002"/>
                  <a:pt x="313154" y="-20905"/>
                  <a:pt x="208793" y="3943"/>
                </a:cubicBezTo>
                <a:cubicBezTo>
                  <a:pt x="104432" y="28791"/>
                  <a:pt x="3384" y="224260"/>
                  <a:pt x="71" y="321995"/>
                </a:cubicBezTo>
                <a:cubicBezTo>
                  <a:pt x="-3242" y="419730"/>
                  <a:pt x="109402" y="545626"/>
                  <a:pt x="188915" y="590352"/>
                </a:cubicBezTo>
                <a:cubicBezTo>
                  <a:pt x="268428" y="635078"/>
                  <a:pt x="414201" y="615200"/>
                  <a:pt x="477149" y="590352"/>
                </a:cubicBezTo>
                <a:cubicBezTo>
                  <a:pt x="540097" y="565504"/>
                  <a:pt x="550037" y="471082"/>
                  <a:pt x="566602" y="44126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601980" y="3997964"/>
            <a:ext cx="2771757"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Add the hiker to hiker group</a:t>
            </a:r>
          </a:p>
          <a:p>
            <a:pPr marL="285750" indent="-285750">
              <a:buFont typeface="Arial" panose="020B0604020202020204" pitchFamily="34" charset="0"/>
              <a:buChar char="•"/>
            </a:pPr>
            <a:r>
              <a:rPr lang="en-US" dirty="0" smtClean="0"/>
              <a:t>Compute the time when bridge event is received.</a:t>
            </a:r>
          </a:p>
          <a:p>
            <a:pPr marL="285750" indent="-285750">
              <a:buFont typeface="Arial" panose="020B0604020202020204" pitchFamily="34" charset="0"/>
              <a:buChar char="•"/>
            </a:pPr>
            <a:endParaRPr lang="en-US" dirty="0"/>
          </a:p>
        </p:txBody>
      </p:sp>
      <p:cxnSp>
        <p:nvCxnSpPr>
          <p:cNvPr id="43" name="Straight Arrow Connector 42"/>
          <p:cNvCxnSpPr/>
          <p:nvPr/>
        </p:nvCxnSpPr>
        <p:spPr>
          <a:xfrm flipH="1">
            <a:off x="2289311" y="5475292"/>
            <a:ext cx="3173851" cy="3945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60668" y="5546692"/>
            <a:ext cx="1485532" cy="923330"/>
          </a:xfrm>
          <a:prstGeom prst="rect">
            <a:avLst/>
          </a:prstGeom>
          <a:noFill/>
        </p:spPr>
        <p:txBody>
          <a:bodyPr wrap="square" rtlCol="0">
            <a:spAutoFit/>
          </a:bodyPr>
          <a:lstStyle/>
          <a:p>
            <a:r>
              <a:rPr lang="en-US" dirty="0" smtClean="0"/>
              <a:t>Get the total  hike time to print</a:t>
            </a:r>
            <a:endParaRPr lang="en-US" dirty="0"/>
          </a:p>
        </p:txBody>
      </p:sp>
    </p:spTree>
    <p:extLst>
      <p:ext uri="{BB962C8B-B14F-4D97-AF65-F5344CB8AC3E}">
        <p14:creationId xmlns:p14="http://schemas.microsoft.com/office/powerpoint/2010/main" val="1487175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0782" y="2862470"/>
            <a:ext cx="2268954" cy="584775"/>
          </a:xfrm>
          <a:prstGeom prst="rect">
            <a:avLst/>
          </a:prstGeom>
          <a:noFill/>
        </p:spPr>
        <p:txBody>
          <a:bodyPr wrap="none" rtlCol="0">
            <a:spAutoFit/>
          </a:bodyPr>
          <a:lstStyle/>
          <a:p>
            <a:r>
              <a:rPr lang="en-US" sz="3200" dirty="0" smtClean="0"/>
              <a:t>Source Code</a:t>
            </a:r>
            <a:endParaRPr lang="en-US" sz="3200" dirty="0"/>
          </a:p>
        </p:txBody>
      </p:sp>
    </p:spTree>
    <p:extLst>
      <p:ext uri="{BB962C8B-B14F-4D97-AF65-F5344CB8AC3E}">
        <p14:creationId xmlns:p14="http://schemas.microsoft.com/office/powerpoint/2010/main" val="1201297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1925</TotalTime>
  <Words>917</Words>
  <Application>Microsoft Office PowerPoint</Application>
  <PresentationFormat>Widescreen</PresentationFormat>
  <Paragraphs>109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Hiking: Bridge Cross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Hikers Crossing Bridge</dc:title>
  <dc:creator>Harish Magganmane</dc:creator>
  <cp:lastModifiedBy>Microsoft account</cp:lastModifiedBy>
  <cp:revision>1</cp:revision>
  <dcterms:created xsi:type="dcterms:W3CDTF">2023-07-25T22:27:58Z</dcterms:created>
  <dcterms:modified xsi:type="dcterms:W3CDTF">2023-07-27T06:33:56Z</dcterms:modified>
</cp:coreProperties>
</file>