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70" r:id="rId18"/>
    <p:sldId id="271"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A5662-0AC6-4FC6-B566-D0C0CB575681}" v="5" dt="2023-10-17T13:54:06.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Chintal" userId="edf6a97207573b22" providerId="LiveId" clId="{6BFA5662-0AC6-4FC6-B566-D0C0CB575681}"/>
    <pc:docChg chg="undo custSel modSld">
      <pc:chgData name="Harish Chintal" userId="edf6a97207573b22" providerId="LiveId" clId="{6BFA5662-0AC6-4FC6-B566-D0C0CB575681}" dt="2023-10-17T18:44:58.285" v="179" actId="14100"/>
      <pc:docMkLst>
        <pc:docMk/>
      </pc:docMkLst>
      <pc:sldChg chg="addSp modSp mod">
        <pc:chgData name="Harish Chintal" userId="edf6a97207573b22" providerId="LiveId" clId="{6BFA5662-0AC6-4FC6-B566-D0C0CB575681}" dt="2023-10-17T18:44:29.725" v="178" actId="20577"/>
        <pc:sldMkLst>
          <pc:docMk/>
          <pc:sldMk cId="2336163497" sldId="256"/>
        </pc:sldMkLst>
        <pc:spChg chg="mod">
          <ac:chgData name="Harish Chintal" userId="edf6a97207573b22" providerId="LiveId" clId="{6BFA5662-0AC6-4FC6-B566-D0C0CB575681}" dt="2023-10-17T18:43:34.507" v="129" actId="20577"/>
          <ac:spMkLst>
            <pc:docMk/>
            <pc:sldMk cId="2336163497" sldId="256"/>
            <ac:spMk id="2" creationId="{7822D46E-0C51-4A1F-C711-C73F88DCEB34}"/>
          </ac:spMkLst>
        </pc:spChg>
        <pc:spChg chg="mod">
          <ac:chgData name="Harish Chintal" userId="edf6a97207573b22" providerId="LiveId" clId="{6BFA5662-0AC6-4FC6-B566-D0C0CB575681}" dt="2023-10-17T18:44:29.725" v="178" actId="20577"/>
          <ac:spMkLst>
            <pc:docMk/>
            <pc:sldMk cId="2336163497" sldId="256"/>
            <ac:spMk id="3" creationId="{931B8BD1-7440-79C8-1D65-CFC12A4B4F56}"/>
          </ac:spMkLst>
        </pc:spChg>
        <pc:spChg chg="mod">
          <ac:chgData name="Harish Chintal" userId="edf6a97207573b22" providerId="LiveId" clId="{6BFA5662-0AC6-4FC6-B566-D0C0CB575681}" dt="2023-10-17T13:57:06.349" v="103" actId="207"/>
          <ac:spMkLst>
            <pc:docMk/>
            <pc:sldMk cId="2336163497" sldId="256"/>
            <ac:spMk id="5" creationId="{D26EF6A1-0BD3-52D8-9A2E-D9B3DCEEA259}"/>
          </ac:spMkLst>
        </pc:spChg>
        <pc:picChg chg="add mod">
          <ac:chgData name="Harish Chintal" userId="edf6a97207573b22" providerId="LiveId" clId="{6BFA5662-0AC6-4FC6-B566-D0C0CB575681}" dt="2023-10-17T13:54:06.944" v="6" actId="1076"/>
          <ac:picMkLst>
            <pc:docMk/>
            <pc:sldMk cId="2336163497" sldId="256"/>
            <ac:picMk id="4" creationId="{7BCB67E2-C8A0-B64A-CFF3-37D9368C2EFB}"/>
          </ac:picMkLst>
        </pc:picChg>
      </pc:sldChg>
      <pc:sldChg chg="modSp mod">
        <pc:chgData name="Harish Chintal" userId="edf6a97207573b22" providerId="LiveId" clId="{6BFA5662-0AC6-4FC6-B566-D0C0CB575681}" dt="2023-10-17T18:44:58.285" v="179" actId="14100"/>
        <pc:sldMkLst>
          <pc:docMk/>
          <pc:sldMk cId="697488124" sldId="257"/>
        </pc:sldMkLst>
        <pc:spChg chg="mod">
          <ac:chgData name="Harish Chintal" userId="edf6a97207573b22" providerId="LiveId" clId="{6BFA5662-0AC6-4FC6-B566-D0C0CB575681}" dt="2023-10-17T18:44:58.285" v="179" actId="14100"/>
          <ac:spMkLst>
            <pc:docMk/>
            <pc:sldMk cId="697488124" sldId="257"/>
            <ac:spMk id="4" creationId="{8BB8280E-D76E-6FE4-E3A6-1889A0BD29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78006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37182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84040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2456995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487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3449528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37413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850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288094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8207D-3484-45AE-B33D-F296E675C9F9}"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374998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8207D-3484-45AE-B33D-F296E675C9F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311131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8207D-3484-45AE-B33D-F296E675C9F9}"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422028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8207D-3484-45AE-B33D-F296E675C9F9}"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288721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8207D-3484-45AE-B33D-F296E675C9F9}"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0564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8207D-3484-45AE-B33D-F296E675C9F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233010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48207D-3484-45AE-B33D-F296E675C9F9}"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6BA08-463E-4ADC-B0B4-4DF7E6340350}" type="slidenum">
              <a:rPr lang="en-IN" smtClean="0"/>
              <a:t>‹#›</a:t>
            </a:fld>
            <a:endParaRPr lang="en-IN"/>
          </a:p>
        </p:txBody>
      </p:sp>
    </p:spTree>
    <p:extLst>
      <p:ext uri="{BB962C8B-B14F-4D97-AF65-F5344CB8AC3E}">
        <p14:creationId xmlns:p14="http://schemas.microsoft.com/office/powerpoint/2010/main" val="198662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8207D-3484-45AE-B33D-F296E675C9F9}" type="datetimeFigureOut">
              <a:rPr lang="en-IN" smtClean="0"/>
              <a:t>18-10-2023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16BA08-463E-4ADC-B0B4-4DF7E6340350}" type="slidenum">
              <a:rPr lang="en-IN" smtClean="0"/>
              <a:t>‹#›</a:t>
            </a:fld>
            <a:endParaRPr lang="en-IN"/>
          </a:p>
        </p:txBody>
      </p:sp>
    </p:spTree>
    <p:extLst>
      <p:ext uri="{BB962C8B-B14F-4D97-AF65-F5344CB8AC3E}">
        <p14:creationId xmlns:p14="http://schemas.microsoft.com/office/powerpoint/2010/main" val="2404964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D46E-0C51-4A1F-C711-C73F88DCEB34}"/>
              </a:ext>
            </a:extLst>
          </p:cNvPr>
          <p:cNvSpPr>
            <a:spLocks noGrp="1"/>
          </p:cNvSpPr>
          <p:nvPr>
            <p:ph type="ctrTitle"/>
          </p:nvPr>
        </p:nvSpPr>
        <p:spPr>
          <a:xfrm>
            <a:off x="433137" y="256674"/>
            <a:ext cx="9139446" cy="2805117"/>
          </a:xfrm>
        </p:spPr>
        <p:txBody>
          <a:bodyPr>
            <a:normAutofit/>
          </a:bodyPr>
          <a:lstStyle/>
          <a:p>
            <a:pPr algn="ctr"/>
            <a:r>
              <a:rPr lang="en-US" sz="2800" dirty="0">
                <a:solidFill>
                  <a:schemeClr val="tx1"/>
                </a:solidFill>
                <a:latin typeface="Algerian" panose="04020705040A02060702" pitchFamily="82" charset="0"/>
              </a:rPr>
              <a:t>A MINI PROJECT REPORT </a:t>
            </a:r>
            <a:br>
              <a:rPr lang="en-US" sz="2800" dirty="0">
                <a:solidFill>
                  <a:schemeClr val="tx1"/>
                </a:solidFill>
                <a:latin typeface="Algerian" panose="04020705040A02060702" pitchFamily="82" charset="0"/>
              </a:rPr>
            </a:br>
            <a:r>
              <a:rPr lang="en-US" sz="2800" dirty="0">
                <a:solidFill>
                  <a:schemeClr val="tx1"/>
                </a:solidFill>
                <a:latin typeface="Algerian" panose="04020705040A02060702" pitchFamily="82" charset="0"/>
              </a:rPr>
              <a:t>  ON</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DETECTION OF THYROID DISORDERS USING MACHINE LEARNING APPOARCH</a:t>
            </a:r>
            <a:endParaRPr lang="en-IN" sz="2400" dirty="0"/>
          </a:p>
        </p:txBody>
      </p:sp>
      <p:sp>
        <p:nvSpPr>
          <p:cNvPr id="3" name="Subtitle 2">
            <a:extLst>
              <a:ext uri="{FF2B5EF4-FFF2-40B4-BE49-F238E27FC236}">
                <a16:creationId xmlns:a16="http://schemas.microsoft.com/office/drawing/2014/main" id="{931B8BD1-7440-79C8-1D65-CFC12A4B4F56}"/>
              </a:ext>
            </a:extLst>
          </p:cNvPr>
          <p:cNvSpPr>
            <a:spLocks noGrp="1"/>
          </p:cNvSpPr>
          <p:nvPr>
            <p:ph type="subTitle" idx="1"/>
          </p:nvPr>
        </p:nvSpPr>
        <p:spPr>
          <a:xfrm>
            <a:off x="0" y="3509963"/>
            <a:ext cx="5187819" cy="2508282"/>
          </a:xfrm>
        </p:spPr>
        <p:txBody>
          <a:bodyPr>
            <a:normAutofit/>
          </a:bodyPr>
          <a:lstStyle/>
          <a:p>
            <a:pPr algn="l"/>
            <a:r>
              <a:rPr lang="en-IN" b="1" dirty="0">
                <a:solidFill>
                  <a:schemeClr val="tx1"/>
                </a:solidFill>
                <a:latin typeface="Times New Roman" panose="02020603050405020304" pitchFamily="18" charset="0"/>
                <a:cs typeface="Times New Roman" panose="02020603050405020304" pitchFamily="18" charset="0"/>
              </a:rPr>
              <a:t>                        SUBMITTED BY:</a:t>
            </a:r>
          </a:p>
          <a:p>
            <a:pPr algn="just"/>
            <a:r>
              <a:rPr lang="en-IN" b="1" dirty="0">
                <a:solidFill>
                  <a:schemeClr val="tx1"/>
                </a:solidFill>
                <a:latin typeface="Times New Roman" panose="02020603050405020304" pitchFamily="18" charset="0"/>
                <a:cs typeface="Times New Roman" panose="02020603050405020304" pitchFamily="18" charset="0"/>
              </a:rPr>
              <a:t>			</a:t>
            </a:r>
          </a:p>
          <a:p>
            <a:pPr algn="just"/>
            <a:r>
              <a:rPr lang="en-IN" b="1" dirty="0">
                <a:solidFill>
                  <a:schemeClr val="tx1"/>
                </a:solidFill>
                <a:latin typeface="Times New Roman" panose="02020603050405020304" pitchFamily="18" charset="0"/>
                <a:cs typeface="Times New Roman" panose="02020603050405020304" pitchFamily="18" charset="0"/>
              </a:rPr>
              <a:t>                        CH.HARISH           20W91A0542 </a:t>
            </a:r>
          </a:p>
          <a:p>
            <a:pPr algn="just"/>
            <a:r>
              <a:rPr lang="en-IN" b="1" dirty="0">
                <a:solidFill>
                  <a:schemeClr val="tx1"/>
                </a:solidFill>
                <a:latin typeface="Times New Roman" panose="02020603050405020304" pitchFamily="18" charset="0"/>
                <a:cs typeface="Times New Roman" panose="02020603050405020304" pitchFamily="18" charset="0"/>
              </a:rPr>
              <a:t>			G.DEEKSHITHA   20W91A0555</a:t>
            </a:r>
          </a:p>
          <a:p>
            <a:pPr algn="just"/>
            <a:r>
              <a:rPr lang="en-IN" b="1" dirty="0">
                <a:solidFill>
                  <a:schemeClr val="tx1"/>
                </a:solidFill>
                <a:latin typeface="Times New Roman" panose="02020603050405020304" pitchFamily="18" charset="0"/>
                <a:cs typeface="Times New Roman" panose="02020603050405020304" pitchFamily="18" charset="0"/>
              </a:rPr>
              <a:t>			K.SURESH              21W95A0501</a:t>
            </a:r>
          </a:p>
          <a:p>
            <a:pPr algn="just"/>
            <a:r>
              <a:rPr lang="en-IN" b="1" dirty="0">
                <a:solidFill>
                  <a:schemeClr val="tx1"/>
                </a:solidFill>
                <a:latin typeface="Times New Roman" panose="02020603050405020304" pitchFamily="18" charset="0"/>
                <a:cs typeface="Times New Roman" panose="02020603050405020304" pitchFamily="18" charset="0"/>
              </a:rPr>
              <a:t>			K.REVANTH           20E31A0542</a:t>
            </a:r>
          </a:p>
        </p:txBody>
      </p:sp>
      <p:sp>
        <p:nvSpPr>
          <p:cNvPr id="5" name="TextBox 4">
            <a:extLst>
              <a:ext uri="{FF2B5EF4-FFF2-40B4-BE49-F238E27FC236}">
                <a16:creationId xmlns:a16="http://schemas.microsoft.com/office/drawing/2014/main" id="{D26EF6A1-0BD3-52D8-9A2E-D9B3DCEEA259}"/>
              </a:ext>
            </a:extLst>
          </p:cNvPr>
          <p:cNvSpPr txBox="1"/>
          <p:nvPr/>
        </p:nvSpPr>
        <p:spPr>
          <a:xfrm flipH="1">
            <a:off x="7237446" y="5052526"/>
            <a:ext cx="3977643"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INTERNAL GUIDE:</a:t>
            </a:r>
          </a:p>
          <a:p>
            <a:r>
              <a:rPr lang="en-IN" b="1" dirty="0">
                <a:latin typeface="Times New Roman" panose="02020603050405020304" pitchFamily="18" charset="0"/>
                <a:cs typeface="Times New Roman" panose="02020603050405020304" pitchFamily="18" charset="0"/>
              </a:rPr>
              <a:t>Mrs. L. PRIYANKA</a:t>
            </a:r>
          </a:p>
          <a:p>
            <a:r>
              <a:rPr lang="en-US" sz="1800" dirty="0">
                <a:latin typeface="Sitka Subheading Semibold" pitchFamily="2" charset="0"/>
              </a:rPr>
              <a:t>ASSISANT PROFESSOR.</a:t>
            </a:r>
          </a:p>
          <a:p>
            <a:endParaRPr lang="en-IN" b="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4" name="Picture 6" descr="MRIET">
            <a:extLst>
              <a:ext uri="{FF2B5EF4-FFF2-40B4-BE49-F238E27FC236}">
                <a16:creationId xmlns:a16="http://schemas.microsoft.com/office/drawing/2014/main" id="{7BCB67E2-C8A0-B64A-CFF3-37D9368C2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 y="494522"/>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16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326E57-36E5-F1DF-91D2-AF4C19380452}"/>
              </a:ext>
            </a:extLst>
          </p:cNvPr>
          <p:cNvSpPr txBox="1"/>
          <p:nvPr/>
        </p:nvSpPr>
        <p:spPr>
          <a:xfrm>
            <a:off x="653143" y="554972"/>
            <a:ext cx="730586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HARDWARE REQUIREMENTS</a:t>
            </a:r>
          </a:p>
        </p:txBody>
      </p:sp>
      <p:sp>
        <p:nvSpPr>
          <p:cNvPr id="3" name="TextBox 2">
            <a:extLst>
              <a:ext uri="{FF2B5EF4-FFF2-40B4-BE49-F238E27FC236}">
                <a16:creationId xmlns:a16="http://schemas.microsoft.com/office/drawing/2014/main" id="{66D1D484-BAD5-A13A-34CA-7B7C2614B3E5}"/>
              </a:ext>
            </a:extLst>
          </p:cNvPr>
          <p:cNvSpPr txBox="1"/>
          <p:nvPr/>
        </p:nvSpPr>
        <p:spPr>
          <a:xfrm>
            <a:off x="821094" y="1399592"/>
            <a:ext cx="5393094" cy="1923604"/>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System  	:  	i3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Ram   	:  	 4 GB.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40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3148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C3E3F-91E6-E3FB-80E1-53BB190FF85F}"/>
              </a:ext>
            </a:extLst>
          </p:cNvPr>
          <p:cNvSpPr txBox="1"/>
          <p:nvPr/>
        </p:nvSpPr>
        <p:spPr>
          <a:xfrm>
            <a:off x="942392" y="643812"/>
            <a:ext cx="641946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SOFTWARE REQUIREMNTS </a:t>
            </a:r>
          </a:p>
        </p:txBody>
      </p:sp>
      <p:sp>
        <p:nvSpPr>
          <p:cNvPr id="4" name="TextBox 3">
            <a:extLst>
              <a:ext uri="{FF2B5EF4-FFF2-40B4-BE49-F238E27FC236}">
                <a16:creationId xmlns:a16="http://schemas.microsoft.com/office/drawing/2014/main" id="{F8E6EF71-A950-BAAD-E442-A787F5574EFF}"/>
              </a:ext>
            </a:extLst>
          </p:cNvPr>
          <p:cNvSpPr txBox="1"/>
          <p:nvPr/>
        </p:nvSpPr>
        <p:spPr>
          <a:xfrm>
            <a:off x="1073020" y="1567543"/>
            <a:ext cx="6802018" cy="1405513"/>
          </a:xfrm>
          <a:prstGeom prst="rect">
            <a:avLst/>
          </a:prstGeom>
          <a:noFill/>
        </p:spPr>
        <p:txBody>
          <a:bodyPr wrap="square" rtlCol="0">
            <a:spAutoFit/>
          </a:bodyPr>
          <a:lstStyle/>
          <a:p>
            <a:pPr marL="342900" lvl="0" indent="-342900" algn="just">
              <a:lnSpc>
                <a:spcPct val="150000"/>
              </a:lnSpc>
              <a:spcAft>
                <a:spcPts val="800"/>
              </a:spcAft>
              <a:buSzPts val="1000"/>
              <a:buFont typeface="Symbol" panose="05050102010706020507" pitchFamily="18"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Windows8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1371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3587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1788590-AAD1-D314-C0A7-CC2C6A997326}"/>
              </a:ext>
            </a:extLst>
          </p:cNvPr>
          <p:cNvSpPr>
            <a:spLocks noChangeArrowheads="1"/>
          </p:cNvSpPr>
          <p:nvPr/>
        </p:nvSpPr>
        <p:spPr bwMode="auto">
          <a:xfrm>
            <a:off x="4171950" y="12503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id="{FEB9046F-F8BB-B64D-D6A3-25F09DD65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1993252"/>
            <a:ext cx="5372100" cy="33287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AF74E92-1354-E39D-5051-0CDA3F71119D}"/>
              </a:ext>
            </a:extLst>
          </p:cNvPr>
          <p:cNvSpPr>
            <a:spLocks noChangeArrowheads="1"/>
          </p:cNvSpPr>
          <p:nvPr/>
        </p:nvSpPr>
        <p:spPr bwMode="auto">
          <a:xfrm>
            <a:off x="4629150" y="409192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4E85E886-3A89-A95D-881D-F6B473AED6C5}"/>
              </a:ext>
            </a:extLst>
          </p:cNvPr>
          <p:cNvSpPr txBox="1"/>
          <p:nvPr/>
        </p:nvSpPr>
        <p:spPr>
          <a:xfrm>
            <a:off x="3981450" y="674337"/>
            <a:ext cx="53721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387740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8C287F-2D02-CE44-0FA3-A9EBF1701352}"/>
              </a:ext>
            </a:extLst>
          </p:cNvPr>
          <p:cNvPicPr>
            <a:picLocks noChangeAspect="1"/>
          </p:cNvPicPr>
          <p:nvPr/>
        </p:nvPicPr>
        <p:blipFill>
          <a:blip r:embed="rId2"/>
          <a:srcRect/>
          <a:stretch>
            <a:fillRect/>
          </a:stretch>
        </p:blipFill>
        <p:spPr bwMode="auto">
          <a:xfrm>
            <a:off x="2869357" y="1627999"/>
            <a:ext cx="4400550" cy="4591050"/>
          </a:xfrm>
          <a:prstGeom prst="rect">
            <a:avLst/>
          </a:prstGeom>
          <a:noFill/>
          <a:ln w="9525">
            <a:noFill/>
            <a:miter lim="800000"/>
            <a:headEnd/>
            <a:tailEnd/>
          </a:ln>
        </p:spPr>
      </p:pic>
      <p:sp>
        <p:nvSpPr>
          <p:cNvPr id="4" name="TextBox 3">
            <a:extLst>
              <a:ext uri="{FF2B5EF4-FFF2-40B4-BE49-F238E27FC236}">
                <a16:creationId xmlns:a16="http://schemas.microsoft.com/office/drawing/2014/main" id="{DA63F964-67ED-5DA8-D49F-D15C570FB3CB}"/>
              </a:ext>
            </a:extLst>
          </p:cNvPr>
          <p:cNvSpPr txBox="1"/>
          <p:nvPr/>
        </p:nvSpPr>
        <p:spPr>
          <a:xfrm>
            <a:off x="989045" y="785717"/>
            <a:ext cx="610222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UML DIAGRAMS </a:t>
            </a:r>
          </a:p>
        </p:txBody>
      </p:sp>
      <p:sp>
        <p:nvSpPr>
          <p:cNvPr id="6" name="TextBox 5">
            <a:extLst>
              <a:ext uri="{FF2B5EF4-FFF2-40B4-BE49-F238E27FC236}">
                <a16:creationId xmlns:a16="http://schemas.microsoft.com/office/drawing/2014/main" id="{2260632E-EC0C-D3D8-F18D-F7D112A0075B}"/>
              </a:ext>
            </a:extLst>
          </p:cNvPr>
          <p:cNvSpPr txBox="1"/>
          <p:nvPr/>
        </p:nvSpPr>
        <p:spPr>
          <a:xfrm>
            <a:off x="1073020" y="1443333"/>
            <a:ext cx="610222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USECASE DIAGRAM </a:t>
            </a:r>
          </a:p>
        </p:txBody>
      </p:sp>
    </p:spTree>
    <p:extLst>
      <p:ext uri="{BB962C8B-B14F-4D97-AF65-F5344CB8AC3E}">
        <p14:creationId xmlns:p14="http://schemas.microsoft.com/office/powerpoint/2010/main" val="294965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7CCC12-194E-0BA2-DEB2-998036AE78A5}"/>
              </a:ext>
            </a:extLst>
          </p:cNvPr>
          <p:cNvSpPr txBox="1"/>
          <p:nvPr/>
        </p:nvSpPr>
        <p:spPr>
          <a:xfrm>
            <a:off x="979714" y="739064"/>
            <a:ext cx="610222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CLASS DIAGRAM </a:t>
            </a:r>
          </a:p>
        </p:txBody>
      </p:sp>
      <p:pic>
        <p:nvPicPr>
          <p:cNvPr id="4" name="Picture 3">
            <a:extLst>
              <a:ext uri="{FF2B5EF4-FFF2-40B4-BE49-F238E27FC236}">
                <a16:creationId xmlns:a16="http://schemas.microsoft.com/office/drawing/2014/main" id="{8A3CDB5F-2CC0-94C5-11AD-33A4D2289769}"/>
              </a:ext>
            </a:extLst>
          </p:cNvPr>
          <p:cNvPicPr>
            <a:picLocks noChangeAspect="1"/>
          </p:cNvPicPr>
          <p:nvPr/>
        </p:nvPicPr>
        <p:blipFill>
          <a:blip r:embed="rId2"/>
          <a:srcRect/>
          <a:stretch>
            <a:fillRect/>
          </a:stretch>
        </p:blipFill>
        <p:spPr bwMode="auto">
          <a:xfrm>
            <a:off x="4385388" y="2435291"/>
            <a:ext cx="2696546" cy="2220686"/>
          </a:xfrm>
          <a:prstGeom prst="rect">
            <a:avLst/>
          </a:prstGeom>
          <a:noFill/>
          <a:ln w="9525">
            <a:noFill/>
            <a:miter lim="800000"/>
            <a:headEnd/>
            <a:tailEnd/>
          </a:ln>
        </p:spPr>
      </p:pic>
    </p:spTree>
    <p:extLst>
      <p:ext uri="{BB962C8B-B14F-4D97-AF65-F5344CB8AC3E}">
        <p14:creationId xmlns:p14="http://schemas.microsoft.com/office/powerpoint/2010/main" val="415949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EB77DF-9C0C-C527-0328-871EF0A9D67B}"/>
              </a:ext>
            </a:extLst>
          </p:cNvPr>
          <p:cNvSpPr txBox="1"/>
          <p:nvPr/>
        </p:nvSpPr>
        <p:spPr>
          <a:xfrm>
            <a:off x="681134" y="692411"/>
            <a:ext cx="610222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SEQUENCE DIAGRAM </a:t>
            </a:r>
          </a:p>
        </p:txBody>
      </p:sp>
      <p:pic>
        <p:nvPicPr>
          <p:cNvPr id="5" name="Picture 4">
            <a:extLst>
              <a:ext uri="{FF2B5EF4-FFF2-40B4-BE49-F238E27FC236}">
                <a16:creationId xmlns:a16="http://schemas.microsoft.com/office/drawing/2014/main" id="{5C37FB59-9505-DCD5-E221-9F2F3F55DBCA}"/>
              </a:ext>
            </a:extLst>
          </p:cNvPr>
          <p:cNvPicPr>
            <a:picLocks noChangeAspect="1"/>
          </p:cNvPicPr>
          <p:nvPr/>
        </p:nvPicPr>
        <p:blipFill>
          <a:blip r:embed="rId2"/>
          <a:srcRect/>
          <a:stretch>
            <a:fillRect/>
          </a:stretch>
        </p:blipFill>
        <p:spPr bwMode="auto">
          <a:xfrm>
            <a:off x="2555033" y="1906043"/>
            <a:ext cx="5943600" cy="3829685"/>
          </a:xfrm>
          <a:prstGeom prst="rect">
            <a:avLst/>
          </a:prstGeom>
          <a:noFill/>
          <a:ln w="9525">
            <a:noFill/>
            <a:miter lim="800000"/>
            <a:headEnd/>
            <a:tailEnd/>
          </a:ln>
        </p:spPr>
      </p:pic>
    </p:spTree>
    <p:extLst>
      <p:ext uri="{BB962C8B-B14F-4D97-AF65-F5344CB8AC3E}">
        <p14:creationId xmlns:p14="http://schemas.microsoft.com/office/powerpoint/2010/main" val="318741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A2B04-26D7-F52C-EAAA-45005FBB7024}"/>
              </a:ext>
            </a:extLst>
          </p:cNvPr>
          <p:cNvSpPr txBox="1"/>
          <p:nvPr/>
        </p:nvSpPr>
        <p:spPr>
          <a:xfrm>
            <a:off x="895739" y="627096"/>
            <a:ext cx="610222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COLLABORATION DIAGRAM </a:t>
            </a:r>
          </a:p>
        </p:txBody>
      </p:sp>
      <p:pic>
        <p:nvPicPr>
          <p:cNvPr id="6" name="Picture 5">
            <a:extLst>
              <a:ext uri="{FF2B5EF4-FFF2-40B4-BE49-F238E27FC236}">
                <a16:creationId xmlns:a16="http://schemas.microsoft.com/office/drawing/2014/main" id="{8B8A75C0-6489-9C41-4173-E8892D20754C}"/>
              </a:ext>
            </a:extLst>
          </p:cNvPr>
          <p:cNvPicPr>
            <a:picLocks noChangeAspect="1"/>
          </p:cNvPicPr>
          <p:nvPr/>
        </p:nvPicPr>
        <p:blipFill>
          <a:blip r:embed="rId2"/>
          <a:srcRect/>
          <a:stretch>
            <a:fillRect/>
          </a:stretch>
        </p:blipFill>
        <p:spPr bwMode="auto">
          <a:xfrm>
            <a:off x="3568959" y="2567472"/>
            <a:ext cx="3429000" cy="2900265"/>
          </a:xfrm>
          <a:prstGeom prst="rect">
            <a:avLst/>
          </a:prstGeom>
          <a:noFill/>
          <a:ln w="9525">
            <a:noFill/>
            <a:miter lim="800000"/>
            <a:headEnd/>
            <a:tailEnd/>
          </a:ln>
        </p:spPr>
      </p:pic>
    </p:spTree>
    <p:extLst>
      <p:ext uri="{BB962C8B-B14F-4D97-AF65-F5344CB8AC3E}">
        <p14:creationId xmlns:p14="http://schemas.microsoft.com/office/powerpoint/2010/main" val="1832379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9824-7CCE-28D9-2549-FE8DF102D2CB}"/>
              </a:ext>
            </a:extLst>
          </p:cNvPr>
          <p:cNvSpPr>
            <a:spLocks noGrp="1"/>
          </p:cNvSpPr>
          <p:nvPr>
            <p:ph type="title"/>
          </p:nvPr>
        </p:nvSpPr>
        <p:spPr/>
        <p:txBody>
          <a:bodyPr/>
          <a:lstStyle/>
          <a:p>
            <a:pPr algn="ct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MODULES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DD4818-8205-692C-43E5-B80C749E38CC}"/>
              </a:ext>
            </a:extLst>
          </p:cNvPr>
          <p:cNvSpPr>
            <a:spLocks noGrp="1"/>
          </p:cNvSpPr>
          <p:nvPr>
            <p:ph idx="1"/>
          </p:nvPr>
        </p:nvSpPr>
        <p:spPr/>
        <p:txBody>
          <a:bodyPr>
            <a:normAutofit lnSpcReduction="10000"/>
          </a:bodyPr>
          <a:lstStyle/>
          <a:p>
            <a:pPr marL="342900" lvl="0" indent="-342900" algn="just">
              <a:lnSpc>
                <a:spcPct val="200000"/>
              </a:lnSpc>
              <a:buFont typeface="+mj-lt"/>
              <a:buAutoNum type="arabicParen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Upload Thyroid Dataset: </a:t>
            </a:r>
            <a:r>
              <a:rPr lang="en-IN"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upload dataset details and then application will read and display dataset values and then find and plot graph of normal and thyroid patients count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mj-lt"/>
              <a:buAutoNum type="arabicParenR"/>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Preprocess Dataset: </a:t>
            </a:r>
            <a:r>
              <a:rPr lang="en-IN"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preprocess dataset and then remove missing values and then convert all non-numeric data into numeric data and then shuffle and then split dataset into train and test where application using 80% dataset for training and 20% for testing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800" dirty="0"/>
          </a:p>
        </p:txBody>
      </p:sp>
    </p:spTree>
    <p:extLst>
      <p:ext uri="{BB962C8B-B14F-4D97-AF65-F5344CB8AC3E}">
        <p14:creationId xmlns:p14="http://schemas.microsoft.com/office/powerpoint/2010/main" val="61392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709851-221A-1BF6-4664-BA48AC0A7871}"/>
              </a:ext>
            </a:extLst>
          </p:cNvPr>
          <p:cNvSpPr txBox="1"/>
          <p:nvPr/>
        </p:nvSpPr>
        <p:spPr>
          <a:xfrm>
            <a:off x="1017037" y="1023903"/>
            <a:ext cx="9199983" cy="5033879"/>
          </a:xfrm>
          <a:prstGeom prst="rect">
            <a:avLst/>
          </a:prstGeom>
          <a:noFill/>
        </p:spPr>
        <p:txBody>
          <a:bodyPr wrap="square">
            <a:spAutoFit/>
          </a:bodyPr>
          <a:lstStyle/>
          <a:p>
            <a:pPr marL="342900" lvl="0" indent="-342900" algn="just">
              <a:lnSpc>
                <a:spcPct val="150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Run Naive Bayes Algorithm: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input 80% dataset to Naïve Bayes to train a model and 20% test data will be applied on trained model to calculate prediction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Run SVM Algorithm: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input 80% dataset to SVM to train a model and 20% test data will be applied on trained model to calculate prediction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Run Random Forest Algorithm: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input 80% dataset to Random Forest to train a model and 20% test data will be applied on trained model to calculate prediction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Comparison Graph: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plot accuracy comparison graph between all algorithms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 Disease from Test Data: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this module we will upload test data and then random forest will predict weather test data is normal or contains thyroid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287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A516F-99AF-3147-374D-87B99603E76D}"/>
              </a:ext>
            </a:extLst>
          </p:cNvPr>
          <p:cNvSpPr txBox="1"/>
          <p:nvPr/>
        </p:nvSpPr>
        <p:spPr>
          <a:xfrm>
            <a:off x="718457" y="522513"/>
            <a:ext cx="432940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A5D41A7-3928-F832-BADE-6D2208575865}"/>
              </a:ext>
            </a:extLst>
          </p:cNvPr>
          <p:cNvSpPr txBox="1"/>
          <p:nvPr/>
        </p:nvSpPr>
        <p:spPr>
          <a:xfrm>
            <a:off x="802432" y="1397675"/>
            <a:ext cx="9060024" cy="3891065"/>
          </a:xfrm>
          <a:prstGeom prst="rect">
            <a:avLst/>
          </a:prstGeom>
          <a:noFill/>
        </p:spPr>
        <p:txBody>
          <a:bodyPr wrap="square" rtlCol="0">
            <a:spAutoFit/>
          </a:bodyPr>
          <a:lstStyle/>
          <a:p>
            <a:pPr algn="just">
              <a:lnSpc>
                <a:spcPct val="200000"/>
              </a:lnSpc>
            </a:pPr>
            <a:r>
              <a:rPr lang="en-US" b="0" i="0" dirty="0">
                <a:solidFill>
                  <a:srgbClr val="374151"/>
                </a:solidFill>
                <a:effectLst/>
                <a:latin typeface="Söhne"/>
              </a:rPr>
              <a:t>The proposed work utilizes classification-based machine learning techniques to detect thyroid disease early, ensuring precision and accuracy. These algorithms streamline patient data, eliminating redundancy and simplifying complex procedures. Cost-effective and efficient, they enhance treatment accessibility, making thyroid diagnosis affordable and </a:t>
            </a:r>
            <a:r>
              <a:rPr lang="en-US" b="0" i="0" dirty="0" err="1">
                <a:solidFill>
                  <a:srgbClr val="374151"/>
                </a:solidFill>
                <a:effectLst/>
                <a:latin typeface="Söhne"/>
              </a:rPr>
              <a:t>straightforward.These</a:t>
            </a:r>
            <a:r>
              <a:rPr lang="en-US" b="0" i="0" dirty="0">
                <a:solidFill>
                  <a:srgbClr val="374151"/>
                </a:solidFill>
                <a:effectLst/>
                <a:latin typeface="Söhne"/>
              </a:rPr>
              <a:t> methods streamline patient databases by eliminating redundant data, ensuring cost-effective and efficient outcomes. The model simplifies thyroid patient treatment, reducing complexity and costs.</a:t>
            </a:r>
            <a:endParaRPr lang="en-IN" dirty="0"/>
          </a:p>
        </p:txBody>
      </p:sp>
    </p:spTree>
    <p:extLst>
      <p:ext uri="{BB962C8B-B14F-4D97-AF65-F5344CB8AC3E}">
        <p14:creationId xmlns:p14="http://schemas.microsoft.com/office/powerpoint/2010/main" val="424703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8A20E-BD5F-0105-8D2E-5E451CF719D5}"/>
              </a:ext>
            </a:extLst>
          </p:cNvPr>
          <p:cNvSpPr txBox="1"/>
          <p:nvPr/>
        </p:nvSpPr>
        <p:spPr>
          <a:xfrm>
            <a:off x="4030824" y="830425"/>
            <a:ext cx="3956180"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CONTENTS</a:t>
            </a:r>
            <a:endParaRPr lang="en-IN" sz="2400" dirty="0"/>
          </a:p>
        </p:txBody>
      </p:sp>
      <p:sp>
        <p:nvSpPr>
          <p:cNvPr id="4" name="TextBox 3">
            <a:extLst>
              <a:ext uri="{FF2B5EF4-FFF2-40B4-BE49-F238E27FC236}">
                <a16:creationId xmlns:a16="http://schemas.microsoft.com/office/drawing/2014/main" id="{8BB8280E-D76E-6FE4-E3A6-1889A0BD292F}"/>
              </a:ext>
            </a:extLst>
          </p:cNvPr>
          <p:cNvSpPr txBox="1"/>
          <p:nvPr/>
        </p:nvSpPr>
        <p:spPr>
          <a:xfrm>
            <a:off x="1875453" y="1707503"/>
            <a:ext cx="6932645" cy="374140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EXISTING SYSTEM </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DISADVANTAGES </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ADVANTAGES </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SYSTEM ARCHITECTURE</a:t>
            </a:r>
          </a:p>
          <a:p>
            <a:pPr marL="285750" indent="-285750">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97488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D04D75-7204-F878-B36F-13D5660BF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13" y="0"/>
            <a:ext cx="10290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88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ED62A-47D6-E8C7-AFE7-8F51AC418836}"/>
              </a:ext>
            </a:extLst>
          </p:cNvPr>
          <p:cNvSpPr txBox="1"/>
          <p:nvPr/>
        </p:nvSpPr>
        <p:spPr>
          <a:xfrm flipH="1">
            <a:off x="754846" y="522515"/>
            <a:ext cx="224028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8403568F-6C6C-7234-F043-7D9A5F977954}"/>
              </a:ext>
            </a:extLst>
          </p:cNvPr>
          <p:cNvSpPr txBox="1"/>
          <p:nvPr/>
        </p:nvSpPr>
        <p:spPr>
          <a:xfrm>
            <a:off x="754846" y="1399592"/>
            <a:ext cx="9714101" cy="3885936"/>
          </a:xfrm>
          <a:prstGeom prst="rect">
            <a:avLst/>
          </a:prstGeom>
          <a:noFill/>
        </p:spPr>
        <p:txBody>
          <a:bodyPr wrap="square" rtlCol="0">
            <a:spAutoFit/>
          </a:bodyPr>
          <a:lstStyle/>
          <a:p>
            <a:pPr algn="just">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Classification based Machine learning plays a major role in various medical services. In medical field, the salient and demanding task is to diagnose patient’s health conditions and to provide proper care and treatment of the disease at the initial stage. Let us consider Thyroid disease as the example. The normal and traditional methods of thyroid diagnosis involve a thorough inspection and also various blood tests. The main goal is to recognize the disease at the early stages with a very high correctness. Machine learning techniques play a major role in medical field for making a correct decision, proper disease diagnosis and also saves cost and time of the patient.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08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3701B-B7EE-94BB-CEA4-18D8F16EB777}"/>
              </a:ext>
            </a:extLst>
          </p:cNvPr>
          <p:cNvSpPr txBox="1"/>
          <p:nvPr/>
        </p:nvSpPr>
        <p:spPr>
          <a:xfrm>
            <a:off x="1175657" y="503853"/>
            <a:ext cx="442271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20B21E-D06D-D3FC-2289-9F03BA5AA5E1}"/>
              </a:ext>
            </a:extLst>
          </p:cNvPr>
          <p:cNvSpPr txBox="1"/>
          <p:nvPr/>
        </p:nvSpPr>
        <p:spPr>
          <a:xfrm>
            <a:off x="718457" y="1268963"/>
            <a:ext cx="8630816" cy="3891065"/>
          </a:xfrm>
          <a:prstGeom prst="rect">
            <a:avLst/>
          </a:prstGeom>
          <a:noFill/>
        </p:spPr>
        <p:txBody>
          <a:bodyPr wrap="square" rtlCol="0">
            <a:spAutoFit/>
          </a:bodyPr>
          <a:lstStyle/>
          <a:p>
            <a:pPr algn="just">
              <a:lnSpc>
                <a:spcPct val="200000"/>
              </a:lnSpc>
            </a:pPr>
            <a:r>
              <a:rPr lang="en-US" b="0" i="0" dirty="0">
                <a:solidFill>
                  <a:srgbClr val="374151"/>
                </a:solidFill>
                <a:effectLst/>
                <a:latin typeface="Times New Roman" panose="02020603050405020304" pitchFamily="18" charset="0"/>
                <a:cs typeface="Times New Roman" panose="02020603050405020304" pitchFamily="18" charset="0"/>
              </a:rPr>
              <a:t>Diagnosing thyroid disease is complex, involving medical exams and blood tests. </a:t>
            </a:r>
            <a:r>
              <a:rPr lang="en-US" dirty="0">
                <a:solidFill>
                  <a:srgbClr val="374151"/>
                </a:solidFill>
                <a:latin typeface="Times New Roman" panose="02020603050405020304" pitchFamily="18" charset="0"/>
                <a:cs typeface="Times New Roman" panose="02020603050405020304" pitchFamily="18" charset="0"/>
              </a:rPr>
              <a:t>T</a:t>
            </a:r>
            <a:r>
              <a:rPr lang="en-US" b="0" i="0" dirty="0">
                <a:solidFill>
                  <a:srgbClr val="374151"/>
                </a:solidFill>
                <a:effectLst/>
                <a:latin typeface="Times New Roman" panose="02020603050405020304" pitchFamily="18" charset="0"/>
                <a:cs typeface="Times New Roman" panose="02020603050405020304" pitchFamily="18" charset="0"/>
              </a:rPr>
              <a:t>he thyroid gland regulates metabolism, growth, and body functions, so proper hormone secretion is essential for overall health. Imbalances can disrupt circulation, temperature control, muscle strength, and brain function. The thyroid gland produces T3, T4, and TSH. TSH, released by the pituitary gland, stimulates T3 and T4 production, regulating metabolism in the body. When TSH is low, T3 and T4 secretion increases, and vice versa. The pituitary gland plays a crucial role in maintaining thyroid hormone balance.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93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4294C-74AA-068D-3824-3CDC210C0922}"/>
              </a:ext>
            </a:extLst>
          </p:cNvPr>
          <p:cNvSpPr txBox="1"/>
          <p:nvPr/>
        </p:nvSpPr>
        <p:spPr>
          <a:xfrm>
            <a:off x="1287624" y="765110"/>
            <a:ext cx="4049486"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05842E21-F87B-117E-B4E5-2EAA854DC954}"/>
              </a:ext>
            </a:extLst>
          </p:cNvPr>
          <p:cNvSpPr txBox="1"/>
          <p:nvPr/>
        </p:nvSpPr>
        <p:spPr>
          <a:xfrm>
            <a:off x="1212979" y="1642188"/>
            <a:ext cx="9330613" cy="3891065"/>
          </a:xfrm>
          <a:prstGeom prst="rect">
            <a:avLst/>
          </a:prstGeom>
          <a:noFill/>
        </p:spPr>
        <p:txBody>
          <a:bodyPr wrap="square" rtlCol="0">
            <a:spAutoFit/>
          </a:bodyPr>
          <a:lstStyle/>
          <a:p>
            <a:pPr>
              <a:lnSpc>
                <a:spcPct val="200000"/>
              </a:lnSpc>
            </a:pPr>
            <a:r>
              <a:rPr lang="en-US" b="0" i="0" dirty="0">
                <a:solidFill>
                  <a:srgbClr val="374151"/>
                </a:solidFill>
                <a:effectLst/>
                <a:latin typeface="Söhne"/>
              </a:rPr>
              <a:t>In data collection, low-power, memory-constrained sensors use short-range communication to gather physical environment </a:t>
            </a:r>
            <a:r>
              <a:rPr lang="en-US" b="0" i="0" dirty="0" err="1">
                <a:solidFill>
                  <a:srgbClr val="374151"/>
                </a:solidFill>
                <a:effectLst/>
                <a:latin typeface="Söhne"/>
              </a:rPr>
              <a:t>data.Ethernet</a:t>
            </a:r>
            <a:r>
              <a:rPr lang="en-US" b="0" i="0" dirty="0">
                <a:solidFill>
                  <a:srgbClr val="374151"/>
                </a:solidFill>
                <a:effectLst/>
                <a:latin typeface="Söhne"/>
              </a:rPr>
              <a:t>, </a:t>
            </a:r>
            <a:r>
              <a:rPr lang="en-US" b="0" i="0" dirty="0" err="1">
                <a:solidFill>
                  <a:srgbClr val="374151"/>
                </a:solidFill>
                <a:effectLst/>
                <a:latin typeface="Söhne"/>
              </a:rPr>
              <a:t>WiFi</a:t>
            </a:r>
            <a:r>
              <a:rPr lang="en-US" b="0" i="0" dirty="0">
                <a:solidFill>
                  <a:srgbClr val="374151"/>
                </a:solidFill>
                <a:effectLst/>
                <a:latin typeface="Söhne"/>
              </a:rPr>
              <a:t>, ZigBee, and wired tech, along with TCP/IP, link objects and users across extended distances. In data processing, applications analyze data, make decisions, and may execute commands to impact the environment. The convergence of diverse IoT technologies and standards intensifies end-to-end security challenges in IoT applications.</a:t>
            </a:r>
          </a:p>
          <a:p>
            <a:pPr>
              <a:lnSpc>
                <a:spcPct val="200000"/>
              </a:lnSpc>
            </a:pPr>
            <a:r>
              <a:rPr lang="en-US" dirty="0">
                <a:solidFill>
                  <a:srgbClr val="374151"/>
                </a:solidFill>
                <a:latin typeface="Söhne"/>
              </a:rPr>
              <a:t>C</a:t>
            </a:r>
            <a:r>
              <a:rPr lang="en-US" b="0" i="0" dirty="0">
                <a:solidFill>
                  <a:srgbClr val="374151"/>
                </a:solidFill>
                <a:effectLst/>
                <a:latin typeface="Söhne"/>
              </a:rPr>
              <a:t>oordination is crucial to address the inherent heterogeneity and distributed nature of these communication technologies.</a:t>
            </a:r>
            <a:endParaRPr lang="en-IN" dirty="0"/>
          </a:p>
        </p:txBody>
      </p:sp>
    </p:spTree>
    <p:extLst>
      <p:ext uri="{BB962C8B-B14F-4D97-AF65-F5344CB8AC3E}">
        <p14:creationId xmlns:p14="http://schemas.microsoft.com/office/powerpoint/2010/main" val="38049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F6DBF2-200E-B493-A789-4E6BB89BDE4A}"/>
              </a:ext>
            </a:extLst>
          </p:cNvPr>
          <p:cNvSpPr txBox="1"/>
          <p:nvPr/>
        </p:nvSpPr>
        <p:spPr>
          <a:xfrm>
            <a:off x="1623527" y="578498"/>
            <a:ext cx="414279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DISADVANTAGES</a:t>
            </a:r>
          </a:p>
        </p:txBody>
      </p:sp>
      <p:sp>
        <p:nvSpPr>
          <p:cNvPr id="3" name="TextBox 2">
            <a:extLst>
              <a:ext uri="{FF2B5EF4-FFF2-40B4-BE49-F238E27FC236}">
                <a16:creationId xmlns:a16="http://schemas.microsoft.com/office/drawing/2014/main" id="{A7DC2360-B633-DE60-C492-89EDA1ACFA19}"/>
              </a:ext>
            </a:extLst>
          </p:cNvPr>
          <p:cNvSpPr txBox="1"/>
          <p:nvPr/>
        </p:nvSpPr>
        <p:spPr>
          <a:xfrm>
            <a:off x="1726163" y="1735494"/>
            <a:ext cx="5337110" cy="774507"/>
          </a:xfrm>
          <a:prstGeom prst="rect">
            <a:avLst/>
          </a:prstGeom>
          <a:noFill/>
        </p:spPr>
        <p:txBody>
          <a:bodyPr wrap="square" rtlCol="0">
            <a:spAutoFit/>
          </a:bodyPr>
          <a:lstStyle/>
          <a:p>
            <a:pPr marL="742950" indent="-285750" algn="just">
              <a:lnSpc>
                <a:spcPct val="107000"/>
              </a:lnSpc>
              <a:spcAft>
                <a:spcPts val="800"/>
              </a:spcAf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Low Efficiency </a:t>
            </a:r>
          </a:p>
          <a:p>
            <a:pPr marL="742950" indent="-285750" algn="just">
              <a:lnSpc>
                <a:spcPct val="107000"/>
              </a:lnSpc>
              <a:spcAft>
                <a:spcPts val="800"/>
              </a:spcAft>
              <a:buFont typeface="Wingdings" panose="05000000000000000000" pitchFamily="2" charset="2"/>
              <a:buChar char="Ø"/>
            </a:pPr>
            <a:r>
              <a:rPr lang="en-IN" dirty="0">
                <a:latin typeface="Times New Roman" panose="02020603050405020304" pitchFamily="18" charset="0"/>
                <a:ea typeface="Calibri" panose="020F0502020204030204" pitchFamily="34" charset="0"/>
                <a:cs typeface="Times New Roman" panose="02020603050405020304" pitchFamily="18" charset="0"/>
              </a:rPr>
              <a:t>Less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842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3F687-CB55-4BA3-8544-6EBE3233DB32}"/>
              </a:ext>
            </a:extLst>
          </p:cNvPr>
          <p:cNvSpPr txBox="1"/>
          <p:nvPr/>
        </p:nvSpPr>
        <p:spPr>
          <a:xfrm>
            <a:off x="3359020" y="653143"/>
            <a:ext cx="479593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PROPOSED SYSTEM</a:t>
            </a:r>
          </a:p>
        </p:txBody>
      </p:sp>
      <p:sp>
        <p:nvSpPr>
          <p:cNvPr id="5" name="TextBox 4">
            <a:extLst>
              <a:ext uri="{FF2B5EF4-FFF2-40B4-BE49-F238E27FC236}">
                <a16:creationId xmlns:a16="http://schemas.microsoft.com/office/drawing/2014/main" id="{D4E929B4-F6DB-FA8B-FDB5-2950469B2EEF}"/>
              </a:ext>
            </a:extLst>
          </p:cNvPr>
          <p:cNvSpPr txBox="1"/>
          <p:nvPr/>
        </p:nvSpPr>
        <p:spPr>
          <a:xfrm>
            <a:off x="1427584" y="1483467"/>
            <a:ext cx="8257592" cy="3891065"/>
          </a:xfrm>
          <a:prstGeom prst="rect">
            <a:avLst/>
          </a:prstGeom>
          <a:noFill/>
        </p:spPr>
        <p:txBody>
          <a:bodyPr wrap="square" rtlCol="0">
            <a:spAutoFit/>
          </a:bodyPr>
          <a:lstStyle/>
          <a:p>
            <a:pPr algn="just">
              <a:lnSpc>
                <a:spcPct val="200000"/>
              </a:lnSpc>
            </a:pPr>
            <a:r>
              <a:rPr lang="en-US" b="0" i="0" dirty="0">
                <a:solidFill>
                  <a:srgbClr val="374151"/>
                </a:solidFill>
                <a:effectLst/>
                <a:latin typeface="Söhne"/>
              </a:rPr>
              <a:t>The thyroid dataset is sourced from Kaggle, containing patient records with essential details. Attributes include medical history, allergies, past thyroid surgeries, recent tests, and genetic history. These attributes streamline thyroid patient examination, saving time for doctors. Data is securely stored on a cloud server, customizable based on health organization preferences. The model employs supervised learning with Decision Tree and Naive Bayes algorithms for accurate thyroid disease classification.</a:t>
            </a:r>
          </a:p>
          <a:p>
            <a:pPr algn="just">
              <a:lnSpc>
                <a:spcPct val="200000"/>
              </a:lnSpc>
            </a:pPr>
            <a:r>
              <a:rPr lang="en-US" b="0" i="0" dirty="0">
                <a:solidFill>
                  <a:srgbClr val="374151"/>
                </a:solidFill>
                <a:effectLst/>
                <a:latin typeface="Söhne"/>
              </a:rPr>
              <a:t> Decision Tree uses the ID3 algorithm to construct an efficient classification tree.</a:t>
            </a:r>
            <a:endParaRPr lang="en-IN" dirty="0"/>
          </a:p>
        </p:txBody>
      </p:sp>
    </p:spTree>
    <p:extLst>
      <p:ext uri="{BB962C8B-B14F-4D97-AF65-F5344CB8AC3E}">
        <p14:creationId xmlns:p14="http://schemas.microsoft.com/office/powerpoint/2010/main" val="27900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B450C0-6228-BDBD-F8D6-B1660321C6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5499" y="307910"/>
            <a:ext cx="6675759" cy="5561045"/>
          </a:xfrm>
          <a:prstGeom prst="rect">
            <a:avLst/>
          </a:prstGeom>
          <a:noFill/>
          <a:ln>
            <a:noFill/>
          </a:ln>
        </p:spPr>
      </p:pic>
    </p:spTree>
    <p:extLst>
      <p:ext uri="{BB962C8B-B14F-4D97-AF65-F5344CB8AC3E}">
        <p14:creationId xmlns:p14="http://schemas.microsoft.com/office/powerpoint/2010/main" val="282094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9D947F-FFF7-AFFF-ECB5-868A58610101}"/>
              </a:ext>
            </a:extLst>
          </p:cNvPr>
          <p:cNvSpPr txBox="1"/>
          <p:nvPr/>
        </p:nvSpPr>
        <p:spPr>
          <a:xfrm>
            <a:off x="1091682" y="653143"/>
            <a:ext cx="428275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5CC00971-ADC0-D6D7-4C60-4D029CB7D963}"/>
              </a:ext>
            </a:extLst>
          </p:cNvPr>
          <p:cNvSpPr txBox="1"/>
          <p:nvPr/>
        </p:nvSpPr>
        <p:spPr>
          <a:xfrm>
            <a:off x="1156996" y="1735494"/>
            <a:ext cx="4282751"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Accuracy</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Efficiency</a:t>
            </a:r>
          </a:p>
        </p:txBody>
      </p:sp>
    </p:spTree>
    <p:extLst>
      <p:ext uri="{BB962C8B-B14F-4D97-AF65-F5344CB8AC3E}">
        <p14:creationId xmlns:p14="http://schemas.microsoft.com/office/powerpoint/2010/main" val="1845790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866</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Arial</vt:lpstr>
      <vt:lpstr>Calibri</vt:lpstr>
      <vt:lpstr>Sitka Subheading Semibold</vt:lpstr>
      <vt:lpstr>Söhne</vt:lpstr>
      <vt:lpstr>Symbol</vt:lpstr>
      <vt:lpstr>Times New Roman</vt:lpstr>
      <vt:lpstr>Trebuchet MS</vt:lpstr>
      <vt:lpstr>Wingdings</vt:lpstr>
      <vt:lpstr>Wingdings 3</vt:lpstr>
      <vt:lpstr>Facet</vt:lpstr>
      <vt:lpstr>A MINI PROJECT REPORT    ON DETECTION OF THYROID DISORDERS USING MACHINE LEARNING APPOARCH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THYROID DISORDERS USING MACHINE LEARNING APPOARCH</dc:title>
  <dc:creator>Revanth Reddy Konnela</dc:creator>
  <cp:lastModifiedBy>Harish Chintal</cp:lastModifiedBy>
  <cp:revision>6</cp:revision>
  <dcterms:created xsi:type="dcterms:W3CDTF">2023-10-16T13:51:12Z</dcterms:created>
  <dcterms:modified xsi:type="dcterms:W3CDTF">2023-10-18T04:27:31Z</dcterms:modified>
</cp:coreProperties>
</file>