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6" r:id="rId2"/>
    <p:sldId id="257" r:id="rId3"/>
    <p:sldId id="259" r:id="rId4"/>
    <p:sldId id="260" r:id="rId5"/>
    <p:sldId id="261" r:id="rId6"/>
    <p:sldId id="276" r:id="rId7"/>
    <p:sldId id="265" r:id="rId8"/>
    <p:sldId id="277" r:id="rId9"/>
    <p:sldId id="262" r:id="rId10"/>
    <p:sldId id="263" r:id="rId11"/>
    <p:sldId id="264" r:id="rId12"/>
    <p:sldId id="266" r:id="rId13"/>
    <p:sldId id="267" r:id="rId14"/>
    <p:sldId id="278" r:id="rId15"/>
    <p:sldId id="279" r:id="rId16"/>
    <p:sldId id="280" r:id="rId17"/>
    <p:sldId id="281" r:id="rId18"/>
    <p:sldId id="282" r:id="rId19"/>
    <p:sldId id="283" r:id="rId20"/>
    <p:sldId id="284" r:id="rId21"/>
    <p:sldId id="285" r:id="rId22"/>
    <p:sldId id="287" r:id="rId23"/>
    <p:sldId id="286" r:id="rId24"/>
    <p:sldId id="288" r:id="rId25"/>
    <p:sldId id="268" r:id="rId26"/>
    <p:sldId id="289" r:id="rId27"/>
    <p:sldId id="291" r:id="rId28"/>
    <p:sldId id="292" r:id="rId29"/>
    <p:sldId id="271" r:id="rId30"/>
    <p:sldId id="275" r:id="rId31"/>
    <p:sldId id="272" r:id="rId32"/>
    <p:sldId id="27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0776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26652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4369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43056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1525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488983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458054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73362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04814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140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411E56-11AF-411E-91AB-EBB51FD73E23}"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96414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11E56-11AF-411E-91AB-EBB51FD73E23}" type="datetimeFigureOut">
              <a:rPr lang="en-IN" smtClean="0"/>
              <a:t>14-11-2022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95281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411E56-11AF-411E-91AB-EBB51FD73E23}" type="datetimeFigureOut">
              <a:rPr lang="en-IN" smtClean="0"/>
              <a:t>14-11-2022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33625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11E56-11AF-411E-91AB-EBB51FD73E23}" type="datetimeFigureOut">
              <a:rPr lang="en-IN" smtClean="0"/>
              <a:t>14-11-2022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331889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29369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958135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411E56-11AF-411E-91AB-EBB51FD73E23}" type="datetimeFigureOut">
              <a:rPr lang="en-IN" smtClean="0"/>
              <a:t>14-11-2022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8E7A68-7375-4BAE-B913-A394E9C127BB}" type="slidenum">
              <a:rPr lang="en-IN" smtClean="0"/>
              <a:t>‹#›</a:t>
            </a:fld>
            <a:endParaRPr lang="en-IN"/>
          </a:p>
        </p:txBody>
      </p:sp>
    </p:spTree>
    <p:extLst>
      <p:ext uri="{BB962C8B-B14F-4D97-AF65-F5344CB8AC3E}">
        <p14:creationId xmlns:p14="http://schemas.microsoft.com/office/powerpoint/2010/main" val="192171278"/>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E9F1-80FB-5393-2AA0-BF9A46D9068B}"/>
              </a:ext>
            </a:extLst>
          </p:cNvPr>
          <p:cNvSpPr>
            <a:spLocks noGrp="1"/>
          </p:cNvSpPr>
          <p:nvPr>
            <p:ph type="ctrTitle"/>
          </p:nvPr>
        </p:nvSpPr>
        <p:spPr>
          <a:xfrm>
            <a:off x="0" y="-74139"/>
            <a:ext cx="12192000" cy="2054140"/>
          </a:xfrm>
        </p:spPr>
        <p:txBody>
          <a:bodyPr/>
          <a:lstStyle/>
          <a:p>
            <a:r>
              <a:rPr lang="en-IN" dirty="0"/>
              <a:t>Malignant Comments Classifier Project</a:t>
            </a:r>
          </a:p>
        </p:txBody>
      </p:sp>
      <p:sp>
        <p:nvSpPr>
          <p:cNvPr id="3" name="Subtitle 2">
            <a:extLst>
              <a:ext uri="{FF2B5EF4-FFF2-40B4-BE49-F238E27FC236}">
                <a16:creationId xmlns:a16="http://schemas.microsoft.com/office/drawing/2014/main" id="{C2153F8B-CB1E-77EA-A7A8-FFA20446CF10}"/>
              </a:ext>
            </a:extLst>
          </p:cNvPr>
          <p:cNvSpPr>
            <a:spLocks noGrp="1"/>
          </p:cNvSpPr>
          <p:nvPr>
            <p:ph type="subTitle" idx="1"/>
          </p:nvPr>
        </p:nvSpPr>
        <p:spPr>
          <a:xfrm>
            <a:off x="1524000" y="5107022"/>
            <a:ext cx="9144000" cy="1585608"/>
          </a:xfrm>
        </p:spPr>
        <p:txBody>
          <a:bodyPr>
            <a:noAutofit/>
          </a:bodyPr>
          <a:lstStyle/>
          <a:p>
            <a:pPr algn="ctr"/>
            <a:r>
              <a:rPr lang="en-IN" sz="2800" b="1" i="1" u="sng" dirty="0">
                <a:solidFill>
                  <a:schemeClr val="accent4">
                    <a:lumMod val="75000"/>
                  </a:schemeClr>
                </a:solidFill>
                <a:highlight>
                  <a:srgbClr val="00FFFF"/>
                </a:highlight>
                <a:latin typeface="Algerian" panose="04020705040A02060702" pitchFamily="82" charset="0"/>
              </a:rPr>
              <a:t>Malignant Comments Classifier Project</a:t>
            </a:r>
          </a:p>
          <a:p>
            <a:pPr algn="ctr"/>
            <a:r>
              <a:rPr lang="en-IN" b="1" i="1" u="sng" dirty="0">
                <a:solidFill>
                  <a:schemeClr val="accent4">
                    <a:lumMod val="75000"/>
                  </a:schemeClr>
                </a:solidFill>
                <a:highlight>
                  <a:srgbClr val="00FFFF"/>
                </a:highlight>
                <a:latin typeface="Algerian" panose="04020705040A02060702" pitchFamily="82" charset="0"/>
              </a:rPr>
              <a:t>Presented by</a:t>
            </a:r>
          </a:p>
          <a:p>
            <a:pPr algn="ctr"/>
            <a:r>
              <a:rPr lang="en-IN" sz="2800" b="1" i="1" u="sng" dirty="0">
                <a:solidFill>
                  <a:schemeClr val="accent4">
                    <a:lumMod val="75000"/>
                  </a:schemeClr>
                </a:solidFill>
                <a:highlight>
                  <a:srgbClr val="00FFFF"/>
                </a:highlight>
                <a:latin typeface="Algerian" panose="04020705040A02060702" pitchFamily="82" charset="0"/>
              </a:rPr>
              <a:t>Harish Dhami</a:t>
            </a:r>
          </a:p>
        </p:txBody>
      </p:sp>
      <p:pic>
        <p:nvPicPr>
          <p:cNvPr id="4" name="Picture 2" descr="See the source image">
            <a:extLst>
              <a:ext uri="{FF2B5EF4-FFF2-40B4-BE49-F238E27FC236}">
                <a16:creationId xmlns:a16="http://schemas.microsoft.com/office/drawing/2014/main" id="{60B0D759-0C18-ABE1-A70A-C2FBEA1C5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230"/>
            <a:ext cx="12192000" cy="501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76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8E6C-1120-BEB7-B800-1BA5E2544285}"/>
              </a:ext>
            </a:extLst>
          </p:cNvPr>
          <p:cNvSpPr>
            <a:spLocks noGrp="1"/>
          </p:cNvSpPr>
          <p:nvPr>
            <p:ph type="title"/>
          </p:nvPr>
        </p:nvSpPr>
        <p:spPr>
          <a:xfrm>
            <a:off x="1640156" y="204232"/>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About The </a:t>
            </a:r>
            <a:r>
              <a:rPr lang="en-IN" sz="4400" dirty="0" err="1">
                <a:solidFill>
                  <a:srgbClr val="FFFF00"/>
                </a:solidFill>
                <a:highlight>
                  <a:srgbClr val="800080"/>
                </a:highlight>
                <a:latin typeface="Algerian" panose="04020705040A02060702" pitchFamily="82" charset="0"/>
              </a:rPr>
              <a:t>DataSet</a:t>
            </a:r>
            <a:br>
              <a:rPr lang="en-IN" sz="4400" dirty="0">
                <a:latin typeface="Algerian" panose="04020705040A02060702" pitchFamily="82" charset="0"/>
              </a:rPr>
            </a:br>
            <a:endParaRPr lang="en-IN" dirty="0"/>
          </a:p>
        </p:txBody>
      </p:sp>
      <p:graphicFrame>
        <p:nvGraphicFramePr>
          <p:cNvPr id="5" name="Content Placeholder 4">
            <a:extLst>
              <a:ext uri="{FF2B5EF4-FFF2-40B4-BE49-F238E27FC236}">
                <a16:creationId xmlns:a16="http://schemas.microsoft.com/office/drawing/2014/main" id="{5C64B2AD-E94F-D30C-404D-104A9BFA7BA4}"/>
              </a:ext>
            </a:extLst>
          </p:cNvPr>
          <p:cNvGraphicFramePr>
            <a:graphicFrameLocks noGrp="1"/>
          </p:cNvGraphicFramePr>
          <p:nvPr>
            <p:ph idx="1"/>
            <p:extLst>
              <p:ext uri="{D42A27DB-BD31-4B8C-83A1-F6EECF244321}">
                <p14:modId xmlns:p14="http://schemas.microsoft.com/office/powerpoint/2010/main" val="1066137875"/>
              </p:ext>
            </p:extLst>
          </p:nvPr>
        </p:nvGraphicFramePr>
        <p:xfrm>
          <a:off x="1334278" y="1045029"/>
          <a:ext cx="9706785" cy="5486399"/>
        </p:xfrm>
        <a:graphic>
          <a:graphicData uri="http://schemas.openxmlformats.org/drawingml/2006/table">
            <a:tbl>
              <a:tblPr firstRow="1" firstCol="1" bandRow="1">
                <a:tableStyleId>{5C22544A-7EE6-4342-B048-85BDC9FD1C3A}</a:tableStyleId>
              </a:tblPr>
              <a:tblGrid>
                <a:gridCol w="1805555">
                  <a:extLst>
                    <a:ext uri="{9D8B030D-6E8A-4147-A177-3AD203B41FA5}">
                      <a16:colId xmlns:a16="http://schemas.microsoft.com/office/drawing/2014/main" val="3426262832"/>
                    </a:ext>
                  </a:extLst>
                </a:gridCol>
                <a:gridCol w="7901230">
                  <a:extLst>
                    <a:ext uri="{9D8B030D-6E8A-4147-A177-3AD203B41FA5}">
                      <a16:colId xmlns:a16="http://schemas.microsoft.com/office/drawing/2014/main" val="900635077"/>
                    </a:ext>
                  </a:extLst>
                </a:gridCol>
              </a:tblGrid>
              <a:tr h="414871">
                <a:tc>
                  <a:txBody>
                    <a:bodyPr/>
                    <a:lstStyle/>
                    <a:p>
                      <a:pPr>
                        <a:lnSpc>
                          <a:spcPct val="107000"/>
                        </a:lnSpc>
                        <a:spcAft>
                          <a:spcPts val="800"/>
                        </a:spcAft>
                      </a:pPr>
                      <a:r>
                        <a:rPr lang="en-IN" sz="1600">
                          <a:effectLst/>
                        </a:rPr>
                        <a:t>Variable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Definition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62269007"/>
                  </a:ext>
                </a:extLst>
              </a:tr>
              <a:tr h="415189">
                <a:tc>
                  <a:txBody>
                    <a:bodyPr/>
                    <a:lstStyle/>
                    <a:p>
                      <a:pPr>
                        <a:lnSpc>
                          <a:spcPct val="107000"/>
                        </a:lnSpc>
                        <a:spcAft>
                          <a:spcPts val="800"/>
                        </a:spcAft>
                      </a:pPr>
                      <a:r>
                        <a:rPr lang="en-IN" sz="1600">
                          <a:effectLst/>
                        </a:rPr>
                        <a:t>id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A unique id aligned with each comment text.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2159330"/>
                  </a:ext>
                </a:extLst>
              </a:tr>
              <a:tr h="852533">
                <a:tc>
                  <a:txBody>
                    <a:bodyPr/>
                    <a:lstStyle/>
                    <a:p>
                      <a:pPr>
                        <a:lnSpc>
                          <a:spcPct val="107000"/>
                        </a:lnSpc>
                        <a:spcAft>
                          <a:spcPts val="800"/>
                        </a:spcAft>
                      </a:pPr>
                      <a:r>
                        <a:rPr lang="en-IN" sz="1600">
                          <a:effectLst/>
                        </a:rPr>
                        <a:t>comment_text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It includes the comment text.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91298816"/>
                  </a:ext>
                </a:extLst>
              </a:tr>
              <a:tr h="852853">
                <a:tc>
                  <a:txBody>
                    <a:bodyPr/>
                    <a:lstStyle/>
                    <a:p>
                      <a:pPr>
                        <a:lnSpc>
                          <a:spcPct val="107000"/>
                        </a:lnSpc>
                        <a:spcAft>
                          <a:spcPts val="800"/>
                        </a:spcAft>
                      </a:pPr>
                      <a:r>
                        <a:rPr lang="en-IN" sz="1600">
                          <a:effectLst/>
                        </a:rPr>
                        <a:t>malignant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It is a column with binary values depicting which comments are malignant in nature.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91024220"/>
                  </a:ext>
                </a:extLst>
              </a:tr>
              <a:tr h="852533">
                <a:tc>
                  <a:txBody>
                    <a:bodyPr/>
                    <a:lstStyle/>
                    <a:p>
                      <a:pPr>
                        <a:lnSpc>
                          <a:spcPct val="107000"/>
                        </a:lnSpc>
                        <a:spcAft>
                          <a:spcPts val="800"/>
                        </a:spcAft>
                      </a:pPr>
                      <a:r>
                        <a:rPr lang="en-IN" sz="1600">
                          <a:effectLst/>
                        </a:rPr>
                        <a:t>highly_malignant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for highly malignant text.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55202997"/>
                  </a:ext>
                </a:extLst>
              </a:tr>
              <a:tr h="415189">
                <a:tc>
                  <a:txBody>
                    <a:bodyPr/>
                    <a:lstStyle/>
                    <a:p>
                      <a:pPr>
                        <a:lnSpc>
                          <a:spcPct val="107000"/>
                        </a:lnSpc>
                        <a:spcAft>
                          <a:spcPts val="800"/>
                        </a:spcAft>
                      </a:pPr>
                      <a:r>
                        <a:rPr lang="en-IN" sz="1600">
                          <a:effectLst/>
                        </a:rPr>
                        <a:t>rude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for comments that are rude in nature.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53836033"/>
                  </a:ext>
                </a:extLst>
              </a:tr>
              <a:tr h="852853">
                <a:tc>
                  <a:txBody>
                    <a:bodyPr/>
                    <a:lstStyle/>
                    <a:p>
                      <a:pPr>
                        <a:lnSpc>
                          <a:spcPct val="107000"/>
                        </a:lnSpc>
                        <a:spcAft>
                          <a:spcPts val="800"/>
                        </a:spcAft>
                      </a:pPr>
                      <a:r>
                        <a:rPr lang="en-IN" sz="1600">
                          <a:effectLst/>
                        </a:rPr>
                        <a:t>threat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for threatening context in the comments.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89645161"/>
                  </a:ext>
                </a:extLst>
              </a:tr>
              <a:tr h="415189">
                <a:tc>
                  <a:txBody>
                    <a:bodyPr/>
                    <a:lstStyle/>
                    <a:p>
                      <a:pPr>
                        <a:lnSpc>
                          <a:spcPct val="107000"/>
                        </a:lnSpc>
                        <a:spcAft>
                          <a:spcPts val="800"/>
                        </a:spcAft>
                      </a:pPr>
                      <a:r>
                        <a:rPr lang="en-IN" sz="1600">
                          <a:effectLst/>
                        </a:rPr>
                        <a:t>abuse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with abusive behaviour.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09145640"/>
                  </a:ext>
                </a:extLst>
              </a:tr>
              <a:tr h="415189">
                <a:tc>
                  <a:txBody>
                    <a:bodyPr/>
                    <a:lstStyle/>
                    <a:p>
                      <a:pPr>
                        <a:lnSpc>
                          <a:spcPct val="107000"/>
                        </a:lnSpc>
                        <a:spcAft>
                          <a:spcPts val="800"/>
                        </a:spcAft>
                      </a:pPr>
                      <a:r>
                        <a:rPr lang="en-IN" sz="1600">
                          <a:effectLst/>
                        </a:rPr>
                        <a:t>loathe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dirty="0">
                          <a:effectLst/>
                        </a:rPr>
                        <a:t>Label to comments that are full of loathe and hatred.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39488043"/>
                  </a:ext>
                </a:extLst>
              </a:tr>
            </a:tbl>
          </a:graphicData>
        </a:graphic>
      </p:graphicFrame>
    </p:spTree>
    <p:extLst>
      <p:ext uri="{BB962C8B-B14F-4D97-AF65-F5344CB8AC3E}">
        <p14:creationId xmlns:p14="http://schemas.microsoft.com/office/powerpoint/2010/main" val="422928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71F6-18B4-7764-CF47-C472A3AF33BA}"/>
              </a:ext>
            </a:extLst>
          </p:cNvPr>
          <p:cNvSpPr>
            <a:spLocks noGrp="1"/>
          </p:cNvSpPr>
          <p:nvPr>
            <p:ph type="title"/>
          </p:nvPr>
        </p:nvSpPr>
        <p:spPr>
          <a:xfrm>
            <a:off x="2210370" y="232225"/>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Data </a:t>
            </a:r>
            <a:r>
              <a:rPr lang="en-IN" sz="4400" dirty="0" err="1">
                <a:solidFill>
                  <a:srgbClr val="FFFF00"/>
                </a:solidFill>
                <a:highlight>
                  <a:srgbClr val="800080"/>
                </a:highlight>
                <a:latin typeface="Algerian" panose="04020705040A02060702" pitchFamily="82" charset="0"/>
              </a:rPr>
              <a:t>Preprocessing</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54C2CF2A-EE21-AEAD-E10A-29F0F7691EE3}"/>
              </a:ext>
            </a:extLst>
          </p:cNvPr>
          <p:cNvSpPr>
            <a:spLocks noGrp="1"/>
          </p:cNvSpPr>
          <p:nvPr>
            <p:ph idx="1"/>
          </p:nvPr>
        </p:nvSpPr>
        <p:spPr>
          <a:xfrm>
            <a:off x="2286000" y="1147665"/>
            <a:ext cx="9834464" cy="5635689"/>
          </a:xfrm>
        </p:spPr>
        <p:txBody>
          <a:bodyPr>
            <a:normAutofit/>
          </a:bodyPr>
          <a:lstStyle/>
          <a:p>
            <a:pPr marL="0" indent="0">
              <a:buNone/>
            </a:pPr>
            <a:r>
              <a:rPr lang="en-US" b="1" i="1" dirty="0">
                <a:solidFill>
                  <a:schemeClr val="accent3">
                    <a:lumMod val="50000"/>
                  </a:schemeClr>
                </a:solidFill>
              </a:rPr>
              <a:t>For the purpose of the project the dataset has been preprocessed as follows:</a:t>
            </a:r>
          </a:p>
          <a:p>
            <a:pPr>
              <a:buFont typeface="Wingdings" pitchFamily="2" charset="2"/>
              <a:buChar char="Ø"/>
            </a:pPr>
            <a:r>
              <a:rPr lang="en-US" sz="1800" dirty="0"/>
              <a:t>Importing necessary libraries and importing dataset as a data frame.</a:t>
            </a:r>
          </a:p>
          <a:p>
            <a:pPr>
              <a:buFont typeface="Wingdings" pitchFamily="2" charset="2"/>
              <a:buChar char="Ø"/>
            </a:pPr>
            <a:r>
              <a:rPr lang="en-US" sz="1800" dirty="0"/>
              <a:t>Checked some statistical information like shape, number of unique values present, info, finding more values etc.</a:t>
            </a:r>
          </a:p>
          <a:p>
            <a:pPr>
              <a:buFont typeface="Wingdings" pitchFamily="2" charset="2"/>
              <a:buChar char="Ø"/>
            </a:pPr>
            <a:r>
              <a:rPr lang="en-US" sz="1800" dirty="0"/>
              <a:t>Checked for null values and did not find any null values and removed Id.</a:t>
            </a:r>
          </a:p>
          <a:p>
            <a:pPr>
              <a:buFont typeface="Wingdings" pitchFamily="2" charset="2"/>
              <a:buChar char="Ø"/>
            </a:pPr>
            <a:r>
              <a:rPr lang="en-US" sz="1800" dirty="0"/>
              <a:t>Done feature engineering and created new columns viz label which contain both good and bad comments which is the sum of all the labels, comment length which contains the length of comment text.</a:t>
            </a:r>
          </a:p>
          <a:p>
            <a:pPr>
              <a:buFont typeface="Wingdings" pitchFamily="2" charset="2"/>
              <a:buChar char="Ø"/>
            </a:pPr>
            <a:r>
              <a:rPr lang="en-US" sz="1800" dirty="0"/>
              <a:t>Visualized each feature using seaborn and matplotlib libraries by plotting categorical plots like pie plot , count plot, distribution plot and </a:t>
            </a:r>
            <a:r>
              <a:rPr lang="en-US" sz="1800" dirty="0" err="1"/>
              <a:t>wordcloud</a:t>
            </a:r>
            <a:r>
              <a:rPr lang="en-US" sz="1800" dirty="0"/>
              <a:t> for each label.</a:t>
            </a:r>
          </a:p>
          <a:p>
            <a:pPr>
              <a:buFont typeface="Wingdings" pitchFamily="2" charset="2"/>
              <a:buChar char="Ø"/>
            </a:pPr>
            <a:r>
              <a:rPr lang="en-US" sz="1800" dirty="0"/>
              <a:t>Done text pre-processing techniques like Removing Punctuations and other special </a:t>
            </a:r>
            <a:r>
              <a:rPr lang="en-US" sz="1800" dirty="0" err="1"/>
              <a:t>charactors</a:t>
            </a:r>
            <a:r>
              <a:rPr lang="en-US" sz="1800" dirty="0"/>
              <a:t>. Splitting the comments into individual words. Removing Stop Words. Stemming and Lemmatization. Then created new column as clean, length after cleaning the data. All these steps were done on both train and test datasets. Checked correlation using heatmap. After getting a cleaned data used TF-IDF vectorizer.</a:t>
            </a:r>
          </a:p>
          <a:p>
            <a:endParaRPr lang="en-IN" dirty="0"/>
          </a:p>
        </p:txBody>
      </p:sp>
    </p:spTree>
    <p:extLst>
      <p:ext uri="{BB962C8B-B14F-4D97-AF65-F5344CB8AC3E}">
        <p14:creationId xmlns:p14="http://schemas.microsoft.com/office/powerpoint/2010/main" val="2528458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D3A7-690B-427E-5006-357F27BCFE81}"/>
              </a:ext>
            </a:extLst>
          </p:cNvPr>
          <p:cNvSpPr>
            <a:spLocks noGrp="1"/>
          </p:cNvSpPr>
          <p:nvPr>
            <p:ph type="title"/>
          </p:nvPr>
        </p:nvSpPr>
        <p:spPr>
          <a:xfrm>
            <a:off x="1642188" y="556984"/>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Imported Library and class</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4D4E8E59-902B-6F94-246C-32BEC65ABDC7}"/>
              </a:ext>
            </a:extLst>
          </p:cNvPr>
          <p:cNvSpPr>
            <a:spLocks noGrp="1"/>
          </p:cNvSpPr>
          <p:nvPr>
            <p:ph idx="1"/>
          </p:nvPr>
        </p:nvSpPr>
        <p:spPr>
          <a:xfrm>
            <a:off x="1142172" y="1465090"/>
            <a:ext cx="9869488" cy="4195481"/>
          </a:xfrm>
        </p:spPr>
        <p:txBody>
          <a:bodyPr/>
          <a:lstStyle/>
          <a:p>
            <a:pPr marL="0" indent="0">
              <a:buNone/>
            </a:pPr>
            <a:endParaRPr lang="en-US" sz="2400" dirty="0">
              <a:solidFill>
                <a:srgbClr val="FFFF00"/>
              </a:solidFill>
            </a:endParaRPr>
          </a:p>
          <a:p>
            <a:endParaRPr lang="en-IN" dirty="0"/>
          </a:p>
        </p:txBody>
      </p:sp>
      <p:pic>
        <p:nvPicPr>
          <p:cNvPr id="5" name="Picture 4">
            <a:extLst>
              <a:ext uri="{FF2B5EF4-FFF2-40B4-BE49-F238E27FC236}">
                <a16:creationId xmlns:a16="http://schemas.microsoft.com/office/drawing/2014/main" id="{6A5FD50C-4C08-E829-E7FF-D74CE6FFD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072" y="1270031"/>
            <a:ext cx="8911687" cy="5471337"/>
          </a:xfrm>
          <a:prstGeom prst="rect">
            <a:avLst/>
          </a:prstGeom>
        </p:spPr>
      </p:pic>
    </p:spTree>
    <p:extLst>
      <p:ext uri="{BB962C8B-B14F-4D97-AF65-F5344CB8AC3E}">
        <p14:creationId xmlns:p14="http://schemas.microsoft.com/office/powerpoint/2010/main" val="765974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4B3B-44E0-A142-2569-62289A1EC89B}"/>
              </a:ext>
            </a:extLst>
          </p:cNvPr>
          <p:cNvSpPr>
            <a:spLocks noGrp="1"/>
          </p:cNvSpPr>
          <p:nvPr>
            <p:ph type="title"/>
          </p:nvPr>
        </p:nvSpPr>
        <p:spPr/>
        <p:txBody>
          <a:bodyPr>
            <a:normAutofit fontScale="90000"/>
          </a:bodyPr>
          <a:lstStyle/>
          <a:p>
            <a:pPr algn="ctr"/>
            <a:r>
              <a:rPr lang="en-IN" sz="4400" dirty="0">
                <a:solidFill>
                  <a:srgbClr val="FFFF00"/>
                </a:solidFill>
                <a:highlight>
                  <a:srgbClr val="800080"/>
                </a:highlight>
                <a:latin typeface="Algerian" panose="04020705040A02060702" pitchFamily="82" charset="0"/>
              </a:rPr>
              <a:t>Count plot of </a:t>
            </a:r>
            <a:r>
              <a:rPr lang="en-IN" sz="4400" dirty="0" err="1">
                <a:solidFill>
                  <a:srgbClr val="FFFF00"/>
                </a:solidFill>
                <a:highlight>
                  <a:srgbClr val="800080"/>
                </a:highlight>
                <a:latin typeface="Algerian" panose="04020705040A02060702" pitchFamily="82" charset="0"/>
              </a:rPr>
              <a:t>Malignat</a:t>
            </a:r>
            <a:r>
              <a:rPr lang="en-IN" sz="4400" dirty="0">
                <a:solidFill>
                  <a:srgbClr val="FFFF00"/>
                </a:solidFill>
                <a:highlight>
                  <a:srgbClr val="800080"/>
                </a:highlight>
                <a:latin typeface="Algerian" panose="04020705040A02060702" pitchFamily="82" charset="0"/>
              </a:rPr>
              <a:t> column and describe</a:t>
            </a:r>
            <a:br>
              <a:rPr lang="en-IN" sz="4400" dirty="0">
                <a:latin typeface="Algerian" panose="04020705040A02060702" pitchFamily="82" charset="0"/>
              </a:rPr>
            </a:br>
            <a:endParaRPr lang="en-IN" dirty="0"/>
          </a:p>
        </p:txBody>
      </p:sp>
      <p:sp>
        <p:nvSpPr>
          <p:cNvPr id="6" name="Text Placeholder 5">
            <a:extLst>
              <a:ext uri="{FF2B5EF4-FFF2-40B4-BE49-F238E27FC236}">
                <a16:creationId xmlns:a16="http://schemas.microsoft.com/office/drawing/2014/main" id="{2202C870-64C0-5CF4-7E0F-E22136EAFB2A}"/>
              </a:ext>
            </a:extLst>
          </p:cNvPr>
          <p:cNvSpPr>
            <a:spLocks noGrp="1"/>
          </p:cNvSpPr>
          <p:nvPr>
            <p:ph type="body" idx="1"/>
          </p:nvPr>
        </p:nvSpPr>
        <p:spPr/>
        <p:txBody>
          <a:bodyPr/>
          <a:lstStyle/>
          <a:p>
            <a:r>
              <a:rPr lang="en-IN" dirty="0"/>
              <a:t> </a:t>
            </a:r>
          </a:p>
        </p:txBody>
      </p:sp>
      <p:pic>
        <p:nvPicPr>
          <p:cNvPr id="3074" name="Picture 2">
            <a:extLst>
              <a:ext uri="{FF2B5EF4-FFF2-40B4-BE49-F238E27FC236}">
                <a16:creationId xmlns:a16="http://schemas.microsoft.com/office/drawing/2014/main" id="{DD3316F8-7822-A5FF-BB9E-C67A9B685A7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2187996" y="1948576"/>
            <a:ext cx="4343400" cy="4366727"/>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BB3452A3-8DDF-5793-EC88-EC86DF3C508F}"/>
              </a:ext>
            </a:extLst>
          </p:cNvPr>
          <p:cNvSpPr>
            <a:spLocks noGrp="1"/>
          </p:cNvSpPr>
          <p:nvPr>
            <p:ph type="body" sz="quarter" idx="3"/>
          </p:nvPr>
        </p:nvSpPr>
        <p:spPr/>
        <p:txBody>
          <a:bodyPr/>
          <a:lstStyle/>
          <a:p>
            <a:r>
              <a:rPr lang="en-IN" dirty="0"/>
              <a:t> </a:t>
            </a:r>
          </a:p>
        </p:txBody>
      </p:sp>
      <p:sp>
        <p:nvSpPr>
          <p:cNvPr id="8" name="Content Placeholder 7">
            <a:extLst>
              <a:ext uri="{FF2B5EF4-FFF2-40B4-BE49-F238E27FC236}">
                <a16:creationId xmlns:a16="http://schemas.microsoft.com/office/drawing/2014/main" id="{A53DBF8C-7CCD-7945-CB46-E77B028F875B}"/>
              </a:ext>
            </a:extLst>
          </p:cNvPr>
          <p:cNvSpPr>
            <a:spLocks noGrp="1"/>
          </p:cNvSpPr>
          <p:nvPr>
            <p:ph sz="quarter" idx="4"/>
          </p:nvPr>
        </p:nvSpPr>
        <p:spPr>
          <a:xfrm>
            <a:off x="7166957" y="3191068"/>
            <a:ext cx="4338674" cy="2708729"/>
          </a:xfrm>
        </p:spPr>
        <p:txBody>
          <a:bodyPr/>
          <a:lstStyle/>
          <a:p>
            <a:r>
              <a:rPr lang="en-US" sz="2800" b="0" i="0" dirty="0">
                <a:solidFill>
                  <a:schemeClr val="accent3">
                    <a:lumMod val="50000"/>
                  </a:schemeClr>
                </a:solidFill>
                <a:effectLst/>
                <a:latin typeface="-apple-system"/>
              </a:rPr>
              <a:t>Here in the first graph of malignant we can clearly observe that most of the messages are not malignant.</a:t>
            </a:r>
          </a:p>
          <a:p>
            <a:endParaRPr lang="en-IN" dirty="0"/>
          </a:p>
        </p:txBody>
      </p:sp>
    </p:spTree>
    <p:extLst>
      <p:ext uri="{BB962C8B-B14F-4D97-AF65-F5344CB8AC3E}">
        <p14:creationId xmlns:p14="http://schemas.microsoft.com/office/powerpoint/2010/main" val="100791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A87DE-5715-8A54-2341-F7CF3353C9F8}"/>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highly-</a:t>
            </a:r>
            <a:r>
              <a:rPr lang="en-IN" sz="3600" dirty="0" err="1">
                <a:solidFill>
                  <a:srgbClr val="FFFF00"/>
                </a:solidFill>
                <a:highlight>
                  <a:srgbClr val="800080"/>
                </a:highlight>
                <a:latin typeface="Algerian" panose="04020705040A02060702" pitchFamily="82" charset="0"/>
              </a:rPr>
              <a:t>Malignat</a:t>
            </a:r>
            <a:r>
              <a:rPr lang="en-IN" sz="3600" dirty="0">
                <a:solidFill>
                  <a:srgbClr val="FFFF00"/>
                </a:solidFill>
                <a:highlight>
                  <a:srgbClr val="800080"/>
                </a:highlight>
                <a:latin typeface="Algerian" panose="04020705040A02060702" pitchFamily="82" charset="0"/>
              </a:rPr>
              <a:t> column and describe</a:t>
            </a:r>
            <a:endParaRPr lang="en-IN" dirty="0"/>
          </a:p>
        </p:txBody>
      </p:sp>
      <p:sp>
        <p:nvSpPr>
          <p:cNvPr id="4" name="Content Placeholder 3">
            <a:extLst>
              <a:ext uri="{FF2B5EF4-FFF2-40B4-BE49-F238E27FC236}">
                <a16:creationId xmlns:a16="http://schemas.microsoft.com/office/drawing/2014/main" id="{AAF4B284-A26E-20B0-2692-4D2EECD68143}"/>
              </a:ext>
            </a:extLst>
          </p:cNvPr>
          <p:cNvSpPr>
            <a:spLocks noGrp="1"/>
          </p:cNvSpPr>
          <p:nvPr>
            <p:ph sz="half" idx="2"/>
          </p:nvPr>
        </p:nvSpPr>
        <p:spPr>
          <a:xfrm>
            <a:off x="7445855" y="3429000"/>
            <a:ext cx="4313864" cy="2641721"/>
          </a:xfrm>
        </p:spPr>
        <p:txBody>
          <a:bodyPr>
            <a:normAutofit fontScale="92500"/>
          </a:bodyPr>
          <a:lstStyle/>
          <a:p>
            <a:r>
              <a:rPr lang="en-US" sz="3600" b="0" i="0" dirty="0">
                <a:solidFill>
                  <a:schemeClr val="accent3">
                    <a:lumMod val="50000"/>
                  </a:schemeClr>
                </a:solidFill>
                <a:effectLst/>
                <a:latin typeface="-apple-system"/>
              </a:rPr>
              <a:t>In the second image we can clearly observe that there are very less highly malignant messages.</a:t>
            </a:r>
          </a:p>
          <a:p>
            <a:endParaRPr lang="en-IN" dirty="0"/>
          </a:p>
        </p:txBody>
      </p:sp>
      <p:pic>
        <p:nvPicPr>
          <p:cNvPr id="4098" name="Picture 2">
            <a:extLst>
              <a:ext uri="{FF2B5EF4-FFF2-40B4-BE49-F238E27FC236}">
                <a16:creationId xmlns:a16="http://schemas.microsoft.com/office/drawing/2014/main" id="{71348B60-9B6A-B12E-C768-163F05F43BD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632552"/>
            <a:ext cx="4313237" cy="400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296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266D-F9A2-F759-2485-805EC6E7083E}"/>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Rude column and describe</a:t>
            </a:r>
            <a:endParaRPr lang="en-IN" dirty="0"/>
          </a:p>
        </p:txBody>
      </p:sp>
      <p:sp>
        <p:nvSpPr>
          <p:cNvPr id="4" name="Content Placeholder 3">
            <a:extLst>
              <a:ext uri="{FF2B5EF4-FFF2-40B4-BE49-F238E27FC236}">
                <a16:creationId xmlns:a16="http://schemas.microsoft.com/office/drawing/2014/main" id="{A0A3E1F4-8590-9CA6-8ACB-C614264EC033}"/>
              </a:ext>
            </a:extLst>
          </p:cNvPr>
          <p:cNvSpPr>
            <a:spLocks noGrp="1"/>
          </p:cNvSpPr>
          <p:nvPr>
            <p:ph sz="half" idx="2"/>
          </p:nvPr>
        </p:nvSpPr>
        <p:spPr>
          <a:xfrm>
            <a:off x="7190747" y="3348532"/>
            <a:ext cx="4313864" cy="3777622"/>
          </a:xfrm>
        </p:spPr>
        <p:txBody>
          <a:bodyPr/>
          <a:lstStyle/>
          <a:p>
            <a:r>
              <a:rPr lang="en-US" sz="2800" b="0" i="0" dirty="0">
                <a:solidFill>
                  <a:schemeClr val="accent3">
                    <a:lumMod val="50000"/>
                  </a:schemeClr>
                </a:solidFill>
                <a:effectLst/>
                <a:latin typeface="-apple-system"/>
              </a:rPr>
              <a:t>Same in third picture there are few rude comments in the dataset.</a:t>
            </a:r>
          </a:p>
          <a:p>
            <a:pPr marL="0" indent="0">
              <a:buNone/>
            </a:pPr>
            <a:br>
              <a:rPr lang="en-US" dirty="0"/>
            </a:br>
            <a:endParaRPr lang="en-IN" dirty="0"/>
          </a:p>
        </p:txBody>
      </p:sp>
      <p:pic>
        <p:nvPicPr>
          <p:cNvPr id="5122" name="Picture 2">
            <a:extLst>
              <a:ext uri="{FF2B5EF4-FFF2-40B4-BE49-F238E27FC236}">
                <a16:creationId xmlns:a16="http://schemas.microsoft.com/office/drawing/2014/main" id="{F38AF34F-576E-2D0D-7AF5-7EE387F83F9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211355"/>
            <a:ext cx="4313237" cy="436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689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4F87-CCE9-9740-042F-00E20B90167A}"/>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threat column and describe</a:t>
            </a:r>
            <a:endParaRPr lang="en-IN" dirty="0"/>
          </a:p>
        </p:txBody>
      </p:sp>
      <p:sp>
        <p:nvSpPr>
          <p:cNvPr id="4" name="Content Placeholder 3">
            <a:extLst>
              <a:ext uri="{FF2B5EF4-FFF2-40B4-BE49-F238E27FC236}">
                <a16:creationId xmlns:a16="http://schemas.microsoft.com/office/drawing/2014/main" id="{78DF80D0-0751-12DB-2A70-DD26135CC26C}"/>
              </a:ext>
            </a:extLst>
          </p:cNvPr>
          <p:cNvSpPr>
            <a:spLocks noGrp="1"/>
          </p:cNvSpPr>
          <p:nvPr>
            <p:ph sz="half" idx="2"/>
          </p:nvPr>
        </p:nvSpPr>
        <p:spPr>
          <a:xfrm>
            <a:off x="7554641" y="3454760"/>
            <a:ext cx="4313864" cy="3403240"/>
          </a:xfrm>
        </p:spPr>
        <p:txBody>
          <a:bodyPr/>
          <a:lstStyle/>
          <a:p>
            <a:pPr marL="0" indent="0" algn="l">
              <a:buNone/>
            </a:pPr>
            <a:r>
              <a:rPr lang="en-US" sz="2400" b="0" i="0" dirty="0">
                <a:solidFill>
                  <a:schemeClr val="accent3">
                    <a:lumMod val="50000"/>
                  </a:schemeClr>
                </a:solidFill>
                <a:effectLst/>
                <a:latin typeface="-apple-system"/>
              </a:rPr>
              <a:t>In 4th we can clearly see that there are very few cases/almost negligible of threat comments</a:t>
            </a:r>
          </a:p>
          <a:p>
            <a:pPr marL="0" indent="0">
              <a:buNone/>
            </a:pPr>
            <a:br>
              <a:rPr lang="en-US" dirty="0"/>
            </a:br>
            <a:endParaRPr lang="en-IN" dirty="0"/>
          </a:p>
        </p:txBody>
      </p:sp>
      <p:pic>
        <p:nvPicPr>
          <p:cNvPr id="6146" name="Picture 2">
            <a:extLst>
              <a:ext uri="{FF2B5EF4-FFF2-40B4-BE49-F238E27FC236}">
                <a16:creationId xmlns:a16="http://schemas.microsoft.com/office/drawing/2014/main" id="{5DF4910A-1888-E122-3378-55E9C30DACB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388637"/>
            <a:ext cx="4313237" cy="4170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023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BE14-B4A6-0B1D-A71E-B4EEA3B752A8}"/>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abuse column and describe</a:t>
            </a:r>
            <a:endParaRPr lang="en-IN" dirty="0"/>
          </a:p>
        </p:txBody>
      </p:sp>
      <p:sp>
        <p:nvSpPr>
          <p:cNvPr id="4" name="Content Placeholder 3">
            <a:extLst>
              <a:ext uri="{FF2B5EF4-FFF2-40B4-BE49-F238E27FC236}">
                <a16:creationId xmlns:a16="http://schemas.microsoft.com/office/drawing/2014/main" id="{5240E221-C3D0-CDCE-373A-63D7F1597D3E}"/>
              </a:ext>
            </a:extLst>
          </p:cNvPr>
          <p:cNvSpPr>
            <a:spLocks noGrp="1"/>
          </p:cNvSpPr>
          <p:nvPr>
            <p:ph sz="half" idx="2"/>
          </p:nvPr>
        </p:nvSpPr>
        <p:spPr>
          <a:xfrm>
            <a:off x="7190747" y="3429000"/>
            <a:ext cx="4313864" cy="3777622"/>
          </a:xfrm>
        </p:spPr>
        <p:txBody>
          <a:bodyPr/>
          <a:lstStyle/>
          <a:p>
            <a:r>
              <a:rPr lang="en-US" sz="2800" b="0" i="0" dirty="0">
                <a:solidFill>
                  <a:schemeClr val="accent3">
                    <a:lumMod val="50000"/>
                  </a:schemeClr>
                </a:solidFill>
                <a:effectLst/>
                <a:latin typeface="-apple-system"/>
              </a:rPr>
              <a:t>In 5th image we can clearly see that there are some messages with abusive language.</a:t>
            </a:r>
          </a:p>
          <a:p>
            <a:pPr marL="0" indent="0">
              <a:buNone/>
            </a:pPr>
            <a:br>
              <a:rPr lang="en-US" dirty="0"/>
            </a:br>
            <a:endParaRPr lang="en-IN" dirty="0"/>
          </a:p>
        </p:txBody>
      </p:sp>
      <p:pic>
        <p:nvPicPr>
          <p:cNvPr id="7170" name="Picture 2">
            <a:extLst>
              <a:ext uri="{FF2B5EF4-FFF2-40B4-BE49-F238E27FC236}">
                <a16:creationId xmlns:a16="http://schemas.microsoft.com/office/drawing/2014/main" id="{39950718-3565-443B-90C7-19283F76D6D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1905000"/>
            <a:ext cx="4313237" cy="432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176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AE1D-DD01-1B75-FD53-E7EFDC36C934}"/>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loath column and describe</a:t>
            </a:r>
            <a:endParaRPr lang="en-IN" dirty="0"/>
          </a:p>
        </p:txBody>
      </p:sp>
      <p:sp>
        <p:nvSpPr>
          <p:cNvPr id="4" name="Content Placeholder 3">
            <a:extLst>
              <a:ext uri="{FF2B5EF4-FFF2-40B4-BE49-F238E27FC236}">
                <a16:creationId xmlns:a16="http://schemas.microsoft.com/office/drawing/2014/main" id="{2C7D432E-CD25-D54B-E243-AF1B8BE8F00D}"/>
              </a:ext>
            </a:extLst>
          </p:cNvPr>
          <p:cNvSpPr>
            <a:spLocks noGrp="1"/>
          </p:cNvSpPr>
          <p:nvPr>
            <p:ph sz="half" idx="2"/>
          </p:nvPr>
        </p:nvSpPr>
        <p:spPr>
          <a:xfrm>
            <a:off x="7190747" y="3357863"/>
            <a:ext cx="4313864" cy="3777622"/>
          </a:xfrm>
        </p:spPr>
        <p:txBody>
          <a:bodyPr/>
          <a:lstStyle/>
          <a:p>
            <a:pPr marL="0" indent="0" algn="l">
              <a:buNone/>
            </a:pPr>
            <a:endParaRPr lang="en-US" b="0" i="0" dirty="0">
              <a:effectLst/>
              <a:latin typeface="-apple-system"/>
            </a:endParaRPr>
          </a:p>
          <a:p>
            <a:r>
              <a:rPr lang="en-US" sz="2400" b="0" i="0" dirty="0">
                <a:solidFill>
                  <a:schemeClr val="accent3">
                    <a:lumMod val="50000"/>
                  </a:schemeClr>
                </a:solidFill>
                <a:effectLst/>
                <a:latin typeface="-apple-system"/>
              </a:rPr>
              <a:t>While in the sixth image we can clearly see that there are very few cases of loathe messages</a:t>
            </a:r>
            <a:br>
              <a:rPr lang="en-US" dirty="0"/>
            </a:br>
            <a:endParaRPr lang="en-IN" dirty="0"/>
          </a:p>
        </p:txBody>
      </p:sp>
      <p:pic>
        <p:nvPicPr>
          <p:cNvPr id="8194" name="Picture 2">
            <a:extLst>
              <a:ext uri="{FF2B5EF4-FFF2-40B4-BE49-F238E27FC236}">
                <a16:creationId xmlns:a16="http://schemas.microsoft.com/office/drawing/2014/main" id="{765BAE7B-D086-052D-EA80-23A4EFADA97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052735"/>
            <a:ext cx="4313237" cy="4497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33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4F5A-22F2-B2C4-9327-4616F74E64EB}"/>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a:t>
            </a:r>
            <a:r>
              <a:rPr lang="en-IN" sz="3600" dirty="0" err="1">
                <a:solidFill>
                  <a:srgbClr val="FFFF00"/>
                </a:solidFill>
                <a:highlight>
                  <a:srgbClr val="800080"/>
                </a:highlight>
                <a:latin typeface="Algerian" panose="04020705040A02060702" pitchFamily="82" charset="0"/>
              </a:rPr>
              <a:t>before_clean</a:t>
            </a:r>
            <a:r>
              <a:rPr lang="en-IN" sz="3600" dirty="0">
                <a:solidFill>
                  <a:srgbClr val="FFFF00"/>
                </a:solidFill>
                <a:highlight>
                  <a:srgbClr val="800080"/>
                </a:highlight>
                <a:latin typeface="Algerian" panose="04020705040A02060702" pitchFamily="82" charset="0"/>
              </a:rPr>
              <a:t> column and describe</a:t>
            </a:r>
            <a:endParaRPr lang="en-IN" dirty="0"/>
          </a:p>
        </p:txBody>
      </p:sp>
      <p:sp>
        <p:nvSpPr>
          <p:cNvPr id="4" name="Content Placeholder 3">
            <a:extLst>
              <a:ext uri="{FF2B5EF4-FFF2-40B4-BE49-F238E27FC236}">
                <a16:creationId xmlns:a16="http://schemas.microsoft.com/office/drawing/2014/main" id="{AF5BECEF-AA33-9DB9-CC89-EF10F11130E5}"/>
              </a:ext>
            </a:extLst>
          </p:cNvPr>
          <p:cNvSpPr>
            <a:spLocks noGrp="1"/>
          </p:cNvSpPr>
          <p:nvPr>
            <p:ph sz="half" idx="2"/>
          </p:nvPr>
        </p:nvSpPr>
        <p:spPr>
          <a:xfrm>
            <a:off x="7190747" y="3731088"/>
            <a:ext cx="4313864" cy="3777622"/>
          </a:xfrm>
        </p:spPr>
        <p:txBody>
          <a:bodyPr/>
          <a:lstStyle/>
          <a:p>
            <a:r>
              <a:rPr lang="en-US" sz="2400" b="0" i="0" dirty="0">
                <a:solidFill>
                  <a:schemeClr val="accent3">
                    <a:lumMod val="50000"/>
                  </a:schemeClr>
                </a:solidFill>
                <a:effectLst/>
                <a:latin typeface="-apple-system"/>
              </a:rPr>
              <a:t>In 7th image we can see the no. of words in each rows</a:t>
            </a:r>
          </a:p>
          <a:p>
            <a:pPr marL="0" indent="0">
              <a:buNone/>
            </a:pPr>
            <a:br>
              <a:rPr lang="en-US" dirty="0"/>
            </a:br>
            <a:endParaRPr lang="en-IN" dirty="0"/>
          </a:p>
        </p:txBody>
      </p:sp>
      <p:pic>
        <p:nvPicPr>
          <p:cNvPr id="9218" name="Picture 2">
            <a:extLst>
              <a:ext uri="{FF2B5EF4-FFF2-40B4-BE49-F238E27FC236}">
                <a16:creationId xmlns:a16="http://schemas.microsoft.com/office/drawing/2014/main" id="{24E4259C-C5B4-AF04-0580-FCB39EA0A81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92924" y="2062065"/>
            <a:ext cx="4313237" cy="447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47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4868-8295-B74C-CC29-D63815D1F4E3}"/>
              </a:ext>
            </a:extLst>
          </p:cNvPr>
          <p:cNvSpPr>
            <a:spLocks noGrp="1"/>
          </p:cNvSpPr>
          <p:nvPr>
            <p:ph type="title"/>
          </p:nvPr>
        </p:nvSpPr>
        <p:spPr>
          <a:xfrm>
            <a:off x="838200" y="0"/>
            <a:ext cx="10515600" cy="867747"/>
          </a:xfrm>
        </p:spPr>
        <p:txBody>
          <a:bodyPr>
            <a:normAutofit/>
          </a:bodyPr>
          <a:lstStyle/>
          <a:p>
            <a:pPr algn="ctr"/>
            <a:r>
              <a:rPr lang="en-IN" sz="4800" b="1" i="1" u="sng" dirty="0">
                <a:ln w="6731" cap="flat" cmpd="sng" algn="ctr">
                  <a:solidFill>
                    <a:srgbClr val="FFFFFF"/>
                  </a:solidFill>
                  <a:prstDash val="solid"/>
                  <a:round/>
                </a:ln>
                <a:solidFill>
                  <a:srgbClr val="262626"/>
                </a:solidFill>
                <a:effectLst>
                  <a:outerShdw dist="38100" dir="2700000" algn="bl">
                    <a:schemeClr val="accent5"/>
                  </a:outerShdw>
                </a:effectLst>
                <a:highlight>
                  <a:srgbClr val="FFFF00"/>
                </a:highlight>
                <a:latin typeface="Segoe UI" panose="020B0502040204020203" pitchFamily="34" charset="0"/>
                <a:ea typeface="Calibri" panose="020F0502020204030204" pitchFamily="34" charset="0"/>
              </a:rPr>
              <a:t>TABLE OF CONTENTS</a:t>
            </a:r>
            <a:endParaRPr lang="en-IN" sz="4800" dirty="0">
              <a:highlight>
                <a:srgbClr val="FFFF00"/>
              </a:highlight>
            </a:endParaRPr>
          </a:p>
        </p:txBody>
      </p:sp>
      <p:sp>
        <p:nvSpPr>
          <p:cNvPr id="3" name="Content Placeholder 2">
            <a:extLst>
              <a:ext uri="{FF2B5EF4-FFF2-40B4-BE49-F238E27FC236}">
                <a16:creationId xmlns:a16="http://schemas.microsoft.com/office/drawing/2014/main" id="{DA0E21D6-6A5A-B1B1-4B8D-C274CABCA35A}"/>
              </a:ext>
            </a:extLst>
          </p:cNvPr>
          <p:cNvSpPr>
            <a:spLocks noGrp="1"/>
          </p:cNvSpPr>
          <p:nvPr>
            <p:ph idx="1"/>
          </p:nvPr>
        </p:nvSpPr>
        <p:spPr>
          <a:xfrm>
            <a:off x="1780591" y="855241"/>
            <a:ext cx="10515600" cy="6058743"/>
          </a:xfrm>
        </p:spPr>
        <p:txBody>
          <a:bodyPr numCol="3">
            <a:normAutofit/>
          </a:bodyPr>
          <a:lstStyle/>
          <a:p>
            <a:r>
              <a:rPr lang="en-IN" sz="2000" dirty="0">
                <a:latin typeface="Algerian" panose="04020705040A02060702" pitchFamily="82" charset="0"/>
              </a:rPr>
              <a:t>Introduction</a:t>
            </a:r>
          </a:p>
          <a:p>
            <a:r>
              <a:rPr lang="en-IN" sz="2000" dirty="0">
                <a:latin typeface="Algerian" panose="04020705040A02060702" pitchFamily="82" charset="0"/>
              </a:rPr>
              <a:t>Problem Statement</a:t>
            </a:r>
          </a:p>
          <a:p>
            <a:r>
              <a:rPr lang="en-IN" sz="2000" dirty="0">
                <a:effectLst/>
                <a:latin typeface="Algerian" panose="04020705040A02060702" pitchFamily="82" charset="0"/>
                <a:ea typeface="Calibri" panose="020F0502020204030204" pitchFamily="34" charset="0"/>
                <a:cs typeface="Times New Roman" panose="02020603050405020304" pitchFamily="18" charset="0"/>
              </a:rPr>
              <a:t>Conceptual Background of the Domain Problem</a:t>
            </a:r>
          </a:p>
          <a:p>
            <a:r>
              <a:rPr lang="en-IN" sz="2000" dirty="0">
                <a:effectLst/>
                <a:latin typeface="Algerian" panose="04020705040A02060702" pitchFamily="82" charset="0"/>
                <a:ea typeface="Calibri" panose="020F0502020204030204" pitchFamily="34" charset="0"/>
                <a:cs typeface="Times New Roman" panose="02020603050405020304" pitchFamily="18" charset="0"/>
              </a:rPr>
              <a:t>Motivation for the Problem</a:t>
            </a:r>
          </a:p>
          <a:p>
            <a:r>
              <a:rPr lang="en-US" sz="2000" dirty="0">
                <a:latin typeface="Algerian" panose="04020705040A02060702" pitchFamily="82" charset="0"/>
              </a:rPr>
              <a:t>Hardware and Software Requirements and Tools Used</a:t>
            </a:r>
            <a:r>
              <a:rPr lang="en-IN" sz="2000" dirty="0">
                <a:latin typeface="Algerian" panose="04020705040A02060702" pitchFamily="82" charset="0"/>
              </a:rPr>
              <a:t>About The </a:t>
            </a:r>
            <a:r>
              <a:rPr lang="en-IN" sz="2000" dirty="0" err="1">
                <a:latin typeface="Algerian" panose="04020705040A02060702" pitchFamily="82" charset="0"/>
              </a:rPr>
              <a:t>DataSet</a:t>
            </a:r>
            <a:endParaRPr lang="en-IN" sz="2000" dirty="0">
              <a:latin typeface="Algerian" panose="04020705040A02060702" pitchFamily="82" charset="0"/>
            </a:endParaRPr>
          </a:p>
          <a:p>
            <a:r>
              <a:rPr lang="en-US" sz="2000" dirty="0">
                <a:latin typeface="Algerian" panose="04020705040A02060702" pitchFamily="82" charset="0"/>
              </a:rPr>
              <a:t>Data Analysis and Model Building Flowchart</a:t>
            </a:r>
          </a:p>
          <a:p>
            <a:r>
              <a:rPr lang="en-US" sz="2000" dirty="0">
                <a:latin typeface="Algerian" panose="04020705040A02060702" pitchFamily="82" charset="0"/>
              </a:rPr>
              <a:t>Data Sources and their formats</a:t>
            </a:r>
            <a:endParaRPr lang="en-IN" sz="2000" dirty="0">
              <a:latin typeface="Algerian" panose="04020705040A02060702" pitchFamily="82" charset="0"/>
            </a:endParaRPr>
          </a:p>
          <a:p>
            <a:r>
              <a:rPr lang="en-IN" sz="2000" dirty="0">
                <a:latin typeface="Algerian" panose="04020705040A02060702" pitchFamily="82" charset="0"/>
              </a:rPr>
              <a:t>About The </a:t>
            </a:r>
            <a:r>
              <a:rPr lang="en-IN" sz="2000" dirty="0" err="1">
                <a:latin typeface="Algerian" panose="04020705040A02060702" pitchFamily="82" charset="0"/>
              </a:rPr>
              <a:t>DataSet</a:t>
            </a:r>
            <a:endParaRPr lang="en-IN" sz="2000" dirty="0">
              <a:latin typeface="Algerian" panose="04020705040A02060702" pitchFamily="82" charset="0"/>
            </a:endParaRPr>
          </a:p>
          <a:p>
            <a:r>
              <a:rPr lang="en-US" sz="2000" dirty="0">
                <a:latin typeface="Algerian" panose="04020705040A02060702" pitchFamily="82" charset="0"/>
              </a:rPr>
              <a:t>All Data Preprocessing step details</a:t>
            </a:r>
          </a:p>
          <a:p>
            <a:r>
              <a:rPr lang="en-US" sz="2000" dirty="0">
                <a:latin typeface="Algerian" panose="04020705040A02060702" pitchFamily="82" charset="0"/>
              </a:rPr>
              <a:t>Imported Library and class</a:t>
            </a:r>
          </a:p>
          <a:p>
            <a:r>
              <a:rPr lang="en-US" sz="2000" dirty="0">
                <a:latin typeface="Algerian" panose="04020705040A02060702" pitchFamily="82" charset="0"/>
              </a:rPr>
              <a:t>Describing Count plot of each column</a:t>
            </a:r>
          </a:p>
          <a:p>
            <a:r>
              <a:rPr lang="en-US" sz="2000" dirty="0">
                <a:latin typeface="Algerian" panose="04020705040A02060702" pitchFamily="82" charset="0"/>
              </a:rPr>
              <a:t>Words Frequent of each column</a:t>
            </a:r>
          </a:p>
          <a:p>
            <a:r>
              <a:rPr lang="en-US" sz="2000" dirty="0" err="1">
                <a:latin typeface="Algerian" panose="04020705040A02060702" pitchFamily="82" charset="0"/>
              </a:rPr>
              <a:t>barPlot</a:t>
            </a:r>
            <a:r>
              <a:rPr lang="en-US" sz="2000" dirty="0">
                <a:latin typeface="Algerian" panose="04020705040A02060702" pitchFamily="82" charset="0"/>
              </a:rPr>
              <a:t> of total no of messages in each column</a:t>
            </a:r>
          </a:p>
          <a:p>
            <a:r>
              <a:rPr lang="en-US" sz="2000" dirty="0">
                <a:latin typeface="Algerian" panose="04020705040A02060702" pitchFamily="82" charset="0"/>
              </a:rPr>
              <a:t>Correlation using heatmap</a:t>
            </a:r>
          </a:p>
          <a:p>
            <a:r>
              <a:rPr lang="en-IN" sz="2000" dirty="0">
                <a:latin typeface="Algerian" panose="04020705040A02060702" pitchFamily="82" charset="0"/>
              </a:rPr>
              <a:t>Model building</a:t>
            </a:r>
          </a:p>
          <a:p>
            <a:r>
              <a:rPr lang="en-IN" sz="2000" dirty="0">
                <a:latin typeface="Algerian" panose="04020705040A02060702" pitchFamily="82" charset="0"/>
              </a:rPr>
              <a:t>Model </a:t>
            </a:r>
            <a:r>
              <a:rPr lang="en-IN" sz="2000" dirty="0" err="1">
                <a:latin typeface="Algerian" panose="04020705040A02060702" pitchFamily="82" charset="0"/>
              </a:rPr>
              <a:t>performence</a:t>
            </a:r>
            <a:endParaRPr lang="en-IN" sz="2000" dirty="0">
              <a:latin typeface="Algerian" panose="04020705040A02060702" pitchFamily="82" charset="0"/>
            </a:endParaRPr>
          </a:p>
          <a:p>
            <a:r>
              <a:rPr lang="en-IN" sz="2000" dirty="0">
                <a:latin typeface="Algerian" panose="04020705040A02060702" pitchFamily="82" charset="0"/>
              </a:rPr>
              <a:t>Parameter tuning</a:t>
            </a:r>
          </a:p>
          <a:p>
            <a:r>
              <a:rPr lang="en-IN" sz="2000" dirty="0">
                <a:latin typeface="Algerian" panose="04020705040A02060702" pitchFamily="82" charset="0"/>
              </a:rPr>
              <a:t>Interpretation of the Results</a:t>
            </a:r>
          </a:p>
          <a:p>
            <a:r>
              <a:rPr lang="en-IN" sz="2000" dirty="0">
                <a:latin typeface="Algerian" panose="04020705040A02060702" pitchFamily="82" charset="0"/>
              </a:rPr>
              <a:t>Future work</a:t>
            </a:r>
          </a:p>
          <a:p>
            <a:r>
              <a:rPr lang="en-IN" sz="2000" dirty="0" err="1">
                <a:latin typeface="Algerian" panose="04020705040A02060702" pitchFamily="82" charset="0"/>
              </a:rPr>
              <a:t>Conclussion</a:t>
            </a:r>
            <a:endParaRPr lang="en-IN" sz="2000" dirty="0">
              <a:latin typeface="Algerian" panose="04020705040A02060702" pitchFamily="82" charset="0"/>
            </a:endParaRPr>
          </a:p>
          <a:p>
            <a:pPr>
              <a:buFont typeface="Wingdings" panose="05000000000000000000" pitchFamily="2" charset="2"/>
              <a:buChar char="v"/>
            </a:pPr>
            <a:endParaRPr lang="en-IN" sz="1400" dirty="0"/>
          </a:p>
        </p:txBody>
      </p:sp>
    </p:spTree>
    <p:extLst>
      <p:ext uri="{BB962C8B-B14F-4D97-AF65-F5344CB8AC3E}">
        <p14:creationId xmlns:p14="http://schemas.microsoft.com/office/powerpoint/2010/main" val="993161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10FA-B268-1AF2-2E73-295F7167A8E0}"/>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a:t>
            </a:r>
            <a:r>
              <a:rPr lang="en-IN" sz="3600" dirty="0" err="1">
                <a:solidFill>
                  <a:srgbClr val="FFFF00"/>
                </a:solidFill>
                <a:highlight>
                  <a:srgbClr val="800080"/>
                </a:highlight>
                <a:latin typeface="Algerian" panose="04020705040A02060702" pitchFamily="82" charset="0"/>
              </a:rPr>
              <a:t>len_after</a:t>
            </a:r>
            <a:r>
              <a:rPr lang="en-IN" dirty="0" err="1">
                <a:solidFill>
                  <a:srgbClr val="FFFF00"/>
                </a:solidFill>
                <a:highlight>
                  <a:srgbClr val="800080"/>
                </a:highlight>
                <a:latin typeface="Algerian" panose="04020705040A02060702" pitchFamily="82" charset="0"/>
              </a:rPr>
              <a:t>_</a:t>
            </a:r>
            <a:r>
              <a:rPr lang="en-IN" sz="3600" dirty="0" err="1">
                <a:solidFill>
                  <a:srgbClr val="FFFF00"/>
                </a:solidFill>
                <a:highlight>
                  <a:srgbClr val="800080"/>
                </a:highlight>
                <a:latin typeface="Algerian" panose="04020705040A02060702" pitchFamily="82" charset="0"/>
              </a:rPr>
              <a:t>clean</a:t>
            </a:r>
            <a:r>
              <a:rPr lang="en-IN" sz="3600" dirty="0">
                <a:solidFill>
                  <a:srgbClr val="FFFF00"/>
                </a:solidFill>
                <a:highlight>
                  <a:srgbClr val="800080"/>
                </a:highlight>
                <a:latin typeface="Algerian" panose="04020705040A02060702" pitchFamily="82" charset="0"/>
              </a:rPr>
              <a:t> column and describe</a:t>
            </a:r>
            <a:endParaRPr lang="en-IN" dirty="0"/>
          </a:p>
        </p:txBody>
      </p:sp>
      <p:sp>
        <p:nvSpPr>
          <p:cNvPr id="4" name="Content Placeholder 3">
            <a:extLst>
              <a:ext uri="{FF2B5EF4-FFF2-40B4-BE49-F238E27FC236}">
                <a16:creationId xmlns:a16="http://schemas.microsoft.com/office/drawing/2014/main" id="{A967F040-EFEB-404B-BA88-67A7525FE16D}"/>
              </a:ext>
            </a:extLst>
          </p:cNvPr>
          <p:cNvSpPr>
            <a:spLocks noGrp="1"/>
          </p:cNvSpPr>
          <p:nvPr>
            <p:ph sz="half" idx="2"/>
          </p:nvPr>
        </p:nvSpPr>
        <p:spPr>
          <a:xfrm>
            <a:off x="7190747" y="3429000"/>
            <a:ext cx="4313864" cy="3777622"/>
          </a:xfrm>
        </p:spPr>
        <p:txBody>
          <a:bodyPr/>
          <a:lstStyle/>
          <a:p>
            <a:r>
              <a:rPr lang="en-US" sz="2400" b="0" i="0" dirty="0">
                <a:solidFill>
                  <a:schemeClr val="accent3">
                    <a:lumMod val="50000"/>
                  </a:schemeClr>
                </a:solidFill>
                <a:effectLst/>
                <a:latin typeface="var(--jp-content-font-family)"/>
              </a:rPr>
              <a:t>In 8th image we can see the cleaned no. of remaining words in each row.</a:t>
            </a:r>
          </a:p>
          <a:p>
            <a:pPr marL="0" indent="0">
              <a:buNone/>
            </a:pPr>
            <a:br>
              <a:rPr lang="en-US" b="0" i="0" dirty="0">
                <a:solidFill>
                  <a:srgbClr val="000000"/>
                </a:solidFill>
                <a:effectLst/>
                <a:latin typeface="-apple-system"/>
              </a:rPr>
            </a:br>
            <a:endParaRPr lang="en-IN" dirty="0"/>
          </a:p>
        </p:txBody>
      </p:sp>
      <p:pic>
        <p:nvPicPr>
          <p:cNvPr id="10242" name="Picture 2">
            <a:extLst>
              <a:ext uri="{FF2B5EF4-FFF2-40B4-BE49-F238E27FC236}">
                <a16:creationId xmlns:a16="http://schemas.microsoft.com/office/drawing/2014/main" id="{4F90CF9C-9D68-FA7B-140C-2457B39139D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239347"/>
            <a:ext cx="4313237" cy="4404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887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27C3-2B4E-86CC-254D-618EA1BFA80E}"/>
              </a:ext>
            </a:extLst>
          </p:cNvPr>
          <p:cNvSpPr>
            <a:spLocks noGrp="1"/>
          </p:cNvSpPr>
          <p:nvPr>
            <p:ph type="title"/>
          </p:nvPr>
        </p:nvSpPr>
        <p:spPr/>
        <p:txBody>
          <a:bodyPr/>
          <a:lstStyle/>
          <a:p>
            <a:r>
              <a:rPr lang="en-IN" dirty="0">
                <a:solidFill>
                  <a:srgbClr val="FFFF00"/>
                </a:solidFill>
                <a:highlight>
                  <a:srgbClr val="800080"/>
                </a:highlight>
                <a:latin typeface="Algerian" panose="04020705040A02060702" pitchFamily="82" charset="0"/>
              </a:rPr>
              <a:t>Words Frequent in malignant and high malignant</a:t>
            </a:r>
            <a:endParaRPr lang="en-IN" dirty="0"/>
          </a:p>
        </p:txBody>
      </p:sp>
      <p:pic>
        <p:nvPicPr>
          <p:cNvPr id="11266" name="Picture 2">
            <a:extLst>
              <a:ext uri="{FF2B5EF4-FFF2-40B4-BE49-F238E27FC236}">
                <a16:creationId xmlns:a16="http://schemas.microsoft.com/office/drawing/2014/main" id="{A4AFF889-463B-20CA-3A10-E5A071B661B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40768" y="1905000"/>
            <a:ext cx="4965394" cy="432889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4FCD98EF-C896-73B5-F794-DDDAD2C9526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91375" y="1905000"/>
            <a:ext cx="4965392" cy="432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389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EC23-C303-FF1F-3D82-1B45F7FBD7D2}"/>
              </a:ext>
            </a:extLst>
          </p:cNvPr>
          <p:cNvSpPr>
            <a:spLocks noGrp="1"/>
          </p:cNvSpPr>
          <p:nvPr>
            <p:ph type="title"/>
          </p:nvPr>
        </p:nvSpPr>
        <p:spPr/>
        <p:txBody>
          <a:bodyPr/>
          <a:lstStyle/>
          <a:p>
            <a:r>
              <a:rPr lang="en-IN" dirty="0">
                <a:solidFill>
                  <a:srgbClr val="FFFF00"/>
                </a:solidFill>
                <a:highlight>
                  <a:srgbClr val="800080"/>
                </a:highlight>
                <a:latin typeface="Algerian" panose="04020705040A02060702" pitchFamily="82" charset="0"/>
              </a:rPr>
              <a:t>Words Frequent in rude and high threat</a:t>
            </a:r>
          </a:p>
        </p:txBody>
      </p:sp>
      <p:pic>
        <p:nvPicPr>
          <p:cNvPr id="12290" name="Picture 2">
            <a:extLst>
              <a:ext uri="{FF2B5EF4-FFF2-40B4-BE49-F238E27FC236}">
                <a16:creationId xmlns:a16="http://schemas.microsoft.com/office/drawing/2014/main" id="{363B832A-B3C5-8A3C-46C5-B50741134FD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40767" y="2127380"/>
            <a:ext cx="4961683" cy="410651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AB782E65-7824-3365-C131-1A07FBBEE16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91374" y="2127380"/>
            <a:ext cx="4873107" cy="4106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241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ABD19-65BF-628B-DF03-FCB2E1A2DC7E}"/>
              </a:ext>
            </a:extLst>
          </p:cNvPr>
          <p:cNvSpPr>
            <a:spLocks noGrp="1"/>
          </p:cNvSpPr>
          <p:nvPr>
            <p:ph type="title"/>
          </p:nvPr>
        </p:nvSpPr>
        <p:spPr/>
        <p:txBody>
          <a:bodyPr/>
          <a:lstStyle/>
          <a:p>
            <a:r>
              <a:rPr lang="en-IN" dirty="0">
                <a:solidFill>
                  <a:srgbClr val="FFFF00"/>
                </a:solidFill>
                <a:highlight>
                  <a:srgbClr val="800080"/>
                </a:highlight>
                <a:latin typeface="Algerian" panose="04020705040A02060702" pitchFamily="82" charset="0"/>
              </a:rPr>
              <a:t>Words Frequent in abuse and high loathe</a:t>
            </a:r>
          </a:p>
        </p:txBody>
      </p:sp>
      <p:pic>
        <p:nvPicPr>
          <p:cNvPr id="13314" name="Picture 2">
            <a:extLst>
              <a:ext uri="{FF2B5EF4-FFF2-40B4-BE49-F238E27FC236}">
                <a16:creationId xmlns:a16="http://schemas.microsoft.com/office/drawing/2014/main" id="{03C395B6-A35D-5B82-B63B-4675EA90F04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86204" y="1904999"/>
            <a:ext cx="5316247" cy="3935963"/>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B046B2E6-61B3-5FDD-4D47-6ED71B81640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91374" y="1905000"/>
            <a:ext cx="5000625" cy="393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417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9F42-8610-12A2-B8A4-58A7F9D45CF6}"/>
              </a:ext>
            </a:extLst>
          </p:cNvPr>
          <p:cNvSpPr>
            <a:spLocks noGrp="1"/>
          </p:cNvSpPr>
          <p:nvPr>
            <p:ph type="title"/>
          </p:nvPr>
        </p:nvSpPr>
        <p:spPr>
          <a:xfrm>
            <a:off x="2592925" y="624110"/>
            <a:ext cx="8911687" cy="514225"/>
          </a:xfrm>
        </p:spPr>
        <p:txBody>
          <a:bodyPr>
            <a:normAutofit/>
          </a:bodyPr>
          <a:lstStyle/>
          <a:p>
            <a:r>
              <a:rPr lang="en-IN" sz="2400" dirty="0" err="1">
                <a:solidFill>
                  <a:srgbClr val="FFFF00"/>
                </a:solidFill>
                <a:highlight>
                  <a:srgbClr val="800080"/>
                </a:highlight>
                <a:latin typeface="Algerian" panose="04020705040A02060702" pitchFamily="82" charset="0"/>
              </a:rPr>
              <a:t>barPlot</a:t>
            </a:r>
            <a:r>
              <a:rPr lang="en-IN" sz="2400" dirty="0">
                <a:solidFill>
                  <a:srgbClr val="FFFF00"/>
                </a:solidFill>
                <a:highlight>
                  <a:srgbClr val="800080"/>
                </a:highlight>
                <a:latin typeface="Algerian" panose="04020705040A02060702" pitchFamily="82" charset="0"/>
              </a:rPr>
              <a:t> of total no of messages in each column</a:t>
            </a:r>
            <a:endParaRPr lang="en-IN" sz="2400" dirty="0"/>
          </a:p>
        </p:txBody>
      </p:sp>
      <p:pic>
        <p:nvPicPr>
          <p:cNvPr id="14340" name="Picture 4">
            <a:extLst>
              <a:ext uri="{FF2B5EF4-FFF2-40B4-BE49-F238E27FC236}">
                <a16:creationId xmlns:a16="http://schemas.microsoft.com/office/drawing/2014/main" id="{BEC36B51-6010-5806-AF69-DDE9485409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4866" y="1063689"/>
            <a:ext cx="9451910" cy="535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024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A97A-D187-20D4-8881-C0C8D36DC0DF}"/>
              </a:ext>
            </a:extLst>
          </p:cNvPr>
          <p:cNvSpPr>
            <a:spLocks noGrp="1"/>
          </p:cNvSpPr>
          <p:nvPr>
            <p:ph type="title"/>
          </p:nvPr>
        </p:nvSpPr>
        <p:spPr>
          <a:xfrm>
            <a:off x="1916964" y="431535"/>
            <a:ext cx="8911687" cy="912073"/>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Correlation using heatmap</a:t>
            </a:r>
            <a:br>
              <a:rPr lang="en-IN" sz="4400" dirty="0">
                <a:latin typeface="Algerian" panose="04020705040A02060702" pitchFamily="82" charset="0"/>
              </a:rPr>
            </a:br>
            <a:endParaRPr lang="en-IN" dirty="0"/>
          </a:p>
        </p:txBody>
      </p:sp>
      <p:pic>
        <p:nvPicPr>
          <p:cNvPr id="15362" name="Picture 2">
            <a:extLst>
              <a:ext uri="{FF2B5EF4-FFF2-40B4-BE49-F238E27FC236}">
                <a16:creationId xmlns:a16="http://schemas.microsoft.com/office/drawing/2014/main" id="{E9AED415-D0E3-C6B6-3BE1-F2F62F37C8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4226" y="1203325"/>
            <a:ext cx="9974425" cy="565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59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826E-72C5-E2E9-B730-33CCF26D9A22}"/>
              </a:ext>
            </a:extLst>
          </p:cNvPr>
          <p:cNvSpPr>
            <a:spLocks noGrp="1"/>
          </p:cNvSpPr>
          <p:nvPr>
            <p:ph type="title"/>
          </p:nvPr>
        </p:nvSpPr>
        <p:spPr/>
        <p:txBody>
          <a:bodyPr>
            <a:normAutofit fontScale="90000"/>
          </a:bodyPr>
          <a:lstStyle/>
          <a:p>
            <a:pPr algn="ctr"/>
            <a:r>
              <a:rPr lang="en-US" sz="5300" dirty="0">
                <a:solidFill>
                  <a:srgbClr val="FFFF00"/>
                </a:solidFill>
                <a:highlight>
                  <a:srgbClr val="800080"/>
                </a:highlight>
                <a:latin typeface="Algerian" panose="04020705040A02060702" pitchFamily="82" charset="0"/>
              </a:rPr>
              <a:t>Model Building</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B4DF55BF-0449-7C75-BC52-4217204DAC0E}"/>
              </a:ext>
            </a:extLst>
          </p:cNvPr>
          <p:cNvSpPr>
            <a:spLocks noGrp="1"/>
          </p:cNvSpPr>
          <p:nvPr>
            <p:ph idx="1"/>
          </p:nvPr>
        </p:nvSpPr>
        <p:spPr>
          <a:xfrm>
            <a:off x="2591068" y="1455577"/>
            <a:ext cx="8915400" cy="5169158"/>
          </a:xfrm>
        </p:spPr>
        <p:txBody>
          <a:bodyPr>
            <a:normAutofit fontScale="85000" lnSpcReduction="10000"/>
          </a:bodyPr>
          <a:lstStyle/>
          <a:p>
            <a:endParaRPr lang="en-IN" dirty="0"/>
          </a:p>
          <a:p>
            <a:pPr>
              <a:buFont typeface="Wingdings" pitchFamily="2" charset="2"/>
              <a:buChar char="Ø"/>
            </a:pPr>
            <a:r>
              <a:rPr lang="en-US" sz="1800" dirty="0">
                <a:solidFill>
                  <a:schemeClr val="accent3">
                    <a:lumMod val="50000"/>
                  </a:schemeClr>
                </a:solidFill>
              </a:rPr>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 “NO” and 1 represents “Yes” . In this NLP based project we need to predict the multiple labels which are binary. I have converted text into feature vectors using TF-IDF vectorizer and separated our feature and labels. Also, before building the model, I made sure that the input data is cleaned and scaled before it was fed into the machine learning models.</a:t>
            </a:r>
          </a:p>
          <a:p>
            <a:pPr>
              <a:buNone/>
            </a:pPr>
            <a:endParaRPr lang="en-US" sz="1800" dirty="0">
              <a:solidFill>
                <a:schemeClr val="accent3">
                  <a:lumMod val="50000"/>
                </a:schemeClr>
              </a:solidFill>
            </a:endParaRPr>
          </a:p>
          <a:p>
            <a:pPr>
              <a:buFont typeface="Wingdings" pitchFamily="2" charset="2"/>
              <a:buChar char="Ø"/>
            </a:pPr>
            <a:r>
              <a:rPr lang="en-US" sz="1800" dirty="0">
                <a:solidFill>
                  <a:schemeClr val="accent3">
                    <a:lumMod val="50000"/>
                  </a:schemeClr>
                </a:solidFill>
              </a:rPr>
              <a:t>After the pre-processing and data cleaning I used remaining independent features for model building and prediction. The classification algorithms used on training the data are as follows.</a:t>
            </a:r>
          </a:p>
          <a:p>
            <a:pPr>
              <a:buNone/>
            </a:pPr>
            <a:r>
              <a:rPr lang="en-US" sz="1800" dirty="0">
                <a:solidFill>
                  <a:schemeClr val="accent3">
                    <a:lumMod val="50000"/>
                  </a:schemeClr>
                </a:solidFill>
              </a:rPr>
              <a:t> 	 1.  Logistic Regression</a:t>
            </a:r>
          </a:p>
          <a:p>
            <a:pPr>
              <a:buNone/>
            </a:pPr>
            <a:r>
              <a:rPr lang="en-US" sz="1800" dirty="0">
                <a:solidFill>
                  <a:schemeClr val="accent3">
                    <a:lumMod val="50000"/>
                  </a:schemeClr>
                </a:solidFill>
              </a:rPr>
              <a:t>        2.  </a:t>
            </a:r>
            <a:r>
              <a:rPr lang="en-US" sz="1800" dirty="0" err="1">
                <a:solidFill>
                  <a:schemeClr val="accent3">
                    <a:lumMod val="50000"/>
                  </a:schemeClr>
                </a:solidFill>
              </a:rPr>
              <a:t>MultinomialNB</a:t>
            </a:r>
            <a:endParaRPr lang="en-US" sz="1800" dirty="0">
              <a:solidFill>
                <a:schemeClr val="accent3">
                  <a:lumMod val="50000"/>
                </a:schemeClr>
              </a:solidFill>
            </a:endParaRPr>
          </a:p>
          <a:p>
            <a:pPr>
              <a:buNone/>
            </a:pPr>
            <a:r>
              <a:rPr lang="en-US" sz="1800" dirty="0">
                <a:solidFill>
                  <a:schemeClr val="accent3">
                    <a:lumMod val="50000"/>
                  </a:schemeClr>
                </a:solidFill>
              </a:rPr>
              <a:t>        3.  </a:t>
            </a:r>
            <a:r>
              <a:rPr lang="en-US" sz="1800" dirty="0" err="1">
                <a:solidFill>
                  <a:schemeClr val="accent3">
                    <a:lumMod val="50000"/>
                  </a:schemeClr>
                </a:solidFill>
              </a:rPr>
              <a:t>LineraSVC</a:t>
            </a:r>
            <a:endParaRPr lang="en-US" sz="1800" dirty="0">
              <a:solidFill>
                <a:schemeClr val="accent3">
                  <a:lumMod val="50000"/>
                </a:schemeClr>
              </a:solidFill>
            </a:endParaRPr>
          </a:p>
          <a:p>
            <a:pPr>
              <a:buNone/>
            </a:pPr>
            <a:r>
              <a:rPr lang="en-US" sz="1800" dirty="0">
                <a:solidFill>
                  <a:schemeClr val="accent3">
                    <a:lumMod val="50000"/>
                  </a:schemeClr>
                </a:solidFill>
              </a:rPr>
              <a:t>        4.  Gradient Boosting Classifier</a:t>
            </a:r>
          </a:p>
          <a:p>
            <a:pPr>
              <a:buNone/>
            </a:pPr>
            <a:r>
              <a:rPr lang="en-US" sz="1800" dirty="0">
                <a:solidFill>
                  <a:schemeClr val="accent3">
                    <a:lumMod val="50000"/>
                  </a:schemeClr>
                </a:solidFill>
              </a:rPr>
              <a:t>        5.  Decision Tree Classifier</a:t>
            </a:r>
          </a:p>
          <a:p>
            <a:pPr>
              <a:buNone/>
            </a:pPr>
            <a:r>
              <a:rPr lang="en-US" sz="1800" dirty="0">
                <a:solidFill>
                  <a:schemeClr val="accent3">
                    <a:lumMod val="50000"/>
                  </a:schemeClr>
                </a:solidFill>
              </a:rPr>
              <a:t>        6.  Ada Boost Classifier</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827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D833F-26D7-7895-DA4F-7160A0845A74}"/>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MODEL PERFORMENCE</a:t>
            </a:r>
            <a:endParaRPr lang="en-IN" dirty="0"/>
          </a:p>
        </p:txBody>
      </p:sp>
      <p:sp>
        <p:nvSpPr>
          <p:cNvPr id="3" name="Content Placeholder 2">
            <a:extLst>
              <a:ext uri="{FF2B5EF4-FFF2-40B4-BE49-F238E27FC236}">
                <a16:creationId xmlns:a16="http://schemas.microsoft.com/office/drawing/2014/main" id="{240AF1D9-5C3D-105B-95DF-BE8E079DAE4D}"/>
              </a:ext>
            </a:extLst>
          </p:cNvPr>
          <p:cNvSpPr>
            <a:spLocks noGrp="1"/>
          </p:cNvSpPr>
          <p:nvPr>
            <p:ph sz="half" idx="1"/>
          </p:nvPr>
        </p:nvSpPr>
        <p:spPr>
          <a:xfrm>
            <a:off x="2589212" y="1371600"/>
            <a:ext cx="4313864" cy="5299788"/>
          </a:xfrm>
        </p:spPr>
        <p:txBody>
          <a:bodyPr>
            <a:normAutofit fontScale="55000" lnSpcReduction="20000"/>
          </a:bodyPr>
          <a:lstStyle/>
          <a:p>
            <a:pPr marL="0" indent="0">
              <a:buNone/>
            </a:pPr>
            <a:r>
              <a:rPr lang="en-IN" sz="1100" dirty="0"/>
              <a:t>classifier: </a:t>
            </a:r>
            <a:r>
              <a:rPr lang="en-IN" sz="1100" dirty="0" err="1"/>
              <a:t>LinearSVC</a:t>
            </a:r>
            <a:endParaRPr lang="en-IN" sz="1100" dirty="0"/>
          </a:p>
          <a:p>
            <a:pPr marL="0" indent="0">
              <a:buNone/>
            </a:pPr>
            <a:r>
              <a:rPr lang="en-IN" sz="1100" dirty="0"/>
              <a:t>Jaccard score: 0.8478403520284093</a:t>
            </a:r>
          </a:p>
          <a:p>
            <a:pPr marL="0" indent="0">
              <a:buNone/>
            </a:pPr>
            <a:r>
              <a:rPr lang="en-IN" sz="1100" dirty="0"/>
              <a:t>Accuracy score: 0.9176554144385026</a:t>
            </a:r>
          </a:p>
          <a:p>
            <a:pPr marL="0" indent="0">
              <a:buNone/>
            </a:pPr>
            <a:r>
              <a:rPr lang="en-IN" sz="1100" dirty="0"/>
              <a:t>f1_score: 0.9176554144385026</a:t>
            </a:r>
          </a:p>
          <a:p>
            <a:pPr marL="0" indent="0">
              <a:buNone/>
            </a:pPr>
            <a:r>
              <a:rPr lang="en-IN" sz="1100" dirty="0"/>
              <a:t>Precision :  0.9176554144385026</a:t>
            </a:r>
          </a:p>
          <a:p>
            <a:pPr marL="0" indent="0">
              <a:buNone/>
            </a:pPr>
            <a:r>
              <a:rPr lang="en-IN" sz="1100" dirty="0"/>
              <a:t>Recall: 0.9176554144385026</a:t>
            </a:r>
          </a:p>
          <a:p>
            <a:pPr marL="0" indent="0">
              <a:buNone/>
            </a:pPr>
            <a:r>
              <a:rPr lang="en-IN" sz="1100" dirty="0"/>
              <a:t>Hamming loss:  0.08234458556149733</a:t>
            </a:r>
          </a:p>
          <a:p>
            <a:pPr marL="0" indent="0">
              <a:buNone/>
            </a:pPr>
            <a:r>
              <a:rPr lang="en-US" sz="1100" dirty="0"/>
              <a:t>classifier: </a:t>
            </a:r>
            <a:r>
              <a:rPr lang="en-US" sz="1100" dirty="0" err="1"/>
              <a:t>LogisticRegression</a:t>
            </a:r>
            <a:endParaRPr lang="en-US" sz="1100" dirty="0"/>
          </a:p>
          <a:p>
            <a:pPr marL="0" indent="0">
              <a:buNone/>
            </a:pPr>
            <a:r>
              <a:rPr lang="en-US" sz="1100" dirty="0"/>
              <a:t>Jaccard score: 0.8443875093910732</a:t>
            </a:r>
          </a:p>
          <a:p>
            <a:pPr marL="0" indent="0">
              <a:buNone/>
            </a:pPr>
            <a:r>
              <a:rPr lang="en-US" sz="1100" dirty="0"/>
              <a:t>Accuracy score: 0.9156291778074866</a:t>
            </a:r>
          </a:p>
          <a:p>
            <a:pPr marL="0" indent="0">
              <a:buNone/>
            </a:pPr>
            <a:r>
              <a:rPr lang="en-US" sz="1100" dirty="0"/>
              <a:t>f1_score: 0.9156291778074866</a:t>
            </a:r>
          </a:p>
          <a:p>
            <a:pPr marL="0" indent="0">
              <a:buNone/>
            </a:pPr>
            <a:r>
              <a:rPr lang="en-US" sz="1100" dirty="0"/>
              <a:t>Precision :  0.9156291778074866</a:t>
            </a:r>
          </a:p>
          <a:p>
            <a:pPr marL="0" indent="0">
              <a:buNone/>
            </a:pPr>
            <a:r>
              <a:rPr lang="en-US" sz="1100" dirty="0"/>
              <a:t>Recall: 0.9156291778074866</a:t>
            </a:r>
          </a:p>
          <a:p>
            <a:pPr marL="0" indent="0">
              <a:buNone/>
            </a:pPr>
            <a:r>
              <a:rPr lang="en-US" sz="1100" dirty="0"/>
              <a:t>Hamming loss:  0.08437082219251336</a:t>
            </a:r>
          </a:p>
          <a:p>
            <a:pPr marL="0" indent="0">
              <a:buNone/>
            </a:pPr>
            <a:r>
              <a:rPr lang="en-IN" sz="1100" dirty="0"/>
              <a:t>classifier: </a:t>
            </a:r>
            <a:r>
              <a:rPr lang="en-IN" sz="1100" dirty="0" err="1"/>
              <a:t>MultinomialNB</a:t>
            </a:r>
            <a:endParaRPr lang="en-IN" sz="1100" dirty="0"/>
          </a:p>
          <a:p>
            <a:pPr marL="0" indent="0">
              <a:buNone/>
            </a:pPr>
            <a:r>
              <a:rPr lang="en-IN" sz="1100" dirty="0"/>
              <a:t>Jaccard score: 0.8337546924078756</a:t>
            </a:r>
          </a:p>
          <a:p>
            <a:pPr marL="0" indent="0">
              <a:buNone/>
            </a:pPr>
            <a:r>
              <a:rPr lang="en-IN" sz="1100" dirty="0"/>
              <a:t>Accuracy score: 0.9093415775401069</a:t>
            </a:r>
          </a:p>
          <a:p>
            <a:pPr marL="0" indent="0">
              <a:buNone/>
            </a:pPr>
            <a:r>
              <a:rPr lang="en-IN" sz="1100" dirty="0"/>
              <a:t>f1_score: 0.9093415775401069</a:t>
            </a:r>
          </a:p>
          <a:p>
            <a:pPr marL="0" indent="0">
              <a:buNone/>
            </a:pPr>
            <a:r>
              <a:rPr lang="en-IN" sz="1100" dirty="0"/>
              <a:t>Precision :  0.9093415775401069</a:t>
            </a:r>
          </a:p>
          <a:p>
            <a:pPr marL="0" indent="0">
              <a:buNone/>
            </a:pPr>
            <a:r>
              <a:rPr lang="en-IN" sz="1100" dirty="0"/>
              <a:t>Recall: 0.9093415775401069</a:t>
            </a:r>
          </a:p>
          <a:p>
            <a:pPr marL="0" indent="0">
              <a:buNone/>
            </a:pPr>
            <a:r>
              <a:rPr lang="en-IN" sz="1100" dirty="0"/>
              <a:t>Hamming loss:  0.09065842245989304</a:t>
            </a:r>
          </a:p>
        </p:txBody>
      </p:sp>
      <p:sp>
        <p:nvSpPr>
          <p:cNvPr id="4" name="Content Placeholder 3">
            <a:extLst>
              <a:ext uri="{FF2B5EF4-FFF2-40B4-BE49-F238E27FC236}">
                <a16:creationId xmlns:a16="http://schemas.microsoft.com/office/drawing/2014/main" id="{E9AF8763-B2CE-2980-E3DF-2B5585C27081}"/>
              </a:ext>
            </a:extLst>
          </p:cNvPr>
          <p:cNvSpPr>
            <a:spLocks noGrp="1"/>
          </p:cNvSpPr>
          <p:nvPr>
            <p:ph sz="half" idx="2"/>
          </p:nvPr>
        </p:nvSpPr>
        <p:spPr>
          <a:xfrm>
            <a:off x="7190747" y="1371600"/>
            <a:ext cx="4313864" cy="5299788"/>
          </a:xfrm>
        </p:spPr>
        <p:txBody>
          <a:bodyPr>
            <a:normAutofit fontScale="55000" lnSpcReduction="20000"/>
          </a:bodyPr>
          <a:lstStyle/>
          <a:p>
            <a:pPr marL="0" indent="0">
              <a:buNone/>
            </a:pPr>
            <a:r>
              <a:rPr lang="en-US" dirty="0"/>
              <a:t>classifier: </a:t>
            </a:r>
            <a:r>
              <a:rPr lang="en-US" dirty="0" err="1"/>
              <a:t>SGDClassifier</a:t>
            </a:r>
            <a:endParaRPr lang="en-US" dirty="0"/>
          </a:p>
          <a:p>
            <a:pPr marL="0" indent="0">
              <a:buNone/>
            </a:pPr>
            <a:r>
              <a:rPr lang="en-US" dirty="0"/>
              <a:t>Jaccard score: 0.8368858277535829</a:t>
            </a:r>
          </a:p>
          <a:p>
            <a:pPr marL="0" indent="0">
              <a:buNone/>
            </a:pPr>
            <a:r>
              <a:rPr lang="en-US" dirty="0"/>
              <a:t>Accuracy score: 0.9112007018716578</a:t>
            </a:r>
          </a:p>
          <a:p>
            <a:pPr marL="0" indent="0">
              <a:buNone/>
            </a:pPr>
            <a:r>
              <a:rPr lang="en-US" dirty="0"/>
              <a:t>f1_score: 0.9112007018716578</a:t>
            </a:r>
          </a:p>
          <a:p>
            <a:pPr marL="0" indent="0">
              <a:buNone/>
            </a:pPr>
            <a:r>
              <a:rPr lang="en-US" dirty="0"/>
              <a:t>Precision :  0.9112007018716578</a:t>
            </a:r>
          </a:p>
          <a:p>
            <a:pPr marL="0" indent="0">
              <a:buNone/>
            </a:pPr>
            <a:r>
              <a:rPr lang="en-US" dirty="0"/>
              <a:t>Recall: 0.9112007018716578</a:t>
            </a:r>
          </a:p>
          <a:p>
            <a:pPr marL="0" indent="0">
              <a:buNone/>
            </a:pPr>
            <a:r>
              <a:rPr lang="en-US" dirty="0"/>
              <a:t>Hamming loss:  0.08879929812834225</a:t>
            </a:r>
          </a:p>
          <a:p>
            <a:pPr marL="0" indent="0">
              <a:buNone/>
            </a:pPr>
            <a:r>
              <a:rPr lang="en-US" dirty="0"/>
              <a:t>classifier: </a:t>
            </a:r>
            <a:r>
              <a:rPr lang="en-US" dirty="0" err="1"/>
              <a:t>LGBMClassifier</a:t>
            </a:r>
            <a:endParaRPr lang="en-US" dirty="0"/>
          </a:p>
          <a:p>
            <a:pPr marL="0" indent="0">
              <a:buNone/>
            </a:pPr>
            <a:r>
              <a:rPr lang="en-US" dirty="0"/>
              <a:t>Jaccard score: 0.8471630042636931</a:t>
            </a:r>
          </a:p>
          <a:p>
            <a:pPr marL="0" indent="0">
              <a:buNone/>
            </a:pPr>
            <a:r>
              <a:rPr lang="en-US" dirty="0"/>
              <a:t>Accuracy score: 0.9172585227272727</a:t>
            </a:r>
          </a:p>
          <a:p>
            <a:pPr marL="0" indent="0">
              <a:buNone/>
            </a:pPr>
            <a:r>
              <a:rPr lang="en-US" dirty="0"/>
              <a:t>f1_score: 0.9172585227272727</a:t>
            </a:r>
          </a:p>
          <a:p>
            <a:pPr marL="0" indent="0">
              <a:buNone/>
            </a:pPr>
            <a:r>
              <a:rPr lang="en-US" dirty="0"/>
              <a:t>Precision :  0.9172585227272727</a:t>
            </a:r>
          </a:p>
          <a:p>
            <a:pPr marL="0" indent="0">
              <a:buNone/>
            </a:pPr>
            <a:r>
              <a:rPr lang="en-US" dirty="0"/>
              <a:t>Recall: 0.9172585227272727</a:t>
            </a:r>
          </a:p>
          <a:p>
            <a:pPr marL="0" indent="0">
              <a:buNone/>
            </a:pPr>
            <a:r>
              <a:rPr lang="en-US" dirty="0"/>
              <a:t>Hamming loss:  0.08274147727272728</a:t>
            </a:r>
            <a:endParaRPr lang="en-IN" dirty="0"/>
          </a:p>
          <a:p>
            <a:pPr marL="0" indent="0">
              <a:buNone/>
            </a:pPr>
            <a:r>
              <a:rPr lang="en-US" dirty="0"/>
              <a:t>classifier: </a:t>
            </a:r>
            <a:r>
              <a:rPr lang="en-US" dirty="0" err="1"/>
              <a:t>RandomForestClassifier</a:t>
            </a:r>
            <a:endParaRPr lang="en-US" dirty="0"/>
          </a:p>
          <a:p>
            <a:pPr marL="0" indent="0">
              <a:buNone/>
            </a:pPr>
            <a:r>
              <a:rPr lang="en-US" dirty="0"/>
              <a:t>Jaccard score: 0.8460589233379608</a:t>
            </a:r>
          </a:p>
          <a:p>
            <a:pPr marL="0" indent="0">
              <a:buNone/>
            </a:pPr>
            <a:r>
              <a:rPr lang="en-US" dirty="0"/>
              <a:t>Accuracy score: 0.9166109625668449</a:t>
            </a:r>
          </a:p>
          <a:p>
            <a:pPr marL="0" indent="0">
              <a:buNone/>
            </a:pPr>
            <a:r>
              <a:rPr lang="en-US" dirty="0"/>
              <a:t>f1_score: 0.9166109625668449</a:t>
            </a:r>
          </a:p>
          <a:p>
            <a:pPr marL="0" indent="0">
              <a:buNone/>
            </a:pPr>
            <a:r>
              <a:rPr lang="en-US" dirty="0"/>
              <a:t>Precision :  0.9166109625668449</a:t>
            </a:r>
          </a:p>
          <a:p>
            <a:pPr marL="0" indent="0">
              <a:buNone/>
            </a:pPr>
            <a:r>
              <a:rPr lang="en-US" dirty="0"/>
              <a:t>Recall: 0.9166109625668449</a:t>
            </a:r>
          </a:p>
          <a:p>
            <a:pPr marL="0" indent="0">
              <a:buNone/>
            </a:pPr>
            <a:r>
              <a:rPr lang="en-US" dirty="0"/>
              <a:t>Hamming loss:  0.08338903743315508</a:t>
            </a:r>
          </a:p>
        </p:txBody>
      </p:sp>
      <p:sp>
        <p:nvSpPr>
          <p:cNvPr id="7" name="Rectangle 6">
            <a:extLst>
              <a:ext uri="{FF2B5EF4-FFF2-40B4-BE49-F238E27FC236}">
                <a16:creationId xmlns:a16="http://schemas.microsoft.com/office/drawing/2014/main" id="{DA502D12-20DF-0A25-C622-A8493F58B04E}"/>
              </a:ext>
            </a:extLst>
          </p:cNvPr>
          <p:cNvSpPr/>
          <p:nvPr/>
        </p:nvSpPr>
        <p:spPr>
          <a:xfrm>
            <a:off x="2589212" y="1371600"/>
            <a:ext cx="2486641" cy="171683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9018E5B-EABA-10AA-CBB0-97C23F8433FC}"/>
              </a:ext>
            </a:extLst>
          </p:cNvPr>
          <p:cNvSpPr/>
          <p:nvPr/>
        </p:nvSpPr>
        <p:spPr>
          <a:xfrm>
            <a:off x="2589212" y="3088433"/>
            <a:ext cx="2486641" cy="171683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489D8D7-DE34-EABF-FAF6-FED480860F50}"/>
              </a:ext>
            </a:extLst>
          </p:cNvPr>
          <p:cNvSpPr/>
          <p:nvPr/>
        </p:nvSpPr>
        <p:spPr>
          <a:xfrm>
            <a:off x="2589212" y="4805266"/>
            <a:ext cx="2486641" cy="186612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2203C3CA-7363-ECAE-7B89-BF3E4B8E0860}"/>
              </a:ext>
            </a:extLst>
          </p:cNvPr>
          <p:cNvSpPr/>
          <p:nvPr/>
        </p:nvSpPr>
        <p:spPr>
          <a:xfrm>
            <a:off x="7190747" y="1371600"/>
            <a:ext cx="2408329" cy="171683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09CB9F7-242B-9247-901C-10E0C0203F6A}"/>
              </a:ext>
            </a:extLst>
          </p:cNvPr>
          <p:cNvSpPr/>
          <p:nvPr/>
        </p:nvSpPr>
        <p:spPr>
          <a:xfrm>
            <a:off x="7190747" y="3088433"/>
            <a:ext cx="2408329" cy="171683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F170C948-49A5-3395-F786-E7D225FE633C}"/>
              </a:ext>
            </a:extLst>
          </p:cNvPr>
          <p:cNvSpPr/>
          <p:nvPr/>
        </p:nvSpPr>
        <p:spPr>
          <a:xfrm>
            <a:off x="7190747" y="4805266"/>
            <a:ext cx="2408329" cy="18008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75168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8925-3BF2-C797-BE5B-D3386A1CADDA}"/>
              </a:ext>
            </a:extLst>
          </p:cNvPr>
          <p:cNvSpPr>
            <a:spLocks noGrp="1"/>
          </p:cNvSpPr>
          <p:nvPr>
            <p:ph type="title"/>
          </p:nvPr>
        </p:nvSpPr>
        <p:spPr>
          <a:xfrm>
            <a:off x="2592924" y="624110"/>
            <a:ext cx="8911687" cy="663514"/>
          </a:xfrm>
        </p:spPr>
        <p:txBody>
          <a:bodyPr/>
          <a:lstStyle/>
          <a:p>
            <a:r>
              <a:rPr lang="en-US" dirty="0">
                <a:solidFill>
                  <a:srgbClr val="FFFF00"/>
                </a:solidFill>
                <a:highlight>
                  <a:srgbClr val="800080"/>
                </a:highlight>
                <a:latin typeface="Algerian" panose="04020705040A02060702" pitchFamily="82" charset="0"/>
              </a:rPr>
              <a:t>Hyper parameter Tuning</a:t>
            </a:r>
            <a:endParaRPr lang="en-IN" dirty="0">
              <a:solidFill>
                <a:srgbClr val="FFFF00"/>
              </a:solidFill>
              <a:highlight>
                <a:srgbClr val="800080"/>
              </a:highlight>
              <a:latin typeface="Algerian" panose="04020705040A02060702" pitchFamily="82" charset="0"/>
            </a:endParaRPr>
          </a:p>
        </p:txBody>
      </p:sp>
      <p:pic>
        <p:nvPicPr>
          <p:cNvPr id="6" name="Content Placeholder 5">
            <a:extLst>
              <a:ext uri="{FF2B5EF4-FFF2-40B4-BE49-F238E27FC236}">
                <a16:creationId xmlns:a16="http://schemas.microsoft.com/office/drawing/2014/main" id="{AB490174-A7F7-0B14-9445-79A6CA10AE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76872" y="2147083"/>
            <a:ext cx="5243805" cy="4086807"/>
          </a:xfrm>
        </p:spPr>
      </p:pic>
      <p:sp>
        <p:nvSpPr>
          <p:cNvPr id="4" name="Content Placeholder 3">
            <a:extLst>
              <a:ext uri="{FF2B5EF4-FFF2-40B4-BE49-F238E27FC236}">
                <a16:creationId xmlns:a16="http://schemas.microsoft.com/office/drawing/2014/main" id="{BA0C906A-398B-C78B-6741-F8B520AAE958}"/>
              </a:ext>
            </a:extLst>
          </p:cNvPr>
          <p:cNvSpPr>
            <a:spLocks noGrp="1"/>
          </p:cNvSpPr>
          <p:nvPr>
            <p:ph sz="half" idx="2"/>
          </p:nvPr>
        </p:nvSpPr>
        <p:spPr/>
        <p:txBody>
          <a:bodyPr/>
          <a:lstStyle/>
          <a:p>
            <a:pPr algn="just"/>
            <a:r>
              <a:rPr lang="en-US" sz="1800" dirty="0">
                <a:solidFill>
                  <a:schemeClr val="accent3">
                    <a:lumMod val="50000"/>
                  </a:schemeClr>
                </a:solidFill>
              </a:rPr>
              <a:t>I have used 6 </a:t>
            </a:r>
            <a:r>
              <a:rPr lang="en-US" sz="1800" dirty="0" err="1">
                <a:solidFill>
                  <a:schemeClr val="accent3">
                    <a:lumMod val="50000"/>
                  </a:schemeClr>
                </a:solidFill>
              </a:rPr>
              <a:t>LinearSVC</a:t>
            </a:r>
            <a:r>
              <a:rPr lang="en-US" sz="1800" dirty="0">
                <a:solidFill>
                  <a:schemeClr val="accent3">
                    <a:lumMod val="50000"/>
                  </a:schemeClr>
                </a:solidFill>
              </a:rPr>
              <a:t> classifier parameters to be saved under the variable "parameters" that will be used in </a:t>
            </a:r>
            <a:r>
              <a:rPr lang="en-US" sz="1800" dirty="0" err="1">
                <a:solidFill>
                  <a:schemeClr val="accent3">
                    <a:lumMod val="50000"/>
                  </a:schemeClr>
                </a:solidFill>
              </a:rPr>
              <a:t>GridSearchCV</a:t>
            </a:r>
            <a:r>
              <a:rPr lang="en-US" sz="1800" dirty="0">
                <a:solidFill>
                  <a:schemeClr val="accent3">
                    <a:lumMod val="50000"/>
                  </a:schemeClr>
                </a:solidFill>
              </a:rPr>
              <a:t> for finding the best output. Assigned a variable to the </a:t>
            </a:r>
            <a:r>
              <a:rPr lang="en-US" sz="1800" dirty="0" err="1">
                <a:solidFill>
                  <a:schemeClr val="accent3">
                    <a:lumMod val="50000"/>
                  </a:schemeClr>
                </a:solidFill>
              </a:rPr>
              <a:t>GridSearchCV</a:t>
            </a:r>
            <a:r>
              <a:rPr lang="en-US" sz="1800" dirty="0">
                <a:solidFill>
                  <a:schemeClr val="accent3">
                    <a:lumMod val="50000"/>
                  </a:schemeClr>
                </a:solidFill>
              </a:rPr>
              <a:t> function after entering all the necessary inputs. And we used our training data set to make the </a:t>
            </a:r>
            <a:r>
              <a:rPr lang="en-US" sz="1800" dirty="0" err="1">
                <a:solidFill>
                  <a:schemeClr val="accent3">
                    <a:lumMod val="50000"/>
                  </a:schemeClr>
                </a:solidFill>
              </a:rPr>
              <a:t>GridSearchCV</a:t>
            </a:r>
            <a:r>
              <a:rPr lang="en-US" sz="1800" dirty="0">
                <a:solidFill>
                  <a:schemeClr val="accent3">
                    <a:lumMod val="50000"/>
                  </a:schemeClr>
                </a:solidFill>
              </a:rPr>
              <a:t> aware of all the hyper parameters that needs to be applied on our best model</a:t>
            </a:r>
          </a:p>
          <a:p>
            <a:endParaRPr lang="en-IN" dirty="0"/>
          </a:p>
        </p:txBody>
      </p:sp>
    </p:spTree>
    <p:extLst>
      <p:ext uri="{BB962C8B-B14F-4D97-AF65-F5344CB8AC3E}">
        <p14:creationId xmlns:p14="http://schemas.microsoft.com/office/powerpoint/2010/main" val="2883624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137C-F456-AF72-27E6-CA83423E403D}"/>
              </a:ext>
            </a:extLst>
          </p:cNvPr>
          <p:cNvSpPr>
            <a:spLocks noGrp="1"/>
          </p:cNvSpPr>
          <p:nvPr>
            <p:ph type="title"/>
          </p:nvPr>
        </p:nvSpPr>
        <p:spPr>
          <a:xfrm>
            <a:off x="1771831" y="417282"/>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Interpretation of the Results</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429D530E-AB02-9E12-37DA-50D29A66E5FB}"/>
              </a:ext>
            </a:extLst>
          </p:cNvPr>
          <p:cNvSpPr>
            <a:spLocks noGrp="1"/>
          </p:cNvSpPr>
          <p:nvPr>
            <p:ph idx="1"/>
          </p:nvPr>
        </p:nvSpPr>
        <p:spPr>
          <a:xfrm>
            <a:off x="1166327" y="1698172"/>
            <a:ext cx="10599575" cy="4786604"/>
          </a:xfrm>
        </p:spPr>
        <p:txBody>
          <a:bodyPr>
            <a:normAutofit/>
          </a:bodyPr>
          <a:lstStyle/>
          <a:p>
            <a:pPr marL="342900" lvl="0" indent="-342900">
              <a:lnSpc>
                <a:spcPct val="106000"/>
              </a:lnSpc>
              <a:buSzPts val="2000"/>
              <a:buFont typeface="Symbol" panose="05050102010706020507" pitchFamily="18" charset="2"/>
              <a:buChar char=""/>
            </a:pP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LinearSVM</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and Random Forest models perform best in this project</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SzPts val="2000"/>
              <a:buFont typeface="Symbol" panose="05050102010706020507" pitchFamily="18" charset="2"/>
              <a:buChar char=""/>
            </a:pP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At first we get only 91.76% accuracy from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LinearSVM</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But after parameter tuning we get 91.77%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accuracy.There</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is no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defference</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in accuracy score after parameter tuning.</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SzPts val="2000"/>
              <a:buFont typeface="Symbol" panose="05050102010706020507" pitchFamily="18" charset="2"/>
              <a:buChar char=""/>
            </a:pP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Using hyper parameter tunning we can improve our model accuracy, But here in this model the accuracy did not increased.</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SzPts val="2000"/>
              <a:buFont typeface="Symbol" panose="05050102010706020507" pitchFamily="18" charset="2"/>
              <a:buChar char=""/>
            </a:pP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It is always advised to all of us that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atleast</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we need to use 5 Algorithm in order to figure out which one is performing best among them and we choose that one and we send that for hyper parameter tuning to know that best parameter .</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7952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ADAA-2A5C-15FD-CE8B-6911769954DC}"/>
              </a:ext>
            </a:extLst>
          </p:cNvPr>
          <p:cNvSpPr>
            <a:spLocks noGrp="1"/>
          </p:cNvSpPr>
          <p:nvPr>
            <p:ph type="title"/>
          </p:nvPr>
        </p:nvSpPr>
        <p:spPr/>
        <p:txBody>
          <a:bodyPr/>
          <a:lstStyle/>
          <a:p>
            <a:pPr algn="ctr"/>
            <a:r>
              <a:rPr lang="en-IN" sz="4400" dirty="0">
                <a:solidFill>
                  <a:srgbClr val="FFFF00"/>
                </a:solidFill>
                <a:highlight>
                  <a:srgbClr val="800080"/>
                </a:highlight>
                <a:latin typeface="Algerian" panose="04020705040A02060702" pitchFamily="82" charset="0"/>
              </a:rPr>
              <a:t>Introduction</a:t>
            </a:r>
            <a:endParaRPr lang="en-IN" dirty="0">
              <a:solidFill>
                <a:srgbClr val="FFFF00"/>
              </a:solidFill>
              <a:highlight>
                <a:srgbClr val="800080"/>
              </a:highlight>
            </a:endParaRPr>
          </a:p>
        </p:txBody>
      </p:sp>
      <p:sp>
        <p:nvSpPr>
          <p:cNvPr id="3" name="Content Placeholder 2">
            <a:extLst>
              <a:ext uri="{FF2B5EF4-FFF2-40B4-BE49-F238E27FC236}">
                <a16:creationId xmlns:a16="http://schemas.microsoft.com/office/drawing/2014/main" id="{F77C46EB-0CF9-105D-F354-B1AE96416813}"/>
              </a:ext>
            </a:extLst>
          </p:cNvPr>
          <p:cNvSpPr>
            <a:spLocks noGrp="1"/>
          </p:cNvSpPr>
          <p:nvPr>
            <p:ph idx="1"/>
          </p:nvPr>
        </p:nvSpPr>
        <p:spPr>
          <a:xfrm>
            <a:off x="2589212" y="1446245"/>
            <a:ext cx="8915400" cy="5299788"/>
          </a:xfrm>
        </p:spPr>
        <p:txBody>
          <a:bodyPr>
            <a:normAutofit fontScale="85000" lnSpcReduction="20000"/>
          </a:bodyPr>
          <a:lstStyle/>
          <a:p>
            <a:pPr algn="l"/>
            <a:r>
              <a:rPr lang="en-US" sz="2400" b="0" i="0" dirty="0">
                <a:solidFill>
                  <a:schemeClr val="accent3">
                    <a:lumMod val="50000"/>
                  </a:schemeClr>
                </a:solidFill>
                <a:effectLst/>
                <a:latin typeface="Times New Roman" panose="02020603050405020304" pitchFamily="18" charset="0"/>
              </a:rPr>
              <a:t>In this project, we have been provided with two datasets namely train and test CSV files. We will build a machine learning model by using NLP using a training dataset. And using this model we will make predictions for our test dataset.</a:t>
            </a:r>
          </a:p>
          <a:p>
            <a:pPr algn="l"/>
            <a:r>
              <a:rPr lang="en-US" sz="2400" b="0" i="0" dirty="0">
                <a:solidFill>
                  <a:schemeClr val="accent3">
                    <a:lumMod val="50000"/>
                  </a:schemeClr>
                </a:solidFill>
                <a:effectLst/>
                <a:latin typeface="Times New Roman" panose="02020603050405020304" pitchFamily="18" charset="0"/>
              </a:rPr>
              <a:t>We will need to build multiple classification machines and learning models. Before model building, we will need to perform all data pre-processing steps involving NLP. After trying different classification models with different hyperparameters than will select the best model out of them. We will need to follow the complete life cycle of data science that includes steps like - 1. Data Cleaning</a:t>
            </a:r>
          </a:p>
          <a:p>
            <a:pPr algn="l"/>
            <a:r>
              <a:rPr lang="en-US" sz="2400" b="0" i="0" dirty="0">
                <a:solidFill>
                  <a:schemeClr val="accent3">
                    <a:lumMod val="50000"/>
                  </a:schemeClr>
                </a:solidFill>
                <a:effectLst/>
                <a:latin typeface="Times New Roman" panose="02020603050405020304" pitchFamily="18" charset="0"/>
              </a:rPr>
              <a:t>2. Exploratory Data Analysis</a:t>
            </a:r>
          </a:p>
          <a:p>
            <a:pPr algn="l"/>
            <a:r>
              <a:rPr lang="en-US" sz="2400" b="0" i="0" dirty="0">
                <a:solidFill>
                  <a:schemeClr val="accent3">
                    <a:lumMod val="50000"/>
                  </a:schemeClr>
                </a:solidFill>
                <a:effectLst/>
                <a:latin typeface="Times New Roman" panose="02020603050405020304" pitchFamily="18" charset="0"/>
              </a:rPr>
              <a:t>3. Data Pre-processing</a:t>
            </a:r>
          </a:p>
          <a:p>
            <a:pPr algn="l"/>
            <a:r>
              <a:rPr lang="en-US" sz="2400" b="0" i="0" dirty="0">
                <a:solidFill>
                  <a:schemeClr val="accent3">
                    <a:lumMod val="50000"/>
                  </a:schemeClr>
                </a:solidFill>
                <a:effectLst/>
                <a:latin typeface="Times New Roman" panose="02020603050405020304" pitchFamily="18" charset="0"/>
              </a:rPr>
              <a:t>4. Model Building</a:t>
            </a:r>
          </a:p>
          <a:p>
            <a:pPr algn="l"/>
            <a:r>
              <a:rPr lang="en-US" sz="2400" b="0" i="0" dirty="0">
                <a:solidFill>
                  <a:schemeClr val="accent3">
                    <a:lumMod val="50000"/>
                  </a:schemeClr>
                </a:solidFill>
                <a:effectLst/>
                <a:latin typeface="Times New Roman" panose="02020603050405020304" pitchFamily="18" charset="0"/>
              </a:rPr>
              <a:t>5. Model Evaluation</a:t>
            </a:r>
          </a:p>
          <a:p>
            <a:pPr algn="l"/>
            <a:r>
              <a:rPr lang="en-US" sz="2400" b="0" i="0" dirty="0">
                <a:solidFill>
                  <a:schemeClr val="accent3">
                    <a:lumMod val="50000"/>
                  </a:schemeClr>
                </a:solidFill>
                <a:effectLst/>
                <a:latin typeface="Times New Roman" panose="02020603050405020304" pitchFamily="18" charset="0"/>
              </a:rPr>
              <a:t>6. Selecting the best model</a:t>
            </a:r>
          </a:p>
          <a:p>
            <a:pPr algn="l"/>
            <a:r>
              <a:rPr lang="en-US" sz="2400" b="0" i="0" dirty="0">
                <a:solidFill>
                  <a:schemeClr val="accent3">
                    <a:lumMod val="50000"/>
                  </a:schemeClr>
                </a:solidFill>
                <a:effectLst/>
                <a:latin typeface="Times New Roman" panose="02020603050405020304" pitchFamily="18" charset="0"/>
              </a:rPr>
              <a:t>Finally, we compared the results of proposed and baseline features with other machine learning algorithms. The findings of the comparison indicate the significance of the proposed features in cyberbullying detection.</a:t>
            </a:r>
          </a:p>
          <a:p>
            <a:pPr algn="just"/>
            <a:endParaRPr lang="en-IN" sz="2400" dirty="0">
              <a:solidFill>
                <a:srgbClr val="FFFF00"/>
              </a:solidFill>
            </a:endParaRPr>
          </a:p>
        </p:txBody>
      </p:sp>
    </p:spTree>
    <p:extLst>
      <p:ext uri="{BB962C8B-B14F-4D97-AF65-F5344CB8AC3E}">
        <p14:creationId xmlns:p14="http://schemas.microsoft.com/office/powerpoint/2010/main" val="326522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A98E-C480-35E9-55C2-68555D707B9B}"/>
              </a:ext>
            </a:extLst>
          </p:cNvPr>
          <p:cNvSpPr>
            <a:spLocks noGrp="1"/>
          </p:cNvSpPr>
          <p:nvPr>
            <p:ph type="title"/>
          </p:nvPr>
        </p:nvSpPr>
        <p:spPr>
          <a:xfrm>
            <a:off x="1398607" y="325530"/>
            <a:ext cx="8911687" cy="1280890"/>
          </a:xfrm>
        </p:spPr>
        <p:txBody>
          <a:bodyPr/>
          <a:lstStyle/>
          <a:p>
            <a:pPr algn="ctr"/>
            <a:r>
              <a:rPr lang="en-IN" sz="4800" dirty="0">
                <a:solidFill>
                  <a:srgbClr val="FFFF00"/>
                </a:solidFill>
                <a:effectLst/>
                <a:highlight>
                  <a:srgbClr val="800000"/>
                </a:highlight>
                <a:latin typeface="Algerian" panose="04020705040A02060702" pitchFamily="82" charset="0"/>
                <a:ea typeface="Calibri" panose="020F0502020204030204" pitchFamily="34" charset="0"/>
                <a:cs typeface="Times New Roman" panose="02020603050405020304" pitchFamily="18" charset="0"/>
              </a:rPr>
              <a:t>Future Work</a:t>
            </a:r>
            <a:endParaRPr lang="en-IN" sz="4800" dirty="0">
              <a:solidFill>
                <a:srgbClr val="FFFF00"/>
              </a:solidFill>
              <a:highlight>
                <a:srgbClr val="800000"/>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85F23168-1588-E016-AE1B-F09049942474}"/>
              </a:ext>
            </a:extLst>
          </p:cNvPr>
          <p:cNvSpPr>
            <a:spLocks noGrp="1"/>
          </p:cNvSpPr>
          <p:nvPr>
            <p:ph idx="1"/>
          </p:nvPr>
        </p:nvSpPr>
        <p:spPr>
          <a:xfrm>
            <a:off x="1544183" y="1905000"/>
            <a:ext cx="8915400" cy="3777622"/>
          </a:xfrm>
        </p:spPr>
        <p:txBody>
          <a:bodyPr>
            <a:normAutofit fontScale="92500" lnSpcReduction="10000"/>
          </a:bodyPr>
          <a:lstStyle/>
          <a:p>
            <a:pPr marL="0" indent="0">
              <a:buNone/>
            </a:pPr>
            <a:r>
              <a:rPr lang="en-US" sz="2800" dirty="0">
                <a:solidFill>
                  <a:schemeClr val="accent3">
                    <a:lumMod val="50000"/>
                  </a:schemeClr>
                </a:solidFill>
              </a:rPr>
              <a:t>For future improvements, following step we thought to took-</a:t>
            </a:r>
          </a:p>
          <a:p>
            <a:endParaRPr lang="en-US" sz="2800" dirty="0">
              <a:solidFill>
                <a:schemeClr val="accent3">
                  <a:lumMod val="50000"/>
                </a:schemeClr>
              </a:solidFill>
            </a:endParaRPr>
          </a:p>
          <a:p>
            <a:pPr lvl="1"/>
            <a:r>
              <a:rPr lang="en-US" sz="2800" dirty="0">
                <a:solidFill>
                  <a:schemeClr val="accent3">
                    <a:lumMod val="50000"/>
                  </a:schemeClr>
                </a:solidFill>
              </a:rPr>
              <a:t>Replacing model with a latest/different model</a:t>
            </a:r>
          </a:p>
          <a:p>
            <a:pPr lvl="1"/>
            <a:r>
              <a:rPr lang="en-US" sz="2800" dirty="0">
                <a:solidFill>
                  <a:schemeClr val="accent3">
                    <a:lumMod val="50000"/>
                  </a:schemeClr>
                </a:solidFill>
              </a:rPr>
              <a:t>Using other robust datasets  </a:t>
            </a:r>
          </a:p>
          <a:p>
            <a:pPr lvl="1"/>
            <a:r>
              <a:rPr lang="en-US" sz="2800" dirty="0">
                <a:solidFill>
                  <a:schemeClr val="accent3">
                    <a:lumMod val="50000"/>
                  </a:schemeClr>
                </a:solidFill>
              </a:rPr>
              <a:t>Predicting result on </a:t>
            </a:r>
            <a:r>
              <a:rPr lang="en-US" sz="2800" dirty="0" err="1">
                <a:solidFill>
                  <a:schemeClr val="accent3">
                    <a:lumMod val="50000"/>
                  </a:schemeClr>
                </a:solidFill>
              </a:rPr>
              <a:t>differents</a:t>
            </a:r>
            <a:r>
              <a:rPr lang="en-US" sz="2800" dirty="0">
                <a:solidFill>
                  <a:schemeClr val="accent3">
                    <a:lumMod val="50000"/>
                  </a:schemeClr>
                </a:solidFill>
              </a:rPr>
              <a:t> attributes</a:t>
            </a:r>
          </a:p>
          <a:p>
            <a:pPr lvl="1"/>
            <a:r>
              <a:rPr lang="en-IN" sz="2800" dirty="0">
                <a:solidFill>
                  <a:schemeClr val="accent3">
                    <a:lumMod val="50000"/>
                  </a:schemeClr>
                </a:solidFill>
              </a:rPr>
              <a:t>It would seem that better performance might be achieved if multiple learners were combined</a:t>
            </a:r>
            <a:r>
              <a:rPr lang="en-IN" sz="18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sz="2800" dirty="0">
              <a:solidFill>
                <a:schemeClr val="accent3">
                  <a:lumMod val="50000"/>
                </a:schemeClr>
              </a:solidFill>
            </a:endParaRPr>
          </a:p>
          <a:p>
            <a:endParaRPr lang="en-IN" dirty="0"/>
          </a:p>
        </p:txBody>
      </p:sp>
    </p:spTree>
    <p:extLst>
      <p:ext uri="{BB962C8B-B14F-4D97-AF65-F5344CB8AC3E}">
        <p14:creationId xmlns:p14="http://schemas.microsoft.com/office/powerpoint/2010/main" val="525781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DA82-9E58-9559-DB5C-10F3AE004A6B}"/>
              </a:ext>
            </a:extLst>
          </p:cNvPr>
          <p:cNvSpPr>
            <a:spLocks noGrp="1"/>
          </p:cNvSpPr>
          <p:nvPr>
            <p:ph type="title"/>
          </p:nvPr>
        </p:nvSpPr>
        <p:spPr/>
        <p:txBody>
          <a:bodyPr>
            <a:normAutofit fontScale="90000"/>
          </a:bodyPr>
          <a:lstStyle/>
          <a:p>
            <a:pPr algn="ctr"/>
            <a:r>
              <a:rPr lang="en-IN" sz="4400" dirty="0" err="1">
                <a:solidFill>
                  <a:srgbClr val="FFFF00"/>
                </a:solidFill>
                <a:highlight>
                  <a:srgbClr val="800080"/>
                </a:highlight>
                <a:latin typeface="Algerian" panose="04020705040A02060702" pitchFamily="82" charset="0"/>
              </a:rPr>
              <a:t>Conclussion</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F05E71DD-597B-3AD6-9798-02D02E8E0893}"/>
              </a:ext>
            </a:extLst>
          </p:cNvPr>
          <p:cNvSpPr>
            <a:spLocks noGrp="1"/>
          </p:cNvSpPr>
          <p:nvPr>
            <p:ph idx="1"/>
          </p:nvPr>
        </p:nvSpPr>
        <p:spPr>
          <a:xfrm>
            <a:off x="2589212" y="1539551"/>
            <a:ext cx="8915400" cy="4371671"/>
          </a:xfrm>
        </p:spPr>
        <p:txBody>
          <a:bodyPr/>
          <a:lstStyle/>
          <a:p>
            <a:r>
              <a:rPr lang="en-US" dirty="0">
                <a:solidFill>
                  <a:schemeClr val="accent3">
                    <a:lumMod val="50000"/>
                  </a:schemeClr>
                </a:solidFill>
              </a:rPr>
              <a:t>When I was working on this project, many complications were involved. There are many variables / attributes to consider in determining our target value, we need a lot of calculating power to get near 100% accuracy result . And it is very difficult to accurately predict any comment good or bad.</a:t>
            </a:r>
          </a:p>
          <a:p>
            <a:endParaRPr lang="en-US" dirty="0">
              <a:solidFill>
                <a:schemeClr val="accent3">
                  <a:lumMod val="50000"/>
                </a:schemeClr>
              </a:solidFill>
            </a:endParaRPr>
          </a:p>
          <a:p>
            <a:r>
              <a:rPr lang="en-US" dirty="0">
                <a:solidFill>
                  <a:schemeClr val="accent3">
                    <a:lumMod val="50000"/>
                  </a:schemeClr>
                </a:solidFill>
              </a:rPr>
              <a:t>For any of machine learning project my suggestion is first you have to understand the problem on ground level .if you don’t allow yourself to work with diligence .if you don’ t work harder anything that you are doing or will do , not only in case of machine learning but also in life cycle would be futile. Maybe, my </a:t>
            </a:r>
            <a:r>
              <a:rPr lang="en-US" dirty="0" err="1">
                <a:solidFill>
                  <a:schemeClr val="accent3">
                    <a:lumMod val="50000"/>
                  </a:schemeClr>
                </a:solidFill>
              </a:rPr>
              <a:t>endeavour</a:t>
            </a:r>
            <a:r>
              <a:rPr lang="en-US" dirty="0">
                <a:solidFill>
                  <a:schemeClr val="accent3">
                    <a:lumMod val="50000"/>
                  </a:schemeClr>
                </a:solidFill>
              </a:rPr>
              <a:t> assist you when ever you will get stuck</a:t>
            </a:r>
          </a:p>
          <a:p>
            <a:endParaRPr lang="en-IN" dirty="0"/>
          </a:p>
        </p:txBody>
      </p:sp>
    </p:spTree>
    <p:extLst>
      <p:ext uri="{BB962C8B-B14F-4D97-AF65-F5344CB8AC3E}">
        <p14:creationId xmlns:p14="http://schemas.microsoft.com/office/powerpoint/2010/main" val="3655721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EE4A-7AFD-584E-45F3-31B34E8CC2E7}"/>
              </a:ext>
            </a:extLst>
          </p:cNvPr>
          <p:cNvSpPr>
            <a:spLocks noGrp="1"/>
          </p:cNvSpPr>
          <p:nvPr>
            <p:ph type="title"/>
          </p:nvPr>
        </p:nvSpPr>
        <p:spPr>
          <a:xfrm>
            <a:off x="1313578" y="1947333"/>
            <a:ext cx="8825657" cy="1915647"/>
          </a:xfrm>
        </p:spPr>
        <p:txBody>
          <a:bodyPr/>
          <a:lstStyle/>
          <a:p>
            <a:pPr algn="ctr"/>
            <a:r>
              <a:rPr lang="en-IN" sz="9600" dirty="0"/>
              <a:t>	</a:t>
            </a:r>
            <a:r>
              <a:rPr lang="en-IN" sz="9600" dirty="0">
                <a:solidFill>
                  <a:srgbClr val="FFFF00"/>
                </a:solidFill>
                <a:highlight>
                  <a:srgbClr val="800080"/>
                </a:highlight>
                <a:latin typeface="Algerian" panose="04020705040A02060702" pitchFamily="82" charset="0"/>
              </a:rPr>
              <a:t>THANK YOU</a:t>
            </a:r>
          </a:p>
        </p:txBody>
      </p:sp>
      <p:sp>
        <p:nvSpPr>
          <p:cNvPr id="3" name="Text Placeholder 2">
            <a:extLst>
              <a:ext uri="{FF2B5EF4-FFF2-40B4-BE49-F238E27FC236}">
                <a16:creationId xmlns:a16="http://schemas.microsoft.com/office/drawing/2014/main" id="{1DCF2583-4033-EE7B-5499-C7E462117A69}"/>
              </a:ext>
            </a:extLst>
          </p:cNvPr>
          <p:cNvSpPr>
            <a:spLocks noGrp="1"/>
          </p:cNvSpPr>
          <p:nvPr>
            <p:ph type="body" idx="1"/>
          </p:nvPr>
        </p:nvSpPr>
        <p:spPr>
          <a:xfrm>
            <a:off x="-756590" y="1800808"/>
            <a:ext cx="15728301" cy="2589721"/>
          </a:xfrm>
        </p:spPr>
        <p:txBody>
          <a:bodyPr/>
          <a:lstStyle/>
          <a:p>
            <a:endParaRPr lang="en-IN" dirty="0"/>
          </a:p>
        </p:txBody>
      </p:sp>
      <p:pic>
        <p:nvPicPr>
          <p:cNvPr id="16386" name="Picture 2" descr="See the source image">
            <a:extLst>
              <a:ext uri="{FF2B5EF4-FFF2-40B4-BE49-F238E27FC236}">
                <a16:creationId xmlns:a16="http://schemas.microsoft.com/office/drawing/2014/main" id="{D7A926E5-2789-9549-2848-7629DC598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06" y="0"/>
            <a:ext cx="1209869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27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AABD-9762-B06D-7F65-12B00858E430}"/>
              </a:ext>
            </a:extLst>
          </p:cNvPr>
          <p:cNvSpPr>
            <a:spLocks noGrp="1"/>
          </p:cNvSpPr>
          <p:nvPr>
            <p:ph type="title"/>
          </p:nvPr>
        </p:nvSpPr>
        <p:spPr>
          <a:xfrm>
            <a:off x="1208988" y="549465"/>
            <a:ext cx="8911687" cy="1280890"/>
          </a:xfrm>
        </p:spPr>
        <p:txBody>
          <a:bodyPr/>
          <a:lstStyle/>
          <a:p>
            <a:pPr algn="ctr"/>
            <a:r>
              <a:rPr lang="en-IN" sz="4400" dirty="0">
                <a:solidFill>
                  <a:srgbClr val="FFFF00"/>
                </a:solidFill>
                <a:highlight>
                  <a:srgbClr val="800080"/>
                </a:highlight>
                <a:latin typeface="Algerian" panose="04020705040A02060702" pitchFamily="82" charset="0"/>
              </a:rPr>
              <a:t>Problem Statement</a:t>
            </a:r>
            <a:endParaRPr lang="en-IN" dirty="0">
              <a:solidFill>
                <a:srgbClr val="FFFF00"/>
              </a:solidFill>
              <a:highlight>
                <a:srgbClr val="800080"/>
              </a:highlight>
            </a:endParaRPr>
          </a:p>
        </p:txBody>
      </p:sp>
      <p:sp>
        <p:nvSpPr>
          <p:cNvPr id="3" name="Content Placeholder 2">
            <a:extLst>
              <a:ext uri="{FF2B5EF4-FFF2-40B4-BE49-F238E27FC236}">
                <a16:creationId xmlns:a16="http://schemas.microsoft.com/office/drawing/2014/main" id="{CACDF237-C85A-8154-11D0-AA3D5D057240}"/>
              </a:ext>
            </a:extLst>
          </p:cNvPr>
          <p:cNvSpPr>
            <a:spLocks noGrp="1"/>
          </p:cNvSpPr>
          <p:nvPr>
            <p:ph idx="1"/>
          </p:nvPr>
        </p:nvSpPr>
        <p:spPr>
          <a:xfrm>
            <a:off x="646111" y="1250303"/>
            <a:ext cx="11166443" cy="5495730"/>
          </a:xfrm>
        </p:spPr>
        <p:txBody>
          <a:bodyPr>
            <a:normAutofit fontScale="92500" lnSpcReduction="10000"/>
          </a:bodyPr>
          <a:lstStyle/>
          <a:p>
            <a:pPr>
              <a:lnSpc>
                <a:spcPct val="107000"/>
              </a:lnSpc>
              <a:spcAft>
                <a:spcPts val="800"/>
              </a:spcAft>
            </a:pPr>
            <a:r>
              <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nSpc>
                <a:spcPct val="107000"/>
              </a:lnSpc>
              <a:spcAft>
                <a:spcPts val="800"/>
              </a:spcAft>
            </a:pPr>
            <a:r>
              <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a:t>
            </a:r>
            <a:r>
              <a:rPr lang="en-US" dirty="0" err="1">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behaviour</a:t>
            </a:r>
            <a:r>
              <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nSpc>
                <a:spcPct val="107000"/>
              </a:lnSpc>
              <a:spcAft>
                <a:spcPts val="800"/>
              </a:spcAft>
            </a:pPr>
            <a:r>
              <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nSpc>
                <a:spcPct val="107000"/>
              </a:lnSpc>
              <a:spcAft>
                <a:spcPts val="800"/>
              </a:spcAft>
            </a:pPr>
            <a:r>
              <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10270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ED24-C93B-E011-B924-53EE9E08AA32}"/>
              </a:ext>
            </a:extLst>
          </p:cNvPr>
          <p:cNvSpPr>
            <a:spLocks noGrp="1"/>
          </p:cNvSpPr>
          <p:nvPr>
            <p:ph type="title"/>
          </p:nvPr>
        </p:nvSpPr>
        <p:spPr/>
        <p:txBody>
          <a:bodyPr>
            <a:normAutofit fontScale="90000"/>
          </a:bodyPr>
          <a:lstStyle/>
          <a:p>
            <a:pPr algn="ctr"/>
            <a:r>
              <a:rPr lang="en-IN" sz="4400" dirty="0">
                <a:solidFill>
                  <a:srgbClr val="FFFF00"/>
                </a:solidFill>
                <a:effectLst/>
                <a:highlight>
                  <a:srgbClr val="800080"/>
                </a:highlight>
                <a:latin typeface="Algerian" panose="04020705040A02060702" pitchFamily="82" charset="0"/>
                <a:ea typeface="Calibri" panose="020F0502020204030204" pitchFamily="34" charset="0"/>
                <a:cs typeface="Times New Roman" panose="02020603050405020304" pitchFamily="18" charset="0"/>
              </a:rPr>
              <a:t>Conceptual Background of the Domain Problem</a:t>
            </a:r>
            <a:br>
              <a:rPr lang="en-IN" sz="4400" dirty="0">
                <a:effectLst/>
                <a:latin typeface="Algerian" panose="04020705040A02060702" pitchFamily="82"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D55C302-07D3-0CCE-A0FF-C1D3A52E01AF}"/>
              </a:ext>
            </a:extLst>
          </p:cNvPr>
          <p:cNvSpPr>
            <a:spLocks noGrp="1"/>
          </p:cNvSpPr>
          <p:nvPr>
            <p:ph idx="1"/>
          </p:nvPr>
        </p:nvSpPr>
        <p:spPr/>
        <p:txBody>
          <a:bodyPr>
            <a:normAutofit/>
          </a:bodyPr>
          <a:lstStyle/>
          <a:p>
            <a:pPr algn="just"/>
            <a:r>
              <a:rPr lang="en-US" sz="2400" dirty="0">
                <a:solidFill>
                  <a:schemeClr val="accent3">
                    <a:lumMod val="50000"/>
                  </a:schemeClr>
                </a:solidFill>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IN" sz="2400" dirty="0">
              <a:solidFill>
                <a:schemeClr val="accent3">
                  <a:lumMod val="50000"/>
                </a:schemeClr>
              </a:solidFill>
            </a:endParaRPr>
          </a:p>
        </p:txBody>
      </p:sp>
    </p:spTree>
    <p:extLst>
      <p:ext uri="{BB962C8B-B14F-4D97-AF65-F5344CB8AC3E}">
        <p14:creationId xmlns:p14="http://schemas.microsoft.com/office/powerpoint/2010/main" val="146851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7897-95F5-2D8F-31AB-BF0872E8805E}"/>
              </a:ext>
            </a:extLst>
          </p:cNvPr>
          <p:cNvSpPr>
            <a:spLocks noGrp="1"/>
          </p:cNvSpPr>
          <p:nvPr>
            <p:ph type="title"/>
          </p:nvPr>
        </p:nvSpPr>
        <p:spPr>
          <a:xfrm>
            <a:off x="2589212" y="596118"/>
            <a:ext cx="8911687" cy="1280890"/>
          </a:xfrm>
        </p:spPr>
        <p:txBody>
          <a:bodyPr/>
          <a:lstStyle/>
          <a:p>
            <a:pPr algn="ctr"/>
            <a:r>
              <a:rPr lang="en-IN" sz="4000" dirty="0">
                <a:solidFill>
                  <a:srgbClr val="FFFF00"/>
                </a:solidFill>
                <a:highlight>
                  <a:srgbClr val="800080"/>
                </a:highlight>
                <a:latin typeface="Algerian" panose="04020705040A02060702" pitchFamily="82" charset="0"/>
                <a:cs typeface="Times New Roman" panose="02020603050405020304" pitchFamily="18" charset="0"/>
              </a:rPr>
              <a:t>Motivation for the Problem</a:t>
            </a:r>
          </a:p>
        </p:txBody>
      </p:sp>
      <p:sp>
        <p:nvSpPr>
          <p:cNvPr id="3" name="Content Placeholder 2">
            <a:extLst>
              <a:ext uri="{FF2B5EF4-FFF2-40B4-BE49-F238E27FC236}">
                <a16:creationId xmlns:a16="http://schemas.microsoft.com/office/drawing/2014/main" id="{5789DEC7-1969-09C2-85CC-2526C667CE1E}"/>
              </a:ext>
            </a:extLst>
          </p:cNvPr>
          <p:cNvSpPr>
            <a:spLocks noGrp="1"/>
          </p:cNvSpPr>
          <p:nvPr>
            <p:ph idx="1"/>
          </p:nvPr>
        </p:nvSpPr>
        <p:spPr/>
        <p:txBody>
          <a:bodyPr>
            <a:normAutofit lnSpcReduction="10000"/>
          </a:bodyPr>
          <a:lstStyle/>
          <a:p>
            <a:r>
              <a:rPr lang="en-US" sz="2400" dirty="0">
                <a:solidFill>
                  <a:schemeClr val="accent3">
                    <a:lumMod val="50000"/>
                  </a:schemeClr>
                </a:solidFill>
                <a:latin typeface="Arial" panose="020B0604020202020204" pitchFamily="34" charset="0"/>
                <a:cs typeface="Arial" panose="020B0604020202020204" pitchFamily="34" charset="0"/>
              </a:rPr>
              <a:t>The project was the first provided to me by </a:t>
            </a:r>
            <a:r>
              <a:rPr lang="en-US" sz="2400" dirty="0" err="1">
                <a:solidFill>
                  <a:schemeClr val="accent3">
                    <a:lumMod val="50000"/>
                  </a:schemeClr>
                </a:solidFill>
                <a:latin typeface="Arial" panose="020B0604020202020204" pitchFamily="34" charset="0"/>
                <a:cs typeface="Arial" panose="020B0604020202020204" pitchFamily="34" charset="0"/>
              </a:rPr>
              <a:t>FlipRobo</a:t>
            </a:r>
            <a:r>
              <a:rPr lang="en-US" sz="2400" dirty="0">
                <a:solidFill>
                  <a:schemeClr val="accent3">
                    <a:lumMod val="50000"/>
                  </a:schemeClr>
                </a:solidFill>
                <a:latin typeface="Arial" panose="020B0604020202020204" pitchFamily="34" charset="0"/>
                <a:cs typeface="Arial" panose="020B0604020202020204" pitchFamily="34" charset="0"/>
              </a:rPr>
              <a:t> as a part of the internship </a:t>
            </a:r>
            <a:r>
              <a:rPr lang="en-US" sz="2400" dirty="0" err="1">
                <a:solidFill>
                  <a:schemeClr val="accent3">
                    <a:lumMod val="50000"/>
                  </a:schemeClr>
                </a:solidFill>
                <a:latin typeface="Arial" panose="020B0604020202020204" pitchFamily="34" charset="0"/>
                <a:cs typeface="Arial" panose="020B0604020202020204" pitchFamily="34" charset="0"/>
              </a:rPr>
              <a:t>programme</a:t>
            </a:r>
            <a:r>
              <a:rPr lang="en-US" sz="2400" dirty="0">
                <a:solidFill>
                  <a:schemeClr val="accent3">
                    <a:lumMod val="50000"/>
                  </a:schemeClr>
                </a:solidFill>
                <a:latin typeface="Arial" panose="020B0604020202020204" pitchFamily="34" charset="0"/>
                <a:cs typeface="Arial" panose="020B0604020202020204" pitchFamily="34" charset="0"/>
              </a:rPr>
              <a:t>. The exposure to real world data and the opportunity to deploy my skillset in solving a real time problem has been the primary objective. However, the motivation for taking this project was that it is relatively a new field of research. Here we have many options but less concrete solutions. The main motivation is to build a prototype of online hate and abuse comment classifier which can used to classify hate and offensive comments so that it can be controlled and restricted from spreading hatred and cyberbullying.</a:t>
            </a:r>
            <a:endParaRPr lang="en-IN" sz="24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443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D5F8-A07D-540A-F00D-6921D2B120BA}"/>
              </a:ext>
            </a:extLst>
          </p:cNvPr>
          <p:cNvSpPr>
            <a:spLocks noGrp="1"/>
          </p:cNvSpPr>
          <p:nvPr>
            <p:ph type="title"/>
          </p:nvPr>
        </p:nvSpPr>
        <p:spPr>
          <a:xfrm>
            <a:off x="1893129" y="596118"/>
            <a:ext cx="8911687" cy="1280890"/>
          </a:xfrm>
        </p:spPr>
        <p:txBody>
          <a:bodyPr>
            <a:normAutofit fontScale="90000"/>
          </a:bodyPr>
          <a:lstStyle/>
          <a:p>
            <a:pPr algn="ctr"/>
            <a:r>
              <a:rPr lang="en-US" sz="4400" dirty="0">
                <a:solidFill>
                  <a:srgbClr val="FFFF00"/>
                </a:solidFill>
                <a:highlight>
                  <a:srgbClr val="800080"/>
                </a:highlight>
                <a:latin typeface="Algerian" panose="04020705040A02060702" pitchFamily="82" charset="0"/>
              </a:rPr>
              <a:t>Hardware and Software Requirements and Tools Used</a:t>
            </a:r>
            <a:br>
              <a:rPr lang="en-US"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C4D56F61-9AB7-9167-77E1-46EEEF4C44DA}"/>
              </a:ext>
            </a:extLst>
          </p:cNvPr>
          <p:cNvSpPr>
            <a:spLocks noGrp="1"/>
          </p:cNvSpPr>
          <p:nvPr>
            <p:ph idx="1"/>
          </p:nvPr>
        </p:nvSpPr>
        <p:spPr>
          <a:xfrm>
            <a:off x="1418253" y="2268380"/>
            <a:ext cx="9591869" cy="3993502"/>
          </a:xfrm>
        </p:spPr>
        <p:txBody>
          <a:bodyPr>
            <a:normAutofit/>
          </a:bodyPr>
          <a:lstStyle/>
          <a:p>
            <a:pPr algn="just">
              <a:lnSpc>
                <a:spcPct val="200000"/>
              </a:lnSpc>
            </a:pPr>
            <a:r>
              <a:rPr lang="en-IN" sz="3600" dirty="0">
                <a:solidFill>
                  <a:schemeClr val="accent3">
                    <a:lumMod val="50000"/>
                  </a:schemeClr>
                </a:solidFill>
              </a:rPr>
              <a:t>Hardware:- Desktop/Laptop</a:t>
            </a:r>
          </a:p>
          <a:p>
            <a:pPr algn="just">
              <a:lnSpc>
                <a:spcPct val="200000"/>
              </a:lnSpc>
            </a:pPr>
            <a:r>
              <a:rPr lang="en-IN" sz="3600" dirty="0">
                <a:solidFill>
                  <a:schemeClr val="accent3">
                    <a:lumMod val="50000"/>
                  </a:schemeClr>
                </a:solidFill>
              </a:rPr>
              <a:t>Software:- Anaconda</a:t>
            </a:r>
          </a:p>
          <a:p>
            <a:pPr marL="0" indent="0">
              <a:buNone/>
            </a:pPr>
            <a:r>
              <a:rPr lang="en-IN" dirty="0"/>
              <a:t> </a:t>
            </a:r>
          </a:p>
          <a:p>
            <a:endParaRPr lang="en-IN" dirty="0"/>
          </a:p>
        </p:txBody>
      </p:sp>
    </p:spTree>
    <p:extLst>
      <p:ext uri="{BB962C8B-B14F-4D97-AF65-F5344CB8AC3E}">
        <p14:creationId xmlns:p14="http://schemas.microsoft.com/office/powerpoint/2010/main" val="136409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8477-DF3B-B654-0DDE-E9D2E7025F62}"/>
              </a:ext>
            </a:extLst>
          </p:cNvPr>
          <p:cNvSpPr>
            <a:spLocks noGrp="1"/>
          </p:cNvSpPr>
          <p:nvPr>
            <p:ph type="title"/>
          </p:nvPr>
        </p:nvSpPr>
        <p:spPr>
          <a:xfrm>
            <a:off x="289249" y="222894"/>
            <a:ext cx="11902749" cy="878119"/>
          </a:xfrm>
        </p:spPr>
        <p:txBody>
          <a:bodyPr>
            <a:noAutofit/>
          </a:bodyPr>
          <a:lstStyle/>
          <a:p>
            <a:pPr algn="ctr"/>
            <a:r>
              <a:rPr lang="en-US" dirty="0">
                <a:solidFill>
                  <a:srgbClr val="FFFF00"/>
                </a:solidFill>
                <a:highlight>
                  <a:srgbClr val="800080"/>
                </a:highlight>
                <a:latin typeface="Algerian" panose="04020705040A02060702" pitchFamily="82" charset="0"/>
                <a:cs typeface="Times New Roman" panose="02020603050405020304" pitchFamily="18" charset="0"/>
              </a:rPr>
              <a:t>Data Analysis and Model Building Flowchart</a:t>
            </a:r>
            <a:endParaRPr lang="en-IN" dirty="0">
              <a:solidFill>
                <a:srgbClr val="FFFF00"/>
              </a:solidFill>
              <a:highlight>
                <a:srgbClr val="800080"/>
              </a:highlight>
              <a:latin typeface="Algerian" panose="04020705040A02060702" pitchFamily="82"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80505D7-5033-B53C-6608-46098437DB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272" y="1101013"/>
            <a:ext cx="11986727" cy="5756986"/>
          </a:xfrm>
        </p:spPr>
      </p:pic>
    </p:spTree>
    <p:extLst>
      <p:ext uri="{BB962C8B-B14F-4D97-AF65-F5344CB8AC3E}">
        <p14:creationId xmlns:p14="http://schemas.microsoft.com/office/powerpoint/2010/main" val="93593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4BF-6E29-0D38-3854-F30B4EF199C0}"/>
              </a:ext>
            </a:extLst>
          </p:cNvPr>
          <p:cNvSpPr>
            <a:spLocks noGrp="1"/>
          </p:cNvSpPr>
          <p:nvPr>
            <p:ph type="title"/>
          </p:nvPr>
        </p:nvSpPr>
        <p:spPr>
          <a:xfrm>
            <a:off x="1725178" y="652101"/>
            <a:ext cx="8911687" cy="1280890"/>
          </a:xfrm>
        </p:spPr>
        <p:txBody>
          <a:bodyPr>
            <a:normAutofit fontScale="90000"/>
          </a:bodyPr>
          <a:lstStyle/>
          <a:p>
            <a:pPr algn="ctr"/>
            <a:r>
              <a:rPr lang="en-US" sz="4400" dirty="0">
                <a:solidFill>
                  <a:srgbClr val="FFFF00"/>
                </a:solidFill>
                <a:highlight>
                  <a:srgbClr val="800080"/>
                </a:highlight>
                <a:latin typeface="Algerian" panose="04020705040A02060702" pitchFamily="82" charset="0"/>
              </a:rPr>
              <a:t>Data Sources and their formats</a:t>
            </a:r>
            <a:br>
              <a:rPr lang="en-US"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7ACAE385-7F4D-08FF-2982-16A886EED75C}"/>
              </a:ext>
            </a:extLst>
          </p:cNvPr>
          <p:cNvSpPr>
            <a:spLocks noGrp="1"/>
          </p:cNvSpPr>
          <p:nvPr>
            <p:ph idx="1"/>
          </p:nvPr>
        </p:nvSpPr>
        <p:spPr>
          <a:xfrm>
            <a:off x="1103312" y="1455576"/>
            <a:ext cx="9729529" cy="5047861"/>
          </a:xfrm>
        </p:spPr>
        <p:txBody>
          <a:bodyPr>
            <a:normAutofit fontScale="77500" lnSpcReduction="20000"/>
          </a:bodyPr>
          <a:lstStyle/>
          <a:p>
            <a:pPr algn="l"/>
            <a:r>
              <a:rPr lang="en-US" sz="2400" b="0" i="0" dirty="0">
                <a:solidFill>
                  <a:schemeClr val="accent3">
                    <a:lumMod val="50000"/>
                  </a:schemeClr>
                </a:solidFill>
                <a:effectLst/>
                <a:latin typeface="Times New Roman" panose="02020603050405020304" pitchFamily="18" charset="0"/>
              </a:rPr>
              <a:t>The data was provided by </a:t>
            </a:r>
            <a:r>
              <a:rPr lang="en-US" sz="2400" b="0" i="0" dirty="0" err="1">
                <a:solidFill>
                  <a:schemeClr val="accent3">
                    <a:lumMod val="50000"/>
                  </a:schemeClr>
                </a:solidFill>
                <a:effectLst/>
                <a:latin typeface="Times New Roman" panose="02020603050405020304" pitchFamily="18" charset="0"/>
              </a:rPr>
              <a:t>FlipRobo</a:t>
            </a:r>
            <a:r>
              <a:rPr lang="en-US" sz="2400" b="0" i="0" dirty="0">
                <a:solidFill>
                  <a:schemeClr val="accent3">
                    <a:lumMod val="50000"/>
                  </a:schemeClr>
                </a:solidFill>
                <a:effectLst/>
                <a:latin typeface="Times New Roman" panose="02020603050405020304" pitchFamily="18" charset="0"/>
              </a:rPr>
              <a:t> in CSV format. After loading the training dataset into </a:t>
            </a:r>
            <a:r>
              <a:rPr lang="en-US" sz="2400" b="0" i="0" dirty="0" err="1">
                <a:solidFill>
                  <a:schemeClr val="accent3">
                    <a:lumMod val="50000"/>
                  </a:schemeClr>
                </a:solidFill>
                <a:effectLst/>
                <a:latin typeface="Times New Roman" panose="02020603050405020304" pitchFamily="18" charset="0"/>
              </a:rPr>
              <a:t>Jupyter</a:t>
            </a:r>
            <a:r>
              <a:rPr lang="en-US" sz="2400" b="0" i="0" dirty="0">
                <a:solidFill>
                  <a:schemeClr val="accent3">
                    <a:lumMod val="50000"/>
                  </a:schemeClr>
                </a:solidFill>
                <a:effectLst/>
                <a:latin typeface="Times New Roman" panose="02020603050405020304" pitchFamily="18" charset="0"/>
              </a:rPr>
              <a:t> Notebook using Pandas and it can be seen that there are eight columns named as:</a:t>
            </a:r>
          </a:p>
          <a:p>
            <a:pPr algn="l"/>
            <a:r>
              <a:rPr lang="en-US" sz="2400" b="0" i="0" dirty="0">
                <a:solidFill>
                  <a:schemeClr val="accent3">
                    <a:lumMod val="50000"/>
                  </a:schemeClr>
                </a:solidFill>
                <a:effectLst/>
                <a:latin typeface="Times New Roman" panose="02020603050405020304" pitchFamily="18" charset="0"/>
              </a:rPr>
              <a:t>“ id, </a:t>
            </a:r>
            <a:r>
              <a:rPr lang="en-US" sz="2400" b="0" i="0" dirty="0" err="1">
                <a:solidFill>
                  <a:schemeClr val="accent3">
                    <a:lumMod val="50000"/>
                  </a:schemeClr>
                </a:solidFill>
                <a:effectLst/>
                <a:latin typeface="Times New Roman" panose="02020603050405020304" pitchFamily="18" charset="0"/>
              </a:rPr>
              <a:t>comment_text</a:t>
            </a:r>
            <a:r>
              <a:rPr lang="en-US" sz="2400" b="0" i="0" dirty="0">
                <a:solidFill>
                  <a:schemeClr val="accent3">
                    <a:lumMod val="50000"/>
                  </a:schemeClr>
                </a:solidFill>
                <a:effectLst/>
                <a:latin typeface="Times New Roman" panose="02020603050405020304" pitchFamily="18" charset="0"/>
              </a:rPr>
              <a:t>, “malignant, </a:t>
            </a:r>
            <a:r>
              <a:rPr lang="en-US" sz="2400" b="0" i="0" dirty="0" err="1">
                <a:solidFill>
                  <a:schemeClr val="accent3">
                    <a:lumMod val="50000"/>
                  </a:schemeClr>
                </a:solidFill>
                <a:effectLst/>
                <a:latin typeface="Times New Roman" panose="02020603050405020304" pitchFamily="18" charset="0"/>
              </a:rPr>
              <a:t>highly_malignant</a:t>
            </a:r>
            <a:r>
              <a:rPr lang="en-US" sz="2400" b="0" i="0" dirty="0">
                <a:solidFill>
                  <a:schemeClr val="accent3">
                    <a:lumMod val="50000"/>
                  </a:schemeClr>
                </a:solidFill>
                <a:effectLst/>
                <a:latin typeface="Times New Roman" panose="02020603050405020304" pitchFamily="18" charset="0"/>
              </a:rPr>
              <a:t>, rude, threat, abuse, loathe”.</a:t>
            </a:r>
          </a:p>
          <a:p>
            <a:pPr algn="l"/>
            <a:r>
              <a:rPr lang="en-US" sz="2400" b="0" i="0" dirty="0">
                <a:solidFill>
                  <a:schemeClr val="accent3">
                    <a:lumMod val="50000"/>
                  </a:schemeClr>
                </a:solidFill>
                <a:effectLst/>
                <a:latin typeface="Times New Roman" panose="02020603050405020304" pitchFamily="18" charset="0"/>
              </a:rPr>
              <a:t>There are 8 columns in the dataset provided:</a:t>
            </a:r>
          </a:p>
          <a:p>
            <a:pPr algn="l"/>
            <a:r>
              <a:rPr lang="en-US" sz="2400" b="0" i="0" dirty="0">
                <a:solidFill>
                  <a:schemeClr val="accent3">
                    <a:lumMod val="50000"/>
                  </a:schemeClr>
                </a:solidFill>
                <a:effectLst/>
                <a:latin typeface="Times New Roman" panose="02020603050405020304" pitchFamily="18" charset="0"/>
              </a:rPr>
              <a:t>The description of each of the column is given below:</a:t>
            </a:r>
          </a:p>
          <a:p>
            <a:pPr algn="l"/>
            <a:r>
              <a:rPr lang="en-US" sz="2400" b="0" i="0" dirty="0">
                <a:solidFill>
                  <a:schemeClr val="accent3">
                    <a:lumMod val="50000"/>
                  </a:schemeClr>
                </a:solidFill>
                <a:effectLst/>
                <a:latin typeface="Times New Roman" panose="02020603050405020304" pitchFamily="18" charset="0"/>
              </a:rPr>
              <a:t>- Malignant: It is the Label column, which includes values 0 and 1, denoting if the comment is malignant or not.</a:t>
            </a:r>
          </a:p>
          <a:p>
            <a:pPr algn="l"/>
            <a:r>
              <a:rPr lang="en-US" sz="2400" b="0" i="0" dirty="0">
                <a:solidFill>
                  <a:schemeClr val="accent3">
                    <a:lumMod val="50000"/>
                  </a:schemeClr>
                </a:solidFill>
                <a:effectLst/>
                <a:latin typeface="Times New Roman" panose="02020603050405020304" pitchFamily="18" charset="0"/>
              </a:rPr>
              <a:t>- Highly Malignant: It denotes comments that are highly malignant and hurtful.</a:t>
            </a:r>
          </a:p>
          <a:p>
            <a:pPr algn="l"/>
            <a:r>
              <a:rPr lang="en-US" sz="2400" b="0" i="0" dirty="0">
                <a:solidFill>
                  <a:schemeClr val="accent3">
                    <a:lumMod val="50000"/>
                  </a:schemeClr>
                </a:solidFill>
                <a:effectLst/>
                <a:latin typeface="Times New Roman" panose="02020603050405020304" pitchFamily="18" charset="0"/>
              </a:rPr>
              <a:t>- Rude: It denotes comments that are very rude and offensive.</a:t>
            </a:r>
          </a:p>
          <a:p>
            <a:pPr algn="l"/>
            <a:r>
              <a:rPr lang="en-US" sz="2400" b="0" i="0" dirty="0">
                <a:solidFill>
                  <a:schemeClr val="accent3">
                    <a:lumMod val="50000"/>
                  </a:schemeClr>
                </a:solidFill>
                <a:effectLst/>
                <a:latin typeface="Times New Roman" panose="02020603050405020304" pitchFamily="18" charset="0"/>
              </a:rPr>
              <a:t>- Threat: It contains indication of the comments that are giving any threat to someone.</a:t>
            </a:r>
          </a:p>
          <a:p>
            <a:pPr algn="l"/>
            <a:r>
              <a:rPr lang="en-US" sz="2400" b="0" i="0" dirty="0">
                <a:solidFill>
                  <a:schemeClr val="accent3">
                    <a:lumMod val="50000"/>
                  </a:schemeClr>
                </a:solidFill>
                <a:effectLst/>
                <a:latin typeface="Times New Roman" panose="02020603050405020304" pitchFamily="18" charset="0"/>
              </a:rPr>
              <a:t>- Abuse: It is for comments that are abusive in nature.</a:t>
            </a:r>
          </a:p>
          <a:p>
            <a:pPr algn="l"/>
            <a:r>
              <a:rPr lang="en-US" sz="2400" b="0" i="0" dirty="0">
                <a:solidFill>
                  <a:schemeClr val="accent3">
                    <a:lumMod val="50000"/>
                  </a:schemeClr>
                </a:solidFill>
                <a:effectLst/>
                <a:latin typeface="Times New Roman" panose="02020603050405020304" pitchFamily="18" charset="0"/>
              </a:rPr>
              <a:t>- Loathe: It describes the comments which are hateful and loathing in nature.</a:t>
            </a:r>
          </a:p>
          <a:p>
            <a:pPr algn="l"/>
            <a:r>
              <a:rPr lang="en-US" sz="2400" b="0" i="0" dirty="0">
                <a:solidFill>
                  <a:schemeClr val="accent3">
                    <a:lumMod val="50000"/>
                  </a:schemeClr>
                </a:solidFill>
                <a:effectLst/>
                <a:latin typeface="Times New Roman" panose="02020603050405020304" pitchFamily="18" charset="0"/>
              </a:rPr>
              <a:t>- ID: It includes unique Ids associated with each comment text given.</a:t>
            </a:r>
          </a:p>
          <a:p>
            <a:pPr algn="l"/>
            <a:r>
              <a:rPr lang="en-US" sz="2400" b="0" i="0" dirty="0">
                <a:solidFill>
                  <a:schemeClr val="accent3">
                    <a:lumMod val="50000"/>
                  </a:schemeClr>
                </a:solidFill>
                <a:effectLst/>
                <a:latin typeface="Times New Roman" panose="02020603050405020304" pitchFamily="18" charset="0"/>
              </a:rPr>
              <a:t>- Comment text: This column contains the comments extracted from various social media platforms</a:t>
            </a:r>
          </a:p>
        </p:txBody>
      </p:sp>
    </p:spTree>
    <p:extLst>
      <p:ext uri="{BB962C8B-B14F-4D97-AF65-F5344CB8AC3E}">
        <p14:creationId xmlns:p14="http://schemas.microsoft.com/office/powerpoint/2010/main" val="13179980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2475</TotalTime>
  <Words>2227</Words>
  <Application>Microsoft Office PowerPoint</Application>
  <PresentationFormat>Widescreen</PresentationFormat>
  <Paragraphs>199</Paragraphs>
  <Slides>32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Algerian</vt:lpstr>
      <vt:lpstr>-apple-system</vt:lpstr>
      <vt:lpstr>Arial</vt:lpstr>
      <vt:lpstr>Calibri</vt:lpstr>
      <vt:lpstr>Century Gothic</vt:lpstr>
      <vt:lpstr>Segoe UI</vt:lpstr>
      <vt:lpstr>Symbol</vt:lpstr>
      <vt:lpstr>Times New Roman</vt:lpstr>
      <vt:lpstr>var(--jp-content-font-family)</vt:lpstr>
      <vt:lpstr>Wingdings</vt:lpstr>
      <vt:lpstr>Wingdings 3</vt:lpstr>
      <vt:lpstr>Wisp</vt:lpstr>
      <vt:lpstr>Malignant Comments Classifier Project</vt:lpstr>
      <vt:lpstr>TABLE OF CONTENTS</vt:lpstr>
      <vt:lpstr>Introduction</vt:lpstr>
      <vt:lpstr>Problem Statement</vt:lpstr>
      <vt:lpstr>Conceptual Background of the Domain Problem </vt:lpstr>
      <vt:lpstr>Motivation for the Problem</vt:lpstr>
      <vt:lpstr>Hardware and Software Requirements and Tools Used </vt:lpstr>
      <vt:lpstr>Data Analysis and Model Building Flowchart</vt:lpstr>
      <vt:lpstr>Data Sources and their formats </vt:lpstr>
      <vt:lpstr>About The DataSet </vt:lpstr>
      <vt:lpstr>Data Preprocessing </vt:lpstr>
      <vt:lpstr>Imported Library and class </vt:lpstr>
      <vt:lpstr>Count plot of Malignat column and describe </vt:lpstr>
      <vt:lpstr>Count plot of highly-Malignat column and describe</vt:lpstr>
      <vt:lpstr>Count plot of Rude column and describe</vt:lpstr>
      <vt:lpstr>Count plot of threat column and describe</vt:lpstr>
      <vt:lpstr>Count plot of abuse column and describe</vt:lpstr>
      <vt:lpstr>Count plot of loath column and describe</vt:lpstr>
      <vt:lpstr>Count plot of before_clean column and describe</vt:lpstr>
      <vt:lpstr>Count plot of len_after_clean column and describe</vt:lpstr>
      <vt:lpstr>Words Frequent in malignant and high malignant</vt:lpstr>
      <vt:lpstr>Words Frequent in rude and high threat</vt:lpstr>
      <vt:lpstr>Words Frequent in abuse and high loathe</vt:lpstr>
      <vt:lpstr>barPlot of total no of messages in each column</vt:lpstr>
      <vt:lpstr>Correlation using heatmap </vt:lpstr>
      <vt:lpstr>Model Building </vt:lpstr>
      <vt:lpstr>MODEL PERFORMENCE</vt:lpstr>
      <vt:lpstr>Hyper parameter Tuning</vt:lpstr>
      <vt:lpstr>Interpretation of the Results </vt:lpstr>
      <vt:lpstr>Future Work</vt:lpstr>
      <vt:lpstr>Conclussion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KOUSHIK BISWAS</dc:creator>
  <cp:lastModifiedBy>Harish Dhami</cp:lastModifiedBy>
  <cp:revision>27</cp:revision>
  <dcterms:created xsi:type="dcterms:W3CDTF">2022-06-27T13:52:02Z</dcterms:created>
  <dcterms:modified xsi:type="dcterms:W3CDTF">2022-11-13T18:55:32Z</dcterms:modified>
</cp:coreProperties>
</file>