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2"/>
  </p:notesMasterIdLst>
  <p:sldIdLst>
    <p:sldId id="267" r:id="rId2"/>
    <p:sldId id="268" r:id="rId3"/>
    <p:sldId id="269" r:id="rId4"/>
    <p:sldId id="275" r:id="rId5"/>
    <p:sldId id="277" r:id="rId6"/>
    <p:sldId id="270" r:id="rId7"/>
    <p:sldId id="272" r:id="rId8"/>
    <p:sldId id="276" r:id="rId9"/>
    <p:sldId id="273" r:id="rId10"/>
    <p:sldId id="27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78" d="100"/>
          <a:sy n="78" d="100"/>
        </p:scale>
        <p:origin x="252"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898D40-D4BC-4835-99EE-38F8003E26F2}" type="datetimeFigureOut">
              <a:rPr lang="en-IN" smtClean="0"/>
              <a:t>24-05-2024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E19446-E9C4-4618-933B-6B6C53BE7541}" type="slidenum">
              <a:rPr lang="en-IN" smtClean="0"/>
              <a:t>‹#›</a:t>
            </a:fld>
            <a:endParaRPr lang="en-IN"/>
          </a:p>
        </p:txBody>
      </p:sp>
    </p:spTree>
    <p:extLst>
      <p:ext uri="{BB962C8B-B14F-4D97-AF65-F5344CB8AC3E}">
        <p14:creationId xmlns:p14="http://schemas.microsoft.com/office/powerpoint/2010/main" val="3125432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7E19446-E9C4-4618-933B-6B6C53BE7541}" type="slidenum">
              <a:rPr lang="en-IN" smtClean="0"/>
              <a:t>1</a:t>
            </a:fld>
            <a:endParaRPr lang="en-IN"/>
          </a:p>
        </p:txBody>
      </p:sp>
    </p:spTree>
    <p:extLst>
      <p:ext uri="{BB962C8B-B14F-4D97-AF65-F5344CB8AC3E}">
        <p14:creationId xmlns:p14="http://schemas.microsoft.com/office/powerpoint/2010/main" val="8507243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7E19446-E9C4-4618-933B-6B6C53BE7541}" type="slidenum">
              <a:rPr lang="en-IN" smtClean="0"/>
              <a:t>4</a:t>
            </a:fld>
            <a:endParaRPr lang="en-IN"/>
          </a:p>
        </p:txBody>
      </p:sp>
    </p:spTree>
    <p:extLst>
      <p:ext uri="{BB962C8B-B14F-4D97-AF65-F5344CB8AC3E}">
        <p14:creationId xmlns:p14="http://schemas.microsoft.com/office/powerpoint/2010/main" val="3650299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A9C8F1A5-E3B8-4A06-A246-1DE84C9D09B8}" type="datetime1">
              <a:rPr lang="en-US" smtClean="0"/>
              <a:t>5/24/2024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7650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4628B45-BEBB-4FE0-86D5-E25C692DB26D}" type="datetime1">
              <a:rPr lang="en-US" smtClean="0"/>
              <a:t>5/24/2024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042169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5F9490D-5184-4439-B58D-7E57253D5D04}" type="datetime1">
              <a:rPr lang="en-US" smtClean="0"/>
              <a:t>5/24/2024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595464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A99513C-E224-441E-B8D1-CC8C4D99D5BD}" type="datetime1">
              <a:rPr lang="en-US" smtClean="0"/>
              <a:t>5/24/2024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extLst>
      <p:ext uri="{BB962C8B-B14F-4D97-AF65-F5344CB8AC3E}">
        <p14:creationId xmlns:p14="http://schemas.microsoft.com/office/powerpoint/2010/main" val="1208941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dirty="0"/>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280FE1B0-BE17-400F-8B19-C7887F6C0157}" type="datetime1">
              <a:rPr lang="en-US" smtClean="0"/>
              <a:t>5/24/2024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3614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dirty="0"/>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0EC70101-D58F-4112-A7EA-D2E2867BB96C}" type="datetime1">
              <a:rPr lang="en-US" smtClean="0"/>
              <a:t>5/24/2024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914216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dirty="0"/>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E9D0B6-4502-4BA1-882D-CAA6FB732966}" type="datetime1">
              <a:rPr lang="en-US" smtClean="0"/>
              <a:t>5/24/2024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726570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B3987FD-7AAB-43AF-8F1F-95CA10656A02}" type="datetime1">
              <a:rPr lang="en-US" smtClean="0"/>
              <a:t>5/24/2024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634474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DEEB1F7-2140-43AB-820E-DE5F166C68DF}" type="datetime1">
              <a:rPr lang="en-US" smtClean="0"/>
              <a:t>5/24/2024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573846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EBFAF86-E812-4AF3-9222-0BBADC64E1D1}" type="datetime1">
              <a:rPr lang="en-US" smtClean="0"/>
              <a:t>5/24/2024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3348158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dirty="0"/>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F1ECFB4C-1ACF-4F13-94AD-9AFEF9F918BD}" type="datetime1">
              <a:rPr lang="en-US" smtClean="0"/>
              <a:t>5/24/2024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255615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73C8BF1-B916-49FA-BB8F-CE17F0094F46}" type="datetime1">
              <a:rPr lang="en-US" smtClean="0"/>
              <a:t>5/24/2024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5486314"/>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timesofindia.indiatimes.com/city/bengaluru/cag-report-accident-victims-didnt-receive-timely-care-in-90000-cases/articleshow/90298359.cms" TargetMode="External"/><Relationship Id="rId2" Type="http://schemas.openxmlformats.org/officeDocument/2006/relationships/hyperlink" Target="https://morth.nic.in/road-accident-in-india" TargetMode="External"/><Relationship Id="rId1" Type="http://schemas.openxmlformats.org/officeDocument/2006/relationships/slideLayout" Target="../slideLayouts/slideLayout7.xml"/><Relationship Id="rId5" Type="http://schemas.openxmlformats.org/officeDocument/2006/relationships/hyperlink" Target="https://www.researchgate.net/publication/358504410_INTELLIGENT_ACCIDENT_DETECTION_AND_SMART_ALERT_SYSTEM_FOR_VEHICLES" TargetMode="External"/><Relationship Id="rId4" Type="http://schemas.openxmlformats.org/officeDocument/2006/relationships/hyperlink" Target="https://www.tutorialspoint.com/arduino/arduino_program_structure.ht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34240" y="2890586"/>
            <a:ext cx="10373620" cy="864740"/>
          </a:xfrm>
        </p:spPr>
        <p:txBody>
          <a:bodyPr>
            <a:normAutofit fontScale="90000"/>
          </a:bodyPr>
          <a:lstStyle/>
          <a:p>
            <a:pPr algn="ctr"/>
            <a:r>
              <a:rPr lang="en-US" sz="6000" dirty="0">
                <a:solidFill>
                  <a:srgbClr val="AB620D"/>
                </a:solidFill>
                <a:latin typeface="Times New Roman"/>
                <a:cs typeface="Calibri Light"/>
              </a:rPr>
              <a:t>CS19P11 – INTERNET OF</a:t>
            </a:r>
            <a:br>
              <a:rPr lang="en-US" sz="6000" dirty="0">
                <a:solidFill>
                  <a:srgbClr val="AB620D"/>
                </a:solidFill>
                <a:latin typeface="Times New Roman"/>
                <a:cs typeface="Calibri Light"/>
              </a:rPr>
            </a:br>
            <a:r>
              <a:rPr lang="en-US" sz="6000" dirty="0">
                <a:solidFill>
                  <a:srgbClr val="AB620D"/>
                </a:solidFill>
                <a:latin typeface="Times New Roman"/>
                <a:cs typeface="Calibri Light"/>
              </a:rPr>
              <a:t>THINGS</a:t>
            </a:r>
            <a:endParaRPr lang="en-US" sz="6000" dirty="0">
              <a:solidFill>
                <a:srgbClr val="AB620D"/>
              </a:solidFill>
              <a:latin typeface="Times New Roman"/>
              <a:cs typeface="Times New Roman"/>
            </a:endParaRPr>
          </a:p>
        </p:txBody>
      </p:sp>
      <p:pic>
        <p:nvPicPr>
          <p:cNvPr id="8" name="Picture 9" descr="Text&#10;&#10;Description automatically generated">
            <a:extLst>
              <a:ext uri="{FF2B5EF4-FFF2-40B4-BE49-F238E27FC236}">
                <a16:creationId xmlns:a16="http://schemas.microsoft.com/office/drawing/2014/main" id="{C2C6D8DB-10B1-9274-BE05-57A19F35CE6E}"/>
              </a:ext>
            </a:extLst>
          </p:cNvPr>
          <p:cNvPicPr>
            <a:picLocks noChangeAspect="1"/>
          </p:cNvPicPr>
          <p:nvPr/>
        </p:nvPicPr>
        <p:blipFill>
          <a:blip r:embed="rId3"/>
          <a:stretch>
            <a:fillRect/>
          </a:stretch>
        </p:blipFill>
        <p:spPr>
          <a:xfrm>
            <a:off x="335930" y="188293"/>
            <a:ext cx="2933700" cy="917290"/>
          </a:xfrm>
          <a:prstGeom prst="rect">
            <a:avLst/>
          </a:prstGeom>
        </p:spPr>
      </p:pic>
      <p:pic>
        <p:nvPicPr>
          <p:cNvPr id="10" name="Picture 11" descr="Logo, company name&#10;&#10;Description automatically generated">
            <a:extLst>
              <a:ext uri="{FF2B5EF4-FFF2-40B4-BE49-F238E27FC236}">
                <a16:creationId xmlns:a16="http://schemas.microsoft.com/office/drawing/2014/main" id="{DF3E9E44-9CCA-6FCA-4FF3-75AF9B172748}"/>
              </a:ext>
            </a:extLst>
          </p:cNvPr>
          <p:cNvPicPr>
            <a:picLocks noChangeAspect="1"/>
          </p:cNvPicPr>
          <p:nvPr/>
        </p:nvPicPr>
        <p:blipFill>
          <a:blip r:embed="rId4"/>
          <a:stretch>
            <a:fillRect/>
          </a:stretch>
        </p:blipFill>
        <p:spPr>
          <a:xfrm>
            <a:off x="8259496" y="145416"/>
            <a:ext cx="2209104" cy="942279"/>
          </a:xfrm>
          <a:prstGeom prst="rect">
            <a:avLst/>
          </a:prstGeom>
        </p:spPr>
      </p:pic>
      <p:sp>
        <p:nvSpPr>
          <p:cNvPr id="16" name="Title 1">
            <a:extLst>
              <a:ext uri="{FF2B5EF4-FFF2-40B4-BE49-F238E27FC236}">
                <a16:creationId xmlns:a16="http://schemas.microsoft.com/office/drawing/2014/main" id="{F081DDEC-6CFB-F8EB-2E41-375A2ACCD2A9}"/>
              </a:ext>
            </a:extLst>
          </p:cNvPr>
          <p:cNvSpPr txBox="1">
            <a:spLocks/>
          </p:cNvSpPr>
          <p:nvPr/>
        </p:nvSpPr>
        <p:spPr>
          <a:xfrm>
            <a:off x="868825" y="4311307"/>
            <a:ext cx="10365059" cy="70401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gn="ctr"/>
            <a:r>
              <a:rPr lang="en-US" sz="3500" dirty="0">
                <a:latin typeface="Times New Roman"/>
                <a:cs typeface="Calibri Light"/>
              </a:rPr>
              <a:t>EMERGENCY ALERT HELMET </a:t>
            </a:r>
          </a:p>
        </p:txBody>
      </p:sp>
      <p:sp>
        <p:nvSpPr>
          <p:cNvPr id="19" name="Title 1">
            <a:extLst>
              <a:ext uri="{FF2B5EF4-FFF2-40B4-BE49-F238E27FC236}">
                <a16:creationId xmlns:a16="http://schemas.microsoft.com/office/drawing/2014/main" id="{A638B8C4-160D-43D1-B52A-63C1F7B36217}"/>
              </a:ext>
            </a:extLst>
          </p:cNvPr>
          <p:cNvSpPr txBox="1">
            <a:spLocks/>
          </p:cNvSpPr>
          <p:nvPr/>
        </p:nvSpPr>
        <p:spPr>
          <a:xfrm>
            <a:off x="710703" y="4498327"/>
            <a:ext cx="10987668" cy="152177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gn="r"/>
            <a:endParaRPr lang="en-US" sz="2500" dirty="0">
              <a:latin typeface="Times New Roman"/>
              <a:cs typeface="Calibri Light"/>
            </a:endParaRPr>
          </a:p>
        </p:txBody>
      </p:sp>
      <p:sp>
        <p:nvSpPr>
          <p:cNvPr id="4" name="Title 1">
            <a:extLst>
              <a:ext uri="{FF2B5EF4-FFF2-40B4-BE49-F238E27FC236}">
                <a16:creationId xmlns:a16="http://schemas.microsoft.com/office/drawing/2014/main" id="{D6AACDEE-651E-1B92-EC3C-B59B5B5FB799}"/>
              </a:ext>
            </a:extLst>
          </p:cNvPr>
          <p:cNvSpPr txBox="1">
            <a:spLocks/>
          </p:cNvSpPr>
          <p:nvPr/>
        </p:nvSpPr>
        <p:spPr>
          <a:xfrm>
            <a:off x="1091432" y="1219223"/>
            <a:ext cx="9919846" cy="451651"/>
          </a:xfrm>
          <a:prstGeom prst="rect">
            <a:avLst/>
          </a:prstGeom>
        </p:spPr>
        <p:txBody>
          <a:bodyPr vert="horz" lIns="91440" tIns="45720" rIns="91440" bIns="45720" rtlCol="0" anchor="b">
            <a:normAutofit fontScale="85000" lnSpcReduction="20000"/>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gn="ctr"/>
            <a:r>
              <a:rPr lang="en-US" sz="4000" dirty="0">
                <a:solidFill>
                  <a:schemeClr val="tx1"/>
                </a:solidFill>
                <a:latin typeface="Times New Roman"/>
                <a:cs typeface="Calibri Light"/>
              </a:rPr>
              <a:t>Design Thinking Centre</a:t>
            </a:r>
          </a:p>
        </p:txBody>
      </p:sp>
      <p:sp>
        <p:nvSpPr>
          <p:cNvPr id="5" name="Title 1">
            <a:extLst>
              <a:ext uri="{FF2B5EF4-FFF2-40B4-BE49-F238E27FC236}">
                <a16:creationId xmlns:a16="http://schemas.microsoft.com/office/drawing/2014/main" id="{72AD9FCF-81AD-CBBF-25BC-6E2450BE1455}"/>
              </a:ext>
            </a:extLst>
          </p:cNvPr>
          <p:cNvSpPr txBox="1">
            <a:spLocks/>
          </p:cNvSpPr>
          <p:nvPr/>
        </p:nvSpPr>
        <p:spPr>
          <a:xfrm>
            <a:off x="1134240" y="1743035"/>
            <a:ext cx="9919846" cy="451651"/>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gn="ctr"/>
            <a:r>
              <a:rPr lang="en-US" sz="2800" dirty="0">
                <a:solidFill>
                  <a:schemeClr val="tx1"/>
                </a:solidFill>
                <a:latin typeface="Times New Roman"/>
                <a:cs typeface="Calibri Light"/>
              </a:rPr>
              <a:t>PROUDLY PRESENTS</a:t>
            </a:r>
          </a:p>
        </p:txBody>
      </p:sp>
      <p:sp>
        <p:nvSpPr>
          <p:cNvPr id="9" name="Title 1">
            <a:extLst>
              <a:ext uri="{FF2B5EF4-FFF2-40B4-BE49-F238E27FC236}">
                <a16:creationId xmlns:a16="http://schemas.microsoft.com/office/drawing/2014/main" id="{8057893F-5B51-C068-EF7B-D774B8EA6BDF}"/>
              </a:ext>
            </a:extLst>
          </p:cNvPr>
          <p:cNvSpPr txBox="1">
            <a:spLocks/>
          </p:cNvSpPr>
          <p:nvPr/>
        </p:nvSpPr>
        <p:spPr>
          <a:xfrm>
            <a:off x="1314038" y="3841768"/>
            <a:ext cx="9919846" cy="451651"/>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gn="ctr"/>
            <a:r>
              <a:rPr lang="en-US" sz="2800" dirty="0">
                <a:solidFill>
                  <a:srgbClr val="AB620D"/>
                </a:solidFill>
                <a:latin typeface="Times New Roman"/>
                <a:cs typeface="Calibri Light"/>
              </a:rPr>
              <a:t>24.05.2024</a:t>
            </a:r>
          </a:p>
        </p:txBody>
      </p:sp>
      <p:sp>
        <p:nvSpPr>
          <p:cNvPr id="3" name="TextBox 2">
            <a:extLst>
              <a:ext uri="{FF2B5EF4-FFF2-40B4-BE49-F238E27FC236}">
                <a16:creationId xmlns:a16="http://schemas.microsoft.com/office/drawing/2014/main" id="{8817EE35-8FF6-2509-9CA7-6D59893643D5}"/>
              </a:ext>
            </a:extLst>
          </p:cNvPr>
          <p:cNvSpPr txBox="1"/>
          <p:nvPr/>
        </p:nvSpPr>
        <p:spPr>
          <a:xfrm>
            <a:off x="868825" y="4729790"/>
            <a:ext cx="2705878" cy="1200329"/>
          </a:xfrm>
          <a:prstGeom prst="rect">
            <a:avLst/>
          </a:prstGeom>
          <a:noFill/>
        </p:spPr>
        <p:txBody>
          <a:bodyPr wrap="square" rtlCol="0">
            <a:spAutoFit/>
          </a:bodyPr>
          <a:lstStyle/>
          <a:p>
            <a:pPr algn="ctr"/>
            <a:endParaRPr lang="en-US" sz="1800" dirty="0">
              <a:latin typeface="Times New Roman"/>
              <a:cs typeface="Calibri Light"/>
            </a:endParaRPr>
          </a:p>
          <a:p>
            <a:pPr algn="r"/>
            <a:r>
              <a:rPr lang="en-US" sz="1800" dirty="0">
                <a:latin typeface="Times New Roman"/>
                <a:cs typeface="Calibri Light"/>
              </a:rPr>
              <a:t>Team Member 1 :</a:t>
            </a:r>
          </a:p>
          <a:p>
            <a:pPr algn="r"/>
            <a:r>
              <a:rPr lang="en-US" sz="1800" dirty="0">
                <a:latin typeface="Times New Roman"/>
                <a:cs typeface="Calibri Light"/>
              </a:rPr>
              <a:t>Team Member 2 :</a:t>
            </a:r>
          </a:p>
          <a:p>
            <a:endParaRPr lang="en-IN" dirty="0"/>
          </a:p>
        </p:txBody>
      </p:sp>
      <p:sp>
        <p:nvSpPr>
          <p:cNvPr id="6" name="TextBox 5"/>
          <p:cNvSpPr txBox="1"/>
          <p:nvPr/>
        </p:nvSpPr>
        <p:spPr>
          <a:xfrm>
            <a:off x="3458790" y="5015322"/>
            <a:ext cx="4963993" cy="1754326"/>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HARISH S(210701077-IIIYR-CSE)</a:t>
            </a:r>
          </a:p>
          <a:p>
            <a:r>
              <a:rPr lang="en-IN" dirty="0">
                <a:latin typeface="Times New Roman" panose="02020603050405020304" pitchFamily="18" charset="0"/>
                <a:cs typeface="Times New Roman" panose="02020603050405020304" pitchFamily="18" charset="0"/>
              </a:rPr>
              <a:t>HARISH D(210701073-IIIYR-CSE)</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4FAB73BC-B049-4115-A692-8D63A059BFB8}" type="slidenum">
              <a:rPr lang="en-US" smtClean="0"/>
              <a:t>1</a:t>
            </a:fld>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60727-A74A-697F-1F9F-BAD3537676BD}"/>
              </a:ext>
            </a:extLst>
          </p:cNvPr>
          <p:cNvSpPr>
            <a:spLocks noGrp="1"/>
          </p:cNvSpPr>
          <p:nvPr>
            <p:ph type="title" idx="4294967295"/>
          </p:nvPr>
        </p:nvSpPr>
        <p:spPr>
          <a:xfrm>
            <a:off x="914400" y="2306638"/>
            <a:ext cx="10058400" cy="563562"/>
          </a:xfrm>
        </p:spPr>
        <p:txBody>
          <a:bodyPr>
            <a:noAutofit/>
          </a:bodyPr>
          <a:lstStyle/>
          <a:p>
            <a:pPr algn="ctr"/>
            <a:r>
              <a:rPr lang="en-US" sz="4000" b="1" dirty="0">
                <a:latin typeface="Times New Roman"/>
                <a:cs typeface="Times New Roman"/>
              </a:rPr>
              <a:t>THANK YOU</a:t>
            </a:r>
          </a:p>
        </p:txBody>
      </p:sp>
      <p:sp>
        <p:nvSpPr>
          <p:cNvPr id="4" name="TextBox 3">
            <a:extLst>
              <a:ext uri="{FF2B5EF4-FFF2-40B4-BE49-F238E27FC236}">
                <a16:creationId xmlns:a16="http://schemas.microsoft.com/office/drawing/2014/main" id="{D656250E-BA25-39F2-857C-995E7D4905D6}"/>
              </a:ext>
            </a:extLst>
          </p:cNvPr>
          <p:cNvSpPr txBox="1"/>
          <p:nvPr/>
        </p:nvSpPr>
        <p:spPr>
          <a:xfrm>
            <a:off x="695324" y="1323975"/>
            <a:ext cx="1115377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dirty="0">
              <a:latin typeface="Times New Roman"/>
              <a:cs typeface="Calibri" panose="020F0502020204030204"/>
            </a:endParaRPr>
          </a:p>
        </p:txBody>
      </p:sp>
      <p:sp>
        <p:nvSpPr>
          <p:cNvPr id="3" name="Slide Number Placeholder 2"/>
          <p:cNvSpPr>
            <a:spLocks noGrp="1"/>
          </p:cNvSpPr>
          <p:nvPr>
            <p:ph type="sldNum" sz="quarter" idx="12"/>
          </p:nvPr>
        </p:nvSpPr>
        <p:spPr/>
        <p:txBody>
          <a:bodyPr/>
          <a:lstStyle/>
          <a:p>
            <a:fld id="{4FAB73BC-B049-4115-A692-8D63A059BFB8}" type="slidenum">
              <a:rPr lang="en-US" smtClean="0"/>
              <a:pPr/>
              <a:t>10</a:t>
            </a:fld>
            <a:endParaRPr lang="en-US" dirty="0"/>
          </a:p>
        </p:txBody>
      </p:sp>
    </p:spTree>
    <p:extLst>
      <p:ext uri="{BB962C8B-B14F-4D97-AF65-F5344CB8AC3E}">
        <p14:creationId xmlns:p14="http://schemas.microsoft.com/office/powerpoint/2010/main" val="2626750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60727-A74A-697F-1F9F-BAD3537676BD}"/>
              </a:ext>
            </a:extLst>
          </p:cNvPr>
          <p:cNvSpPr>
            <a:spLocks noGrp="1"/>
          </p:cNvSpPr>
          <p:nvPr>
            <p:ph type="title" idx="4294967295"/>
          </p:nvPr>
        </p:nvSpPr>
        <p:spPr>
          <a:xfrm>
            <a:off x="847859" y="290189"/>
            <a:ext cx="10058400" cy="563562"/>
          </a:xfrm>
        </p:spPr>
        <p:txBody>
          <a:bodyPr>
            <a:normAutofit/>
          </a:bodyPr>
          <a:lstStyle/>
          <a:p>
            <a:pPr algn="ctr"/>
            <a:r>
              <a:rPr lang="en-US" sz="3500" b="1" dirty="0">
                <a:latin typeface="Times New Roman"/>
                <a:cs typeface="Times New Roman"/>
              </a:rPr>
              <a:t>ABSTRACT</a:t>
            </a:r>
          </a:p>
        </p:txBody>
      </p:sp>
      <p:sp>
        <p:nvSpPr>
          <p:cNvPr id="3" name="TextBox 2"/>
          <p:cNvSpPr txBox="1"/>
          <p:nvPr/>
        </p:nvSpPr>
        <p:spPr>
          <a:xfrm>
            <a:off x="847859" y="1214324"/>
            <a:ext cx="10496282" cy="452431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In the critical moments following a road accident, timely medical assistance is paramount to saving lives. The Emergency Alert Helmet is a </a:t>
            </a:r>
            <a:r>
              <a:rPr lang="en-IN" sz="2400" dirty="0" err="1">
                <a:latin typeface="Times New Roman" panose="02020603050405020304" pitchFamily="18" charset="0"/>
                <a:cs typeface="Times New Roman" panose="02020603050405020304" pitchFamily="18" charset="0"/>
              </a:rPr>
              <a:t>groundbreaking</a:t>
            </a:r>
            <a:r>
              <a:rPr lang="en-IN" sz="2400" dirty="0">
                <a:latin typeface="Times New Roman" panose="02020603050405020304" pitchFamily="18" charset="0"/>
                <a:cs typeface="Times New Roman" panose="02020603050405020304" pitchFamily="18" charset="0"/>
              </a:rPr>
              <a:t> innovation designed to expedite emergency response times and enhance the chances of survival for accident victims. This smart helmet is equipped with a force resistive sensor and a GSM module, integrated with an </a:t>
            </a:r>
            <a:r>
              <a:rPr lang="en-IN" sz="2400" dirty="0" err="1">
                <a:latin typeface="Times New Roman" panose="02020603050405020304" pitchFamily="18" charset="0"/>
                <a:cs typeface="Times New Roman" panose="02020603050405020304" pitchFamily="18" charset="0"/>
              </a:rPr>
              <a:t>Arduino</a:t>
            </a:r>
            <a:r>
              <a:rPr lang="en-IN" sz="2400" dirty="0">
                <a:latin typeface="Times New Roman" panose="02020603050405020304" pitchFamily="18" charset="0"/>
                <a:cs typeface="Times New Roman" panose="02020603050405020304" pitchFamily="18" charset="0"/>
              </a:rPr>
              <a:t> microcontroller, to detect significant impacts indicative of an accident. Upon detecting a force exceeding a predefined threshold, indicative of a collision, the helmet's system automatically triggers an alert message. This message is sent to the nearest ambulance service and emergency contacts, ensuring that first responders are dispatched promptly to the location. By bridging the gap between the occurrence of an accident and the arrival of medical help, the Emergency Alert Helmet stands as a beacon of hope, potentially reducing fatalities and improving outcomes for accident victims. </a:t>
            </a:r>
          </a:p>
        </p:txBody>
      </p:sp>
      <p:sp>
        <p:nvSpPr>
          <p:cNvPr id="4" name="Slide Number Placeholder 3"/>
          <p:cNvSpPr>
            <a:spLocks noGrp="1"/>
          </p:cNvSpPr>
          <p:nvPr>
            <p:ph type="sldNum" sz="quarter" idx="12"/>
          </p:nvPr>
        </p:nvSpPr>
        <p:spPr/>
        <p:txBody>
          <a:bodyPr/>
          <a:lstStyle/>
          <a:p>
            <a:fld id="{4FAB73BC-B049-4115-A692-8D63A059BFB8}" type="slidenum">
              <a:rPr lang="en-US" smtClean="0"/>
              <a:pPr/>
              <a:t>2</a:t>
            </a:fld>
            <a:endParaRPr lang="en-US" dirty="0"/>
          </a:p>
        </p:txBody>
      </p:sp>
    </p:spTree>
    <p:extLst>
      <p:ext uri="{BB962C8B-B14F-4D97-AF65-F5344CB8AC3E}">
        <p14:creationId xmlns:p14="http://schemas.microsoft.com/office/powerpoint/2010/main" val="3392093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60727-A74A-697F-1F9F-BAD3537676BD}"/>
              </a:ext>
            </a:extLst>
          </p:cNvPr>
          <p:cNvSpPr>
            <a:spLocks noGrp="1"/>
          </p:cNvSpPr>
          <p:nvPr>
            <p:ph type="title" idx="4294967295"/>
          </p:nvPr>
        </p:nvSpPr>
        <p:spPr>
          <a:xfrm>
            <a:off x="533400" y="289431"/>
            <a:ext cx="10058400" cy="563562"/>
          </a:xfrm>
        </p:spPr>
        <p:txBody>
          <a:bodyPr>
            <a:normAutofit/>
          </a:bodyPr>
          <a:lstStyle/>
          <a:p>
            <a:pPr algn="ctr"/>
            <a:r>
              <a:rPr lang="en-US" sz="3500" b="1" dirty="0">
                <a:latin typeface="Times New Roman"/>
                <a:cs typeface="Times New Roman"/>
              </a:rPr>
              <a:t>PROPOSED SOLUTION</a:t>
            </a:r>
            <a:endParaRPr lang="en-US" dirty="0"/>
          </a:p>
        </p:txBody>
      </p:sp>
      <p:sp>
        <p:nvSpPr>
          <p:cNvPr id="3" name="Slide Number Placeholder 2"/>
          <p:cNvSpPr>
            <a:spLocks noGrp="1"/>
          </p:cNvSpPr>
          <p:nvPr>
            <p:ph type="sldNum" sz="quarter" idx="12"/>
          </p:nvPr>
        </p:nvSpPr>
        <p:spPr/>
        <p:txBody>
          <a:bodyPr/>
          <a:lstStyle/>
          <a:p>
            <a:fld id="{4FAB73BC-B049-4115-A692-8D63A059BFB8}" type="slidenum">
              <a:rPr lang="en-US" smtClean="0"/>
              <a:pPr/>
              <a:t>3</a:t>
            </a:fld>
            <a:endParaRPr lang="en-US" dirty="0"/>
          </a:p>
        </p:txBody>
      </p:sp>
      <p:sp>
        <p:nvSpPr>
          <p:cNvPr id="8" name="Slide Number Placeholder 1"/>
          <p:cNvSpPr txBox="1">
            <a:spLocks/>
          </p:cNvSpPr>
          <p:nvPr/>
        </p:nvSpPr>
        <p:spPr>
          <a:xfrm>
            <a:off x="8778240" y="6377940"/>
            <a:ext cx="2804160" cy="3429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
        <p:nvSpPr>
          <p:cNvPr id="10" name="Rectangle 9"/>
          <p:cNvSpPr/>
          <p:nvPr/>
        </p:nvSpPr>
        <p:spPr>
          <a:xfrm>
            <a:off x="3581400" y="1142455"/>
            <a:ext cx="3733800" cy="8382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latin typeface="Times New Roman" panose="02020603050405020304" pitchFamily="18" charset="0"/>
                <a:cs typeface="Times New Roman" panose="02020603050405020304" pitchFamily="18" charset="0"/>
              </a:rPr>
              <a:t>FORCE RESISTIVE SENSOR(DETECTS IMPACT FORCE OF COLLISION)</a:t>
            </a:r>
          </a:p>
        </p:txBody>
      </p:sp>
      <p:sp>
        <p:nvSpPr>
          <p:cNvPr id="11" name="Rectangle 10"/>
          <p:cNvSpPr/>
          <p:nvPr/>
        </p:nvSpPr>
        <p:spPr>
          <a:xfrm>
            <a:off x="3810000" y="2445475"/>
            <a:ext cx="3352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latin typeface="Times New Roman" panose="02020603050405020304" pitchFamily="18" charset="0"/>
                <a:cs typeface="Times New Roman" panose="02020603050405020304" pitchFamily="18" charset="0"/>
              </a:rPr>
              <a:t>ARDUINO UNO</a:t>
            </a:r>
          </a:p>
        </p:txBody>
      </p:sp>
      <p:cxnSp>
        <p:nvCxnSpPr>
          <p:cNvPr id="12" name="Straight Connector 11"/>
          <p:cNvCxnSpPr>
            <a:stCxn id="11" idx="2"/>
          </p:cNvCxnSpPr>
          <p:nvPr/>
        </p:nvCxnSpPr>
        <p:spPr>
          <a:xfrm>
            <a:off x="5486400" y="3207475"/>
            <a:ext cx="0" cy="609600"/>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4114800" y="3803660"/>
            <a:ext cx="2743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latin typeface="Times New Roman" panose="02020603050405020304" pitchFamily="18" charset="0"/>
                <a:cs typeface="Times New Roman" panose="02020603050405020304" pitchFamily="18" charset="0"/>
              </a:rPr>
              <a:t>GSM MODULE</a:t>
            </a:r>
          </a:p>
        </p:txBody>
      </p:sp>
      <p:cxnSp>
        <p:nvCxnSpPr>
          <p:cNvPr id="14" name="Straight Connector 13"/>
          <p:cNvCxnSpPr>
            <a:stCxn id="13" idx="2"/>
          </p:cNvCxnSpPr>
          <p:nvPr/>
        </p:nvCxnSpPr>
        <p:spPr>
          <a:xfrm>
            <a:off x="5486400" y="4641860"/>
            <a:ext cx="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3810000" y="5078025"/>
            <a:ext cx="3505200" cy="777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latin typeface="Times New Roman" panose="02020603050405020304" pitchFamily="18" charset="0"/>
                <a:cs typeface="Times New Roman" panose="02020603050405020304" pitchFamily="18" charset="0"/>
              </a:rPr>
              <a:t>NOTIFICATION TO EMERGENCY CONTACTS</a:t>
            </a:r>
          </a:p>
        </p:txBody>
      </p:sp>
      <p:cxnSp>
        <p:nvCxnSpPr>
          <p:cNvPr id="16" name="Straight Connector 15"/>
          <p:cNvCxnSpPr>
            <a:stCxn id="10" idx="2"/>
          </p:cNvCxnSpPr>
          <p:nvPr/>
        </p:nvCxnSpPr>
        <p:spPr>
          <a:xfrm>
            <a:off x="5448300" y="1980656"/>
            <a:ext cx="0" cy="457199"/>
          </a:xfrm>
          <a:prstGeom prst="line">
            <a:avLst/>
          </a:prstGeom>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8686800" y="3219236"/>
            <a:ext cx="227076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latin typeface="Times New Roman" panose="02020603050405020304" pitchFamily="18" charset="0"/>
                <a:cs typeface="Times New Roman" panose="02020603050405020304" pitchFamily="18" charset="0"/>
              </a:rPr>
              <a:t>POWER SUPPLY</a:t>
            </a:r>
          </a:p>
        </p:txBody>
      </p:sp>
      <p:cxnSp>
        <p:nvCxnSpPr>
          <p:cNvPr id="18" name="Straight Connector 17"/>
          <p:cNvCxnSpPr/>
          <p:nvPr/>
        </p:nvCxnSpPr>
        <p:spPr>
          <a:xfrm>
            <a:off x="7157258" y="2868331"/>
            <a:ext cx="2743200" cy="0"/>
          </a:xfrm>
          <a:prstGeom prst="line">
            <a:avLst/>
          </a:prstGeom>
        </p:spPr>
        <p:style>
          <a:lnRef idx="1">
            <a:schemeClr val="accent1"/>
          </a:lnRef>
          <a:fillRef idx="0">
            <a:schemeClr val="accent1"/>
          </a:fillRef>
          <a:effectRef idx="0">
            <a:schemeClr val="accent1"/>
          </a:effectRef>
          <a:fontRef idx="minor">
            <a:schemeClr val="tx1"/>
          </a:fontRef>
        </p:style>
      </p:cxnSp>
      <p:pic>
        <p:nvPicPr>
          <p:cNvPr id="22" name="Picture 2" descr="Vega Bolt Bunny Dull Black Red Helmet Online Buy In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2996" y="1747326"/>
            <a:ext cx="2812448" cy="2475434"/>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Connector 28"/>
          <p:cNvCxnSpPr>
            <a:stCxn id="10" idx="1"/>
          </p:cNvCxnSpPr>
          <p:nvPr/>
        </p:nvCxnSpPr>
        <p:spPr>
          <a:xfrm flipH="1" flipV="1">
            <a:off x="3039414" y="1561555"/>
            <a:ext cx="541986"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026535" y="1547166"/>
            <a:ext cx="12879" cy="1437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2395470" y="2985043"/>
            <a:ext cx="64394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6858000" y="4494727"/>
            <a:ext cx="30424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9900458" y="4209836"/>
            <a:ext cx="0" cy="284891"/>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9900458" y="2868331"/>
            <a:ext cx="0" cy="35090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24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60727-A74A-697F-1F9F-BAD3537676BD}"/>
              </a:ext>
            </a:extLst>
          </p:cNvPr>
          <p:cNvSpPr>
            <a:spLocks noGrp="1"/>
          </p:cNvSpPr>
          <p:nvPr>
            <p:ph type="title" idx="4294967295"/>
          </p:nvPr>
        </p:nvSpPr>
        <p:spPr>
          <a:xfrm>
            <a:off x="550579" y="347941"/>
            <a:ext cx="10058400" cy="563562"/>
          </a:xfrm>
        </p:spPr>
        <p:txBody>
          <a:bodyPr>
            <a:normAutofit/>
          </a:bodyPr>
          <a:lstStyle/>
          <a:p>
            <a:pPr algn="ctr"/>
            <a:r>
              <a:rPr lang="en-US" sz="3500" b="1" dirty="0">
                <a:latin typeface="Times New Roman"/>
                <a:cs typeface="Times New Roman"/>
              </a:rPr>
              <a:t>TECHNOLOGY USED</a:t>
            </a:r>
            <a:endParaRPr lang="en-US" dirty="0"/>
          </a:p>
        </p:txBody>
      </p:sp>
      <p:sp>
        <p:nvSpPr>
          <p:cNvPr id="3" name="TextBox 2"/>
          <p:cNvSpPr txBox="1"/>
          <p:nvPr/>
        </p:nvSpPr>
        <p:spPr>
          <a:xfrm>
            <a:off x="550579" y="1326188"/>
            <a:ext cx="7935531" cy="4093428"/>
          </a:xfrm>
          <a:prstGeom prst="rect">
            <a:avLst/>
          </a:prstGeom>
          <a:noFill/>
        </p:spPr>
        <p:txBody>
          <a:bodyPr wrap="square" rtlCol="0">
            <a:spAutoFit/>
          </a:bodyPr>
          <a:lstStyle/>
          <a:p>
            <a:r>
              <a:rPr lang="en-IN" sz="2000" b="1" u="sng" dirty="0">
                <a:latin typeface="Times New Roman" panose="02020603050405020304" pitchFamily="18" charset="0"/>
                <a:cs typeface="Times New Roman" panose="02020603050405020304" pitchFamily="18" charset="0"/>
              </a:rPr>
              <a:t>HARDWARE USED:</a:t>
            </a:r>
          </a:p>
          <a:p>
            <a:endParaRPr lang="en-IN" sz="2000"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ARDUINO UNO:</a:t>
            </a:r>
          </a:p>
          <a:p>
            <a:r>
              <a:rPr lang="en-IN" sz="2000" dirty="0">
                <a:latin typeface="Times New Roman" panose="02020603050405020304" pitchFamily="18" charset="0"/>
                <a:cs typeface="Times New Roman" panose="02020603050405020304" pitchFamily="18" charset="0"/>
              </a:rPr>
              <a:t>The </a:t>
            </a:r>
            <a:r>
              <a:rPr lang="en-IN" sz="2000" dirty="0" err="1">
                <a:latin typeface="Times New Roman" panose="02020603050405020304" pitchFamily="18" charset="0"/>
                <a:cs typeface="Times New Roman" panose="02020603050405020304" pitchFamily="18" charset="0"/>
              </a:rPr>
              <a:t>Arduino</a:t>
            </a:r>
            <a:r>
              <a:rPr lang="en-IN" sz="2000" dirty="0">
                <a:latin typeface="Times New Roman" panose="02020603050405020304" pitchFamily="18" charset="0"/>
                <a:cs typeface="Times New Roman" panose="02020603050405020304" pitchFamily="18" charset="0"/>
              </a:rPr>
              <a:t> Uno is an open-source microcontroller board based on the Microchip ATmega328P microcontroller (MCU) and developed by Arduino.cc</a:t>
            </a:r>
          </a:p>
          <a:p>
            <a:endParaRPr lang="en-IN" sz="2000"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GSM MODULE:</a:t>
            </a:r>
          </a:p>
          <a:p>
            <a:r>
              <a:rPr lang="en-IN" sz="2000" dirty="0">
                <a:latin typeface="Times New Roman" panose="02020603050405020304" pitchFamily="18" charset="0"/>
                <a:cs typeface="Times New Roman" panose="02020603050405020304" pitchFamily="18" charset="0"/>
              </a:rPr>
              <a:t>SIM900A is an ultra compact and reliable wireless module. This is a complete GSM/GPRS module in a SMT type and designed with a very powerful single-chip processor integrating AMR926EJ-S core, allowing you to benefit from small dimensions and cost-effective solutions.</a:t>
            </a:r>
          </a:p>
          <a:p>
            <a:endParaRPr lang="en-IN" sz="20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4FAB73BC-B049-4115-A692-8D63A059BFB8}" type="slidenum">
              <a:rPr lang="en-US" smtClean="0"/>
              <a:pPr/>
              <a:t>4</a:t>
            </a:fld>
            <a:endParaRPr lang="en-US" dirty="0"/>
          </a:p>
        </p:txBody>
      </p:sp>
      <p:pic>
        <p:nvPicPr>
          <p:cNvPr id="1026" name="Picture 2" descr="https://upload.wikimedia.org/wikipedia/commons/thumb/3/38/Arduino_Uno_-_R3.jpg/220px-Arduino_Uno_-_R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82325" y="1598397"/>
            <a:ext cx="2095500" cy="20955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uy SIM900A GSM Modem With SMA Antenna (GSM Module) @KitsGuru"/>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82325" y="3959705"/>
            <a:ext cx="2234272" cy="2234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1489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5</a:t>
            </a:fld>
            <a:endParaRPr lang="en-US" dirty="0"/>
          </a:p>
        </p:txBody>
      </p:sp>
      <p:sp>
        <p:nvSpPr>
          <p:cNvPr id="4" name="Rectangle 3"/>
          <p:cNvSpPr/>
          <p:nvPr/>
        </p:nvSpPr>
        <p:spPr>
          <a:xfrm>
            <a:off x="948742" y="2825276"/>
            <a:ext cx="7319495" cy="2554545"/>
          </a:xfrm>
          <a:prstGeom prst="rect">
            <a:avLst/>
          </a:prstGeom>
        </p:spPr>
        <p:txBody>
          <a:bodyPr wrap="square">
            <a:spAutoFit/>
          </a:bodyPr>
          <a:lstStyle/>
          <a:p>
            <a:r>
              <a:rPr lang="en-IN" sz="2000" b="1" u="sng" dirty="0">
                <a:latin typeface="Times New Roman" panose="02020603050405020304" pitchFamily="18" charset="0"/>
                <a:cs typeface="Times New Roman" panose="02020603050405020304" pitchFamily="18" charset="0"/>
              </a:rPr>
              <a:t>SOFTWARE USED:</a:t>
            </a:r>
          </a:p>
          <a:p>
            <a:endParaRPr lang="en-IN" sz="2000" b="1" u="sng"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ARDUINO IDE:</a:t>
            </a:r>
          </a:p>
          <a:p>
            <a:r>
              <a:rPr lang="en-IN" sz="2000" dirty="0">
                <a:latin typeface="Times New Roman" panose="02020603050405020304" pitchFamily="18" charset="0"/>
                <a:cs typeface="Times New Roman" panose="02020603050405020304" pitchFamily="18" charset="0"/>
              </a:rPr>
              <a:t>The </a:t>
            </a:r>
            <a:r>
              <a:rPr lang="en-IN" sz="2000" dirty="0" err="1">
                <a:latin typeface="Times New Roman" panose="02020603050405020304" pitchFamily="18" charset="0"/>
                <a:cs typeface="Times New Roman" panose="02020603050405020304" pitchFamily="18" charset="0"/>
              </a:rPr>
              <a:t>Arduino</a:t>
            </a:r>
            <a:r>
              <a:rPr lang="en-IN" sz="2000" dirty="0">
                <a:latin typeface="Times New Roman" panose="02020603050405020304" pitchFamily="18" charset="0"/>
                <a:cs typeface="Times New Roman" panose="02020603050405020304" pitchFamily="18" charset="0"/>
              </a:rPr>
              <a:t> Integrated Development Environment - or </a:t>
            </a:r>
            <a:r>
              <a:rPr lang="en-IN" sz="2000" dirty="0" err="1">
                <a:latin typeface="Times New Roman" panose="02020603050405020304" pitchFamily="18" charset="0"/>
                <a:cs typeface="Times New Roman" panose="02020603050405020304" pitchFamily="18" charset="0"/>
              </a:rPr>
              <a:t>Arduino</a:t>
            </a:r>
            <a:r>
              <a:rPr lang="en-IN" sz="2000" dirty="0">
                <a:latin typeface="Times New Roman" panose="02020603050405020304" pitchFamily="18" charset="0"/>
                <a:cs typeface="Times New Roman" panose="02020603050405020304" pitchFamily="18" charset="0"/>
              </a:rPr>
              <a:t> Software (IDE) - contains a text editor for writing code, a message area, a text console, a toolbar with buttons for common functions and a series of menus. It connects to the </a:t>
            </a:r>
            <a:r>
              <a:rPr lang="en-IN" sz="2000" dirty="0" err="1">
                <a:latin typeface="Times New Roman" panose="02020603050405020304" pitchFamily="18" charset="0"/>
                <a:cs typeface="Times New Roman" panose="02020603050405020304" pitchFamily="18" charset="0"/>
              </a:rPr>
              <a:t>Arduino</a:t>
            </a:r>
            <a:r>
              <a:rPr lang="en-IN" sz="2000" dirty="0">
                <a:latin typeface="Times New Roman" panose="02020603050405020304" pitchFamily="18" charset="0"/>
                <a:cs typeface="Times New Roman" panose="02020603050405020304" pitchFamily="18" charset="0"/>
              </a:rPr>
              <a:t> hardware to upload programs and communicate with them.</a:t>
            </a:r>
          </a:p>
        </p:txBody>
      </p:sp>
      <p:pic>
        <p:nvPicPr>
          <p:cNvPr id="5" name="Picture 6" descr="Force Sensor Resistor Square 38.1mm – Pressure Senso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20916" y="120841"/>
            <a:ext cx="2704435" cy="270443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858591" y="495586"/>
            <a:ext cx="7229341" cy="1631216"/>
          </a:xfrm>
          <a:prstGeom prst="rect">
            <a:avLst/>
          </a:prstGeom>
        </p:spPr>
        <p:txBody>
          <a:bodyPr wrap="square">
            <a:spAutoFit/>
          </a:bodyPr>
          <a:lstStyle/>
          <a:p>
            <a:r>
              <a:rPr lang="en-IN" sz="2000" b="1" dirty="0">
                <a:latin typeface="Times New Roman" panose="02020603050405020304" pitchFamily="18" charset="0"/>
                <a:cs typeface="Times New Roman" panose="02020603050405020304" pitchFamily="18" charset="0"/>
              </a:rPr>
              <a:t>FORCE RESISTIVE SENSOR:</a:t>
            </a:r>
          </a:p>
          <a:p>
            <a:r>
              <a:rPr lang="en-IN" sz="2000" dirty="0">
                <a:latin typeface="Times New Roman" panose="02020603050405020304" pitchFamily="18" charset="0"/>
                <a:cs typeface="Times New Roman" panose="02020603050405020304" pitchFamily="18" charset="0"/>
              </a:rPr>
              <a:t>A force-sensing resistor is a material whose resistance changes when a force, pressure or mechanical stress is applied. They are also known as force-sensitive resistor and are sometimes referred to by the </a:t>
            </a:r>
            <a:r>
              <a:rPr lang="en-IN" sz="2000" dirty="0" err="1">
                <a:latin typeface="Times New Roman" panose="02020603050405020304" pitchFamily="18" charset="0"/>
                <a:cs typeface="Times New Roman" panose="02020603050405020304" pitchFamily="18" charset="0"/>
              </a:rPr>
              <a:t>initialism</a:t>
            </a:r>
            <a:r>
              <a:rPr lang="en-IN" sz="2000" dirty="0">
                <a:latin typeface="Times New Roman" panose="02020603050405020304" pitchFamily="18" charset="0"/>
                <a:cs typeface="Times New Roman" panose="02020603050405020304" pitchFamily="18" charset="0"/>
              </a:rPr>
              <a:t> FSR.</a:t>
            </a:r>
          </a:p>
        </p:txBody>
      </p:sp>
      <p:pic>
        <p:nvPicPr>
          <p:cNvPr id="2050" name="Picture 2" descr="Software | Arduin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20916" y="3375875"/>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677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60727-A74A-697F-1F9F-BAD3537676BD}"/>
              </a:ext>
            </a:extLst>
          </p:cNvPr>
          <p:cNvSpPr>
            <a:spLocks noGrp="1"/>
          </p:cNvSpPr>
          <p:nvPr>
            <p:ph type="title" idx="4294967295"/>
          </p:nvPr>
        </p:nvSpPr>
        <p:spPr>
          <a:xfrm>
            <a:off x="744828" y="264398"/>
            <a:ext cx="10058400" cy="563562"/>
          </a:xfrm>
        </p:spPr>
        <p:txBody>
          <a:bodyPr>
            <a:normAutofit/>
          </a:bodyPr>
          <a:lstStyle/>
          <a:p>
            <a:pPr algn="ctr"/>
            <a:r>
              <a:rPr lang="en-US" sz="3500" b="1" dirty="0">
                <a:latin typeface="Times New Roman"/>
                <a:cs typeface="Times New Roman"/>
              </a:rPr>
              <a:t>NOVELTY</a:t>
            </a:r>
          </a:p>
        </p:txBody>
      </p:sp>
      <p:sp>
        <p:nvSpPr>
          <p:cNvPr id="3" name="Slide Number Placeholder 2"/>
          <p:cNvSpPr>
            <a:spLocks noGrp="1"/>
          </p:cNvSpPr>
          <p:nvPr>
            <p:ph type="sldNum" sz="quarter" idx="12"/>
          </p:nvPr>
        </p:nvSpPr>
        <p:spPr/>
        <p:txBody>
          <a:bodyPr/>
          <a:lstStyle/>
          <a:p>
            <a:fld id="{4FAB73BC-B049-4115-A692-8D63A059BFB8}" type="slidenum">
              <a:rPr lang="en-US" smtClean="0"/>
              <a:pPr/>
              <a:t>6</a:t>
            </a:fld>
            <a:endParaRPr lang="en-US" dirty="0"/>
          </a:p>
        </p:txBody>
      </p:sp>
      <p:sp>
        <p:nvSpPr>
          <p:cNvPr id="7" name="TextBox 6"/>
          <p:cNvSpPr txBox="1"/>
          <p:nvPr/>
        </p:nvSpPr>
        <p:spPr>
          <a:xfrm>
            <a:off x="837126" y="1200546"/>
            <a:ext cx="10895528" cy="4708981"/>
          </a:xfrm>
          <a:prstGeom prst="rect">
            <a:avLst/>
          </a:prstGeom>
          <a:noFill/>
        </p:spPr>
        <p:txBody>
          <a:bodyPr wrap="square" rtlCol="0">
            <a:spAutoFit/>
          </a:bodyPr>
          <a:lstStyle/>
          <a:p>
            <a:pPr marL="342900" indent="-342900">
              <a:buAutoNum type="arabicPeriod"/>
            </a:pPr>
            <a:r>
              <a:rPr lang="en-IN" sz="2000" b="1" dirty="0">
                <a:latin typeface="Times New Roman" panose="02020603050405020304" pitchFamily="18" charset="0"/>
                <a:cs typeface="Times New Roman" panose="02020603050405020304" pitchFamily="18" charset="0"/>
              </a:rPr>
              <a:t>Integrated Impact Detection: </a:t>
            </a:r>
            <a:r>
              <a:rPr lang="en-IN" sz="2000" dirty="0">
                <a:latin typeface="Times New Roman" panose="02020603050405020304" pitchFamily="18" charset="0"/>
                <a:cs typeface="Times New Roman" panose="02020603050405020304" pitchFamily="18" charset="0"/>
              </a:rPr>
              <a:t>Unlike standard helmets, this project incorporates a force resistive sensor that detects the impact force of a collision. This allows for immediate and automatic detection of accidents, which is not a common feature in conventional helmets.</a:t>
            </a:r>
          </a:p>
          <a:p>
            <a:pPr marL="342900" indent="-342900">
              <a:buAutoNum type="arabicPeriod"/>
            </a:pPr>
            <a:endParaRPr lang="en-IN" sz="2000" b="1" dirty="0">
              <a:latin typeface="Times New Roman" panose="02020603050405020304" pitchFamily="18" charset="0"/>
              <a:cs typeface="Times New Roman" panose="02020603050405020304" pitchFamily="18" charset="0"/>
            </a:endParaRPr>
          </a:p>
          <a:p>
            <a:pPr marL="342900" indent="-342900">
              <a:buAutoNum type="arabicPeriod"/>
            </a:pPr>
            <a:r>
              <a:rPr lang="en-IN" sz="2000" b="1" dirty="0">
                <a:latin typeface="Times New Roman" panose="02020603050405020304" pitchFamily="18" charset="0"/>
                <a:cs typeface="Times New Roman" panose="02020603050405020304" pitchFamily="18" charset="0"/>
              </a:rPr>
              <a:t>Customizable Threshold Settings: </a:t>
            </a:r>
            <a:r>
              <a:rPr lang="en-IN" sz="2000" dirty="0">
                <a:latin typeface="Times New Roman" panose="02020603050405020304" pitchFamily="18" charset="0"/>
                <a:cs typeface="Times New Roman" panose="02020603050405020304" pitchFamily="18" charset="0"/>
              </a:rPr>
              <a:t>The system allows for the customization of impact thresholds, which can be calibrated according to different safety standards or user preferences. This flexibility is not always available in off-the-shelf safety devices.</a:t>
            </a:r>
          </a:p>
          <a:p>
            <a:pPr marL="342900" indent="-342900">
              <a:buAutoNum type="arabicPeriod"/>
            </a:pPr>
            <a:endParaRPr lang="en-IN" sz="2000" dirty="0">
              <a:latin typeface="Times New Roman" panose="02020603050405020304" pitchFamily="18" charset="0"/>
              <a:cs typeface="Times New Roman" panose="02020603050405020304" pitchFamily="18" charset="0"/>
            </a:endParaRPr>
          </a:p>
          <a:p>
            <a:pPr marL="342900" indent="-342900">
              <a:buAutoNum type="arabicPeriod"/>
            </a:pPr>
            <a:r>
              <a:rPr lang="en-IN" sz="2000" b="1" dirty="0">
                <a:latin typeface="Times New Roman" panose="02020603050405020304" pitchFamily="18" charset="0"/>
                <a:cs typeface="Times New Roman" panose="02020603050405020304" pitchFamily="18" charset="0"/>
              </a:rPr>
              <a:t>Versatility and Adaptability: </a:t>
            </a:r>
            <a:r>
              <a:rPr lang="en-IN" sz="2000" dirty="0">
                <a:latin typeface="Times New Roman" panose="02020603050405020304" pitchFamily="18" charset="0"/>
                <a:cs typeface="Times New Roman" panose="02020603050405020304" pitchFamily="18" charset="0"/>
              </a:rPr>
              <a:t>The design of the Emergency Alert Helmet is adaptable to various types of helmets, making it versatile for different users, such as motorcyclists, cyclists, and industrial workers.</a:t>
            </a:r>
          </a:p>
          <a:p>
            <a:pPr marL="342900" indent="-342900">
              <a:buAutoNum type="arabicPeriod"/>
            </a:pPr>
            <a:endParaRPr lang="en-IN" sz="2000" dirty="0">
              <a:latin typeface="Times New Roman" panose="02020603050405020304" pitchFamily="18" charset="0"/>
              <a:cs typeface="Times New Roman" panose="02020603050405020304" pitchFamily="18" charset="0"/>
            </a:endParaRPr>
          </a:p>
          <a:p>
            <a:pPr marL="342900" indent="-342900">
              <a:buAutoNum type="arabicPeriod"/>
            </a:pPr>
            <a:r>
              <a:rPr lang="en-IN" sz="2000" b="1" dirty="0" err="1">
                <a:latin typeface="Times New Roman" panose="02020603050405020304" pitchFamily="18" charset="0"/>
                <a:cs typeface="Times New Roman" panose="02020603050405020304" pitchFamily="18" charset="0"/>
              </a:rPr>
              <a:t>Cost-Effectiveness:</a:t>
            </a:r>
            <a:r>
              <a:rPr lang="en-IN" sz="2000" dirty="0" err="1">
                <a:latin typeface="Times New Roman" panose="02020603050405020304" pitchFamily="18" charset="0"/>
                <a:cs typeface="Times New Roman" panose="02020603050405020304" pitchFamily="18" charset="0"/>
              </a:rPr>
              <a:t>The</a:t>
            </a:r>
            <a:r>
              <a:rPr lang="en-IN" sz="2000" dirty="0">
                <a:latin typeface="Times New Roman" panose="02020603050405020304" pitchFamily="18" charset="0"/>
                <a:cs typeface="Times New Roman" panose="02020603050405020304" pitchFamily="18" charset="0"/>
              </a:rPr>
              <a:t> use of widely available and affordable components like </a:t>
            </a:r>
            <a:r>
              <a:rPr lang="en-IN" sz="2000" dirty="0" err="1">
                <a:latin typeface="Times New Roman" panose="02020603050405020304" pitchFamily="18" charset="0"/>
                <a:cs typeface="Times New Roman" panose="02020603050405020304" pitchFamily="18" charset="0"/>
              </a:rPr>
              <a:t>Arduino</a:t>
            </a:r>
            <a:r>
              <a:rPr lang="en-IN" sz="2000" dirty="0">
                <a:latin typeface="Times New Roman" panose="02020603050405020304" pitchFamily="18" charset="0"/>
                <a:cs typeface="Times New Roman" panose="02020603050405020304" pitchFamily="18" charset="0"/>
              </a:rPr>
              <a:t> and GSM modules makes the Emergency Alert Helmet a cost-effective alternative to more expensive commercial products.</a:t>
            </a:r>
          </a:p>
        </p:txBody>
      </p:sp>
    </p:spTree>
    <p:extLst>
      <p:ext uri="{BB962C8B-B14F-4D97-AF65-F5344CB8AC3E}">
        <p14:creationId xmlns:p14="http://schemas.microsoft.com/office/powerpoint/2010/main" val="1454358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60727-A74A-697F-1F9F-BAD3537676BD}"/>
              </a:ext>
            </a:extLst>
          </p:cNvPr>
          <p:cNvSpPr>
            <a:spLocks noGrp="1"/>
          </p:cNvSpPr>
          <p:nvPr>
            <p:ph type="title" idx="4294967295"/>
          </p:nvPr>
        </p:nvSpPr>
        <p:spPr>
          <a:xfrm>
            <a:off x="860738" y="277276"/>
            <a:ext cx="10058400" cy="563562"/>
          </a:xfrm>
        </p:spPr>
        <p:txBody>
          <a:bodyPr>
            <a:normAutofit/>
          </a:bodyPr>
          <a:lstStyle/>
          <a:p>
            <a:pPr algn="ctr"/>
            <a:r>
              <a:rPr lang="en-US" sz="3500" b="1" dirty="0">
                <a:latin typeface="Times New Roman"/>
                <a:cs typeface="Times New Roman"/>
              </a:rPr>
              <a:t>SOCIAL RELEVANCE</a:t>
            </a:r>
          </a:p>
        </p:txBody>
      </p:sp>
      <p:sp>
        <p:nvSpPr>
          <p:cNvPr id="3" name="TextBox 2"/>
          <p:cNvSpPr txBox="1"/>
          <p:nvPr/>
        </p:nvSpPr>
        <p:spPr>
          <a:xfrm>
            <a:off x="1262129" y="1322116"/>
            <a:ext cx="10109915" cy="2246769"/>
          </a:xfrm>
          <a:prstGeom prst="rect">
            <a:avLst/>
          </a:prstGeom>
          <a:noFill/>
        </p:spPr>
        <p:txBody>
          <a:bodyPr wrap="square" rtlCol="0">
            <a:spAutoFit/>
          </a:bodyPr>
          <a:lstStyle/>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As per the report, a total of 4,61,312 road accidents have been reported by States and Union Territories (UTs) during the calendar year 2022, which claimed 1,68,491 lives and caused injuries to 4,43,366 persons.</a:t>
            </a:r>
          </a:p>
          <a:p>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 2022, the Indian state with the highest number of road accidents was Tamil Nadu, with over 64 thousand cases reported, followed by Madhya Pradesh, with over 54 thousand reported road accidents. </a:t>
            </a:r>
          </a:p>
        </p:txBody>
      </p:sp>
      <p:sp>
        <p:nvSpPr>
          <p:cNvPr id="5" name="TextBox 4"/>
          <p:cNvSpPr txBox="1"/>
          <p:nvPr/>
        </p:nvSpPr>
        <p:spPr>
          <a:xfrm>
            <a:off x="1262130" y="3762068"/>
            <a:ext cx="10109914" cy="2554545"/>
          </a:xfrm>
          <a:prstGeom prst="rect">
            <a:avLst/>
          </a:prstGeom>
          <a:noFill/>
        </p:spPr>
        <p:txBody>
          <a:bodyPr wrap="square" rtlCol="0">
            <a:spAutoFit/>
          </a:bodyPr>
          <a:lstStyle/>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  Karnataka, the report by CAG(comptroller and auditor general)highlights that, in a staggering 90,000 instances, accident victims did not receive timely medical care.</a:t>
            </a:r>
          </a:p>
          <a:p>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Our project will certainly increases the timely medical care service and provide a most beautiful solution to the society by saving their invaluable lives.</a:t>
            </a:r>
            <a:br>
              <a:rPr lang="en-IN" sz="2000" dirty="0">
                <a:latin typeface="Times New Roman" panose="02020603050405020304" pitchFamily="18" charset="0"/>
                <a:cs typeface="Times New Roman" panose="02020603050405020304" pitchFamily="18" charset="0"/>
              </a:rPr>
            </a:br>
            <a:br>
              <a:rPr lang="en-IN" sz="2000" dirty="0">
                <a:latin typeface="Times New Roman" panose="02020603050405020304" pitchFamily="18" charset="0"/>
                <a:cs typeface="Times New Roman" panose="02020603050405020304" pitchFamily="18" charset="0"/>
              </a:rPr>
            </a:br>
            <a:br>
              <a:rPr lang="en-IN"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4FAB73BC-B049-4115-A692-8D63A059BFB8}" type="slidenum">
              <a:rPr lang="en-US" smtClean="0"/>
              <a:pPr/>
              <a:t>7</a:t>
            </a:fld>
            <a:endParaRPr lang="en-US" dirty="0"/>
          </a:p>
        </p:txBody>
      </p:sp>
    </p:spTree>
    <p:extLst>
      <p:ext uri="{BB962C8B-B14F-4D97-AF65-F5344CB8AC3E}">
        <p14:creationId xmlns:p14="http://schemas.microsoft.com/office/powerpoint/2010/main" val="1473955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33351" y="334851"/>
            <a:ext cx="5988677" cy="630942"/>
          </a:xfrm>
          <a:prstGeom prst="rect">
            <a:avLst/>
          </a:prstGeom>
          <a:noFill/>
        </p:spPr>
        <p:txBody>
          <a:bodyPr wrap="square" rtlCol="0">
            <a:spAutoFit/>
          </a:bodyPr>
          <a:lstStyle/>
          <a:p>
            <a:r>
              <a:rPr lang="en-IN" sz="3500" b="1" dirty="0">
                <a:solidFill>
                  <a:schemeClr val="tx1">
                    <a:lumMod val="75000"/>
                    <a:lumOff val="25000"/>
                  </a:schemeClr>
                </a:solidFill>
                <a:latin typeface="Times New Roman" panose="02020603050405020304" pitchFamily="18" charset="0"/>
                <a:cs typeface="Times New Roman" panose="02020603050405020304" pitchFamily="18" charset="0"/>
              </a:rPr>
              <a:t>FUTURE ENHANCEMENTS</a:t>
            </a:r>
          </a:p>
        </p:txBody>
      </p:sp>
      <p:sp>
        <p:nvSpPr>
          <p:cNvPr id="5" name="TextBox 4"/>
          <p:cNvSpPr txBox="1"/>
          <p:nvPr/>
        </p:nvSpPr>
        <p:spPr>
          <a:xfrm>
            <a:off x="940157" y="2060619"/>
            <a:ext cx="5847009" cy="2246769"/>
          </a:xfrm>
          <a:prstGeom prst="rect">
            <a:avLst/>
          </a:prstGeom>
          <a:noFill/>
        </p:spPr>
        <p:txBody>
          <a:bodyPr wrap="square" rtlCol="0">
            <a:spAutoFit/>
          </a:bodyPr>
          <a:lstStyle/>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GPS ENABLED ARDUINO</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GYROSCOPE </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ACCELEROMETER(MPU-6050)</a:t>
            </a:r>
          </a:p>
          <a:p>
            <a:pPr marL="285750" indent="-28575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4FAB73BC-B049-4115-A692-8D63A059BFB8}" type="slidenum">
              <a:rPr lang="en-US" smtClean="0"/>
              <a:pPr/>
              <a:t>8</a:t>
            </a:fld>
            <a:endParaRPr lang="en-US" dirty="0"/>
          </a:p>
        </p:txBody>
      </p:sp>
    </p:spTree>
    <p:extLst>
      <p:ext uri="{BB962C8B-B14F-4D97-AF65-F5344CB8AC3E}">
        <p14:creationId xmlns:p14="http://schemas.microsoft.com/office/powerpoint/2010/main" val="1242399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60727-A74A-697F-1F9F-BAD3537676BD}"/>
              </a:ext>
            </a:extLst>
          </p:cNvPr>
          <p:cNvSpPr>
            <a:spLocks noGrp="1"/>
          </p:cNvSpPr>
          <p:nvPr>
            <p:ph type="title" idx="4294967295"/>
          </p:nvPr>
        </p:nvSpPr>
        <p:spPr>
          <a:xfrm>
            <a:off x="796344" y="339250"/>
            <a:ext cx="10058400" cy="563562"/>
          </a:xfrm>
        </p:spPr>
        <p:txBody>
          <a:bodyPr>
            <a:normAutofit/>
          </a:bodyPr>
          <a:lstStyle/>
          <a:p>
            <a:pPr algn="ctr"/>
            <a:r>
              <a:rPr lang="en-US" sz="3500" b="1" dirty="0">
                <a:latin typeface="Times New Roman"/>
                <a:cs typeface="Times New Roman"/>
              </a:rPr>
              <a:t>REFERENCES</a:t>
            </a:r>
          </a:p>
        </p:txBody>
      </p:sp>
      <p:sp>
        <p:nvSpPr>
          <p:cNvPr id="4" name="TextBox 3">
            <a:extLst>
              <a:ext uri="{FF2B5EF4-FFF2-40B4-BE49-F238E27FC236}">
                <a16:creationId xmlns:a16="http://schemas.microsoft.com/office/drawing/2014/main" id="{D656250E-BA25-39F2-857C-995E7D4905D6}"/>
              </a:ext>
            </a:extLst>
          </p:cNvPr>
          <p:cNvSpPr txBox="1"/>
          <p:nvPr/>
        </p:nvSpPr>
        <p:spPr>
          <a:xfrm>
            <a:off x="695324" y="1323975"/>
            <a:ext cx="1115377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dirty="0">
              <a:latin typeface="Times New Roman"/>
              <a:cs typeface="Calibri" panose="020F0502020204030204"/>
            </a:endParaRPr>
          </a:p>
        </p:txBody>
      </p:sp>
      <p:sp>
        <p:nvSpPr>
          <p:cNvPr id="3" name="TextBox 2"/>
          <p:cNvSpPr txBox="1"/>
          <p:nvPr/>
        </p:nvSpPr>
        <p:spPr>
          <a:xfrm>
            <a:off x="1288087" y="1524030"/>
            <a:ext cx="9968247" cy="4093428"/>
          </a:xfrm>
          <a:prstGeom prst="rect">
            <a:avLst/>
          </a:prstGeom>
          <a:noFill/>
        </p:spPr>
        <p:txBody>
          <a:bodyPr wrap="square" rtlCol="0">
            <a:spAutoFit/>
          </a:bodyPr>
          <a:lstStyle/>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hlinkClick r:id="rId2"/>
              </a:rPr>
              <a:t>https://morth.nic.in/road-accident-in-india</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hlinkClick r:id="rId3"/>
              </a:rPr>
              <a:t>https://timesofindia.indiatimes.com/city/bengaluru/cag-report-accident-victims-didnt-receive-timely-care-in-90000-cases/articleshow/90298359.cms</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hlinkClick r:id="rId4"/>
              </a:rPr>
              <a:t>https://www.tutorialspoint.com/arduino/arduino_program_structure.htm</a:t>
            </a:r>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hlinkClick r:id="rId5"/>
              </a:rPr>
              <a:t>https://www.researchgate.net/publication/358504410_INTELLIGENT_ACCIDENT_DETECTION_AND_SMART_ALERT_SYSTEM_FOR_VEHICLES</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4FAB73BC-B049-4115-A692-8D63A059BFB8}" type="slidenum">
              <a:rPr lang="en-US" smtClean="0"/>
              <a:pPr/>
              <a:t>9</a:t>
            </a:fld>
            <a:endParaRPr lang="en-US" dirty="0"/>
          </a:p>
        </p:txBody>
      </p:sp>
    </p:spTree>
    <p:extLst>
      <p:ext uri="{BB962C8B-B14F-4D97-AF65-F5344CB8AC3E}">
        <p14:creationId xmlns:p14="http://schemas.microsoft.com/office/powerpoint/2010/main" val="109052934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TotalTime>
  <Words>779</Words>
  <Application>Microsoft Office PowerPoint</Application>
  <PresentationFormat>Widescreen</PresentationFormat>
  <Paragraphs>76</Paragraphs>
  <Slides>10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Retrospect</vt:lpstr>
      <vt:lpstr>CS19P11 – INTERNET OF THINGS</vt:lpstr>
      <vt:lpstr>ABSTRACT</vt:lpstr>
      <vt:lpstr>PROPOSED SOLUTION</vt:lpstr>
      <vt:lpstr>TECHNOLOGY USED</vt:lpstr>
      <vt:lpstr>PowerPoint Presentation</vt:lpstr>
      <vt:lpstr>NOVELTY</vt:lpstr>
      <vt:lpstr>SOCIAL RELEVANCE</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HARISH D</cp:lastModifiedBy>
  <cp:revision>122</cp:revision>
  <dcterms:created xsi:type="dcterms:W3CDTF">2019-10-16T03:03:10Z</dcterms:created>
  <dcterms:modified xsi:type="dcterms:W3CDTF">2024-05-24T15:05:25Z</dcterms:modified>
</cp:coreProperties>
</file>