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panose="020B0604020202020204" pitchFamily="34" charset="0"/>
      <p:regular r:id="rId16"/>
    </p:embeddedFont>
    <p:embeddedFont>
      <p:font typeface="Calibri" panose="020F0502020204030204" pitchFamily="34" charset="0"/>
      <p:regular r:id="rId17"/>
      <p:bold r:id="rId18"/>
      <p:italic r:id="rId19"/>
      <p:boldItalic r:id="rId20"/>
    </p:embeddedFont>
    <p:embeddedFont>
      <p:font typeface="DejaVu Sans Bold" panose="020B0604020202020204" charset="0"/>
      <p:regular r:id="rId21"/>
    </p:embeddedFont>
    <p:embeddedFont>
      <p:font typeface="Times New Roman" panose="02020603050405020304" pitchFamily="18" charset="0"/>
      <p:regular r:id="rId22"/>
    </p:embeddedFont>
    <p:embeddedFont>
      <p:font typeface="Times New Roman Bold" panose="02020803070505020304" pitchFamily="18" charset="0"/>
      <p:regular r:id="rId23"/>
      <p:bold r:id="rId24"/>
    </p:embeddedFont>
    <p:embeddedFont>
      <p:font typeface="Times New Roman Semi-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606" y="491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710738"/>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364456" y="3583781"/>
            <a:ext cx="15559088" cy="178595"/>
            <a:chOff x="0" y="0"/>
            <a:chExt cx="20745450" cy="238126"/>
          </a:xfrm>
        </p:grpSpPr>
        <p:sp>
          <p:nvSpPr>
            <p:cNvPr id="11" name="Freeform 11"/>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12" name="Freeform 12"/>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13" name="Freeform 13"/>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14" name="Freeform 14"/>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15" name="Freeform 15"/>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3"/>
            <a:stretch>
              <a:fillRect/>
            </a:stretch>
          </a:blipFill>
        </p:spPr>
      </p:sp>
      <p:sp>
        <p:nvSpPr>
          <p:cNvPr id="16" name="Freeform 16"/>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4"/>
            <a:stretch>
              <a:fillRect/>
            </a:stretch>
          </a:blipFill>
        </p:spPr>
      </p:sp>
      <p:sp>
        <p:nvSpPr>
          <p:cNvPr id="17" name="TextBox 17"/>
          <p:cNvSpPr txBox="1"/>
          <p:nvPr/>
        </p:nvSpPr>
        <p:spPr>
          <a:xfrm>
            <a:off x="1276008" y="4052642"/>
            <a:ext cx="15590520" cy="2465070"/>
          </a:xfrm>
          <a:prstGeom prst="rect">
            <a:avLst/>
          </a:prstGeom>
        </p:spPr>
        <p:txBody>
          <a:bodyPr lIns="0" tIns="0" rIns="0" bIns="0" rtlCol="0" anchor="t">
            <a:spAutoFit/>
          </a:bodyPr>
          <a:lstStyle/>
          <a:p>
            <a:pPr algn="ctr">
              <a:lnSpc>
                <a:spcPts val="9720"/>
              </a:lnSpc>
            </a:pPr>
            <a:r>
              <a:rPr lang="en-US" sz="5400">
                <a:solidFill>
                  <a:srgbClr val="000000"/>
                </a:solidFill>
                <a:latin typeface="Times New Roman Bold"/>
              </a:rPr>
              <a:t>A WEB BASED APPROACH TO DETECT RANSOMWARE ATTACKS</a:t>
            </a:r>
          </a:p>
        </p:txBody>
      </p:sp>
      <p:sp>
        <p:nvSpPr>
          <p:cNvPr id="18" name="TextBox 18"/>
          <p:cNvSpPr txBox="1"/>
          <p:nvPr/>
        </p:nvSpPr>
        <p:spPr>
          <a:xfrm>
            <a:off x="7562000" y="7812048"/>
            <a:ext cx="9304528" cy="1638300"/>
          </a:xfrm>
          <a:prstGeom prst="rect">
            <a:avLst/>
          </a:prstGeom>
        </p:spPr>
        <p:txBody>
          <a:bodyPr lIns="0" tIns="0" rIns="0" bIns="0" rtlCol="0" anchor="t">
            <a:spAutoFit/>
          </a:bodyPr>
          <a:lstStyle/>
          <a:p>
            <a:pPr algn="r">
              <a:lnSpc>
                <a:spcPts val="4320"/>
              </a:lnSpc>
            </a:pPr>
            <a:r>
              <a:rPr lang="en-US" sz="3600" spc="5">
                <a:solidFill>
                  <a:srgbClr val="FF0000"/>
                </a:solidFill>
                <a:latin typeface="DejaVu Sans Bold"/>
              </a:rPr>
              <a:t>Harish D-210701073</a:t>
            </a:r>
          </a:p>
          <a:p>
            <a:pPr algn="r">
              <a:lnSpc>
                <a:spcPts val="4320"/>
              </a:lnSpc>
            </a:pPr>
            <a:r>
              <a:rPr lang="en-US" sz="3600" spc="5">
                <a:solidFill>
                  <a:srgbClr val="FF0000"/>
                </a:solidFill>
                <a:latin typeface="DejaVu Sans Bold"/>
              </a:rPr>
              <a:t>Harish S-210701077</a:t>
            </a:r>
          </a:p>
          <a:p>
            <a:pPr algn="r">
              <a:lnSpc>
                <a:spcPts val="4320"/>
              </a:lnSpc>
            </a:pPr>
            <a:r>
              <a:rPr lang="en-US" sz="3600" spc="5">
                <a:solidFill>
                  <a:srgbClr val="FF0000"/>
                </a:solidFill>
                <a:latin typeface="DejaVu Sans Bold"/>
              </a:rPr>
              <a:t>Kumaravel V-210701127</a:t>
            </a:r>
          </a:p>
        </p:txBody>
      </p:sp>
      <p:sp>
        <p:nvSpPr>
          <p:cNvPr id="19" name="TextBox 19"/>
          <p:cNvSpPr txBox="1"/>
          <p:nvPr/>
        </p:nvSpPr>
        <p:spPr>
          <a:xfrm>
            <a:off x="1076716" y="1700337"/>
            <a:ext cx="15590520" cy="963670"/>
          </a:xfrm>
          <a:prstGeom prst="rect">
            <a:avLst/>
          </a:prstGeom>
        </p:spPr>
        <p:txBody>
          <a:bodyPr lIns="0" tIns="0" rIns="0" bIns="0" rtlCol="0" anchor="t">
            <a:spAutoFit/>
          </a:bodyPr>
          <a:lstStyle/>
          <a:p>
            <a:pPr algn="ctr">
              <a:lnSpc>
                <a:spcPts val="4536"/>
              </a:lnSpc>
            </a:pPr>
            <a:r>
              <a:rPr lang="en-US" sz="4200" spc="6">
                <a:solidFill>
                  <a:srgbClr val="00B050"/>
                </a:solidFill>
                <a:latin typeface="DejaVu Sans Bold"/>
              </a:rPr>
              <a:t>Department of Computer Science and Engineering</a:t>
            </a:r>
          </a:p>
        </p:txBody>
      </p:sp>
      <p:sp>
        <p:nvSpPr>
          <p:cNvPr id="20" name="TextBox 20"/>
          <p:cNvSpPr txBox="1"/>
          <p:nvPr/>
        </p:nvSpPr>
        <p:spPr>
          <a:xfrm>
            <a:off x="1348740" y="2692583"/>
            <a:ext cx="15590520" cy="963671"/>
          </a:xfrm>
          <a:prstGeom prst="rect">
            <a:avLst/>
          </a:prstGeom>
        </p:spPr>
        <p:txBody>
          <a:bodyPr lIns="0" tIns="0" rIns="0" bIns="0" rtlCol="0" anchor="t">
            <a:spAutoFit/>
          </a:bodyPr>
          <a:lstStyle/>
          <a:p>
            <a:pPr algn="ctr">
              <a:lnSpc>
                <a:spcPts val="4536"/>
              </a:lnSpc>
            </a:pPr>
            <a:r>
              <a:rPr lang="en-US" sz="4200" spc="6">
                <a:solidFill>
                  <a:srgbClr val="002060"/>
                </a:solidFill>
                <a:latin typeface="DejaVu Sans Bold"/>
              </a:rPr>
              <a:t>GE19612 – PRIEE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Implementation/Results of Module</a:t>
            </a:r>
          </a:p>
        </p:txBody>
      </p:sp>
      <p:sp>
        <p:nvSpPr>
          <p:cNvPr id="11" name="TextBox 11"/>
          <p:cNvSpPr txBox="1"/>
          <p:nvPr/>
        </p:nvSpPr>
        <p:spPr>
          <a:xfrm>
            <a:off x="1224916" y="2541270"/>
            <a:ext cx="15752444" cy="5080254"/>
          </a:xfrm>
          <a:prstGeom prst="rect">
            <a:avLst/>
          </a:prstGeom>
        </p:spPr>
        <p:txBody>
          <a:bodyPr lIns="0" tIns="0" rIns="0" bIns="0" rtlCol="0" anchor="t">
            <a:spAutoFit/>
          </a:bodyPr>
          <a:lstStyle/>
          <a:p>
            <a:pPr marL="651510" lvl="1" indent="-325755" algn="just">
              <a:lnSpc>
                <a:spcPts val="4967"/>
              </a:lnSpc>
              <a:buFont typeface="Arial"/>
              <a:buChar char="•"/>
            </a:pPr>
            <a:r>
              <a:rPr lang="en-US" sz="3600">
                <a:solidFill>
                  <a:srgbClr val="0D0D0D"/>
                </a:solidFill>
                <a:latin typeface="Times New Roman"/>
              </a:rPr>
              <a:t>This project tackles the evolving threat of ransomware with a user-centric Chrome extension built using HTML, CSS, and JavaScript. Seamlessly integrating with Chrome's download process, it analyzes files in real-time, detecting suspicious patterns indicative of ransomware. Upon detection, it promptly alerts users with a clear warning, empowering them to make informed decisions. By proactively identifying threats, the extension aims to reduce data loss and disruptions, enhancing cyber defenses for both individuals and organizations and fostering a safer online environment.</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83871"/>
            <a:ext cx="15819120" cy="1751647"/>
          </a:xfrm>
          <a:prstGeom prst="rect">
            <a:avLst/>
          </a:prstGeom>
        </p:spPr>
        <p:txBody>
          <a:bodyPr lIns="0" tIns="0" rIns="0" bIns="0" rtlCol="0" anchor="t">
            <a:spAutoFit/>
          </a:bodyPr>
          <a:lstStyle/>
          <a:p>
            <a:pPr algn="l">
              <a:lnSpc>
                <a:spcPts val="5040"/>
              </a:lnSpc>
            </a:pPr>
            <a:r>
              <a:rPr lang="en-US" sz="4200" spc="6">
                <a:solidFill>
                  <a:srgbClr val="FF0000"/>
                </a:solidFill>
                <a:latin typeface="DejaVu Sans Bold"/>
              </a:rPr>
              <a:t> Conclusion</a:t>
            </a:r>
          </a:p>
        </p:txBody>
      </p:sp>
      <p:sp>
        <p:nvSpPr>
          <p:cNvPr id="11" name="TextBox 11"/>
          <p:cNvSpPr txBox="1"/>
          <p:nvPr/>
        </p:nvSpPr>
        <p:spPr>
          <a:xfrm>
            <a:off x="1224916" y="2541270"/>
            <a:ext cx="15819120" cy="7541133"/>
          </a:xfrm>
          <a:prstGeom prst="rect">
            <a:avLst/>
          </a:prstGeom>
        </p:spPr>
        <p:txBody>
          <a:bodyPr lIns="0" tIns="0" rIns="0" bIns="0" rtlCol="0" anchor="t">
            <a:spAutoFit/>
          </a:bodyPr>
          <a:lstStyle/>
          <a:p>
            <a:pPr marL="651053" lvl="1" indent="-325526" algn="just">
              <a:lnSpc>
                <a:spcPts val="4967"/>
              </a:lnSpc>
              <a:buFont typeface="Arial"/>
              <a:buChar char="•"/>
            </a:pPr>
            <a:r>
              <a:rPr lang="en-US" sz="3600">
                <a:solidFill>
                  <a:srgbClr val="0D0D0D"/>
                </a:solidFill>
                <a:latin typeface="Times New Roman Semi-Bold"/>
              </a:rPr>
              <a:t>Integrated Real-Time Threat Detection</a:t>
            </a:r>
            <a:r>
              <a:rPr lang="en-US" sz="3600">
                <a:solidFill>
                  <a:srgbClr val="0D0D0D"/>
                </a:solidFill>
                <a:latin typeface="Times New Roman"/>
              </a:rPr>
              <a:t>: The Chrome extension seamlessly integrates with the download process, leveraging HTML, CSS, and JavaScript to analyze files in real-time, identifying patterns indicative of ransomware and providing immediate warnings to users.</a:t>
            </a:r>
          </a:p>
          <a:p>
            <a:pPr marL="651053" lvl="1" indent="-325526" algn="just">
              <a:lnSpc>
                <a:spcPts val="4967"/>
              </a:lnSpc>
              <a:buFont typeface="Arial"/>
              <a:buChar char="•"/>
            </a:pPr>
            <a:r>
              <a:rPr lang="en-US" sz="3600">
                <a:solidFill>
                  <a:srgbClr val="0D0D0D"/>
                </a:solidFill>
                <a:latin typeface="Times New Roman Semi-Bold"/>
              </a:rPr>
              <a:t>Proactive Cyber Defense</a:t>
            </a:r>
            <a:r>
              <a:rPr lang="en-US" sz="3600">
                <a:solidFill>
                  <a:srgbClr val="0D0D0D"/>
                </a:solidFill>
                <a:latin typeface="Times New Roman"/>
              </a:rPr>
              <a:t>: By detecting and warning about potential threats before they can cause harm, the extension significantly reduces the risk of data loss and disruption, benefiting both individual users and organizations.</a:t>
            </a:r>
          </a:p>
          <a:p>
            <a:pPr marL="651053" lvl="1" indent="-325526" algn="just">
              <a:lnSpc>
                <a:spcPts val="4967"/>
              </a:lnSpc>
              <a:buFont typeface="Arial"/>
              <a:buChar char="•"/>
            </a:pPr>
            <a:r>
              <a:rPr lang="en-US" sz="3600">
                <a:solidFill>
                  <a:srgbClr val="0D0D0D"/>
                </a:solidFill>
                <a:latin typeface="Times New Roman Semi-Bold"/>
              </a:rPr>
              <a:t>Fostering a Safer Online Environment</a:t>
            </a:r>
            <a:r>
              <a:rPr lang="en-US" sz="3600">
                <a:solidFill>
                  <a:srgbClr val="0D0D0D"/>
                </a:solidFill>
                <a:latin typeface="Times New Roman"/>
              </a:rPr>
              <a:t>: Beyond its technical capabilities, the extension’s core philosophy of user empowerment promotes a culture of cybersecurity awareness, equipping users with the knowledge to recognize and avoid malicious files, thus strengthening overall cyber defenses.</a:t>
            </a:r>
          </a:p>
          <a:p>
            <a:pPr marL="597219" lvl="1" indent="-298609" algn="just">
              <a:lnSpc>
                <a:spcPts val="4554"/>
              </a:lnSpc>
            </a:pPr>
            <a:endParaRPr lang="en-US" sz="3600">
              <a:solidFill>
                <a:srgbClr val="0D0D0D"/>
              </a:solidFill>
              <a:latin typeface="Times New Roman"/>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References</a:t>
            </a:r>
          </a:p>
        </p:txBody>
      </p:sp>
      <p:sp>
        <p:nvSpPr>
          <p:cNvPr id="11" name="TextBox 11"/>
          <p:cNvSpPr txBox="1"/>
          <p:nvPr/>
        </p:nvSpPr>
        <p:spPr>
          <a:xfrm>
            <a:off x="1216819" y="2868228"/>
            <a:ext cx="15819120" cy="5177028"/>
          </a:xfrm>
          <a:prstGeom prst="rect">
            <a:avLst/>
          </a:prstGeom>
        </p:spPr>
        <p:txBody>
          <a:bodyPr lIns="0" tIns="0" rIns="0" bIns="0" rtlCol="0" anchor="t">
            <a:spAutoFit/>
          </a:bodyPr>
          <a:lstStyle/>
          <a:p>
            <a:pPr marL="1097966" lvl="1" indent="-548983" algn="l">
              <a:lnSpc>
                <a:spcPts val="3726"/>
              </a:lnSpc>
              <a:buFont typeface="Arial"/>
              <a:buChar char="•"/>
            </a:pPr>
            <a:r>
              <a:rPr lang="en-US" sz="2700">
                <a:solidFill>
                  <a:srgbClr val="0D0D0D"/>
                </a:solidFill>
                <a:latin typeface="Arial"/>
              </a:rPr>
              <a:t>[</a:t>
            </a:r>
            <a:r>
              <a:rPr lang="en-US" sz="2700">
                <a:solidFill>
                  <a:srgbClr val="000000"/>
                </a:solidFill>
                <a:latin typeface="Arial"/>
              </a:rPr>
              <a:t>1] 	[1]A Study on Malware and Malware Detection Techniques. 19th Decemeber 2017, Rabia Tahir</a:t>
            </a:r>
          </a:p>
          <a:p>
            <a:pPr marL="1098232" lvl="1" indent="-549116" algn="l">
              <a:lnSpc>
                <a:spcPts val="3726"/>
              </a:lnSpc>
            </a:pPr>
            <a:endParaRPr lang="en-US" sz="2700">
              <a:solidFill>
                <a:srgbClr val="000000"/>
              </a:solidFill>
              <a:latin typeface="Arial"/>
            </a:endParaRPr>
          </a:p>
          <a:p>
            <a:pPr marL="1097966" lvl="1" indent="-548983" algn="l">
              <a:lnSpc>
                <a:spcPts val="3726"/>
              </a:lnSpc>
              <a:buFont typeface="Arial"/>
              <a:buChar char="•"/>
            </a:pPr>
            <a:r>
              <a:rPr lang="en-US" sz="2700">
                <a:solidFill>
                  <a:srgbClr val="000000"/>
                </a:solidFill>
                <a:latin typeface="Arial"/>
              </a:rPr>
              <a:t>[2] 	[1]A Machine Learning Approach to Android Malware Detection, Justin Sahs; Latifur Khan, 24th August 2012</a:t>
            </a:r>
          </a:p>
          <a:p>
            <a:pPr algn="l">
              <a:lnSpc>
                <a:spcPts val="3726"/>
              </a:lnSpc>
            </a:pPr>
            <a:endParaRPr lang="en-US" sz="2700">
              <a:solidFill>
                <a:srgbClr val="000000"/>
              </a:solidFill>
              <a:latin typeface="Arial"/>
            </a:endParaRPr>
          </a:p>
          <a:p>
            <a:pPr marL="1097966" lvl="1" indent="-548983" algn="l">
              <a:lnSpc>
                <a:spcPts val="3726"/>
              </a:lnSpc>
              <a:buFont typeface="Arial"/>
              <a:buChar char="•"/>
            </a:pPr>
            <a:r>
              <a:rPr lang="en-US" sz="2700">
                <a:solidFill>
                  <a:srgbClr val="000000"/>
                </a:solidFill>
                <a:latin typeface="Arial"/>
              </a:rPr>
              <a:t>[3] 	[1]Semantics-aware malware detection, M. Christodorescu; S. Jha; S.A. Seshia; D. Song; R.E. Bryant, 08-11 May 2005.</a:t>
            </a:r>
          </a:p>
          <a:p>
            <a:pPr marL="1098232" lvl="1" indent="-549116" algn="l">
              <a:lnSpc>
                <a:spcPts val="3726"/>
              </a:lnSpc>
            </a:pPr>
            <a:endParaRPr lang="en-US" sz="2700">
              <a:solidFill>
                <a:srgbClr val="000000"/>
              </a:solidFill>
              <a:latin typeface="Arial"/>
            </a:endParaRPr>
          </a:p>
          <a:p>
            <a:pPr marL="1098232" lvl="1" indent="-549116" algn="l">
              <a:lnSpc>
                <a:spcPts val="3726"/>
              </a:lnSpc>
              <a:buFont typeface="Arial"/>
              <a:buChar char="•"/>
            </a:pPr>
            <a:r>
              <a:rPr lang="en-US" sz="2700">
                <a:solidFill>
                  <a:srgbClr val="000000"/>
                </a:solidFill>
                <a:latin typeface="Arial"/>
              </a:rPr>
              <a:t>[4] 	A Review of Android Malware Detection Approaches Based on Machine Learning, Kaijun Liu; Shengwei Xu; Guoai Xu; Miao Zhang; Dawei Sun; Haifeng Liu, 01 July 2020</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88" y="493396"/>
            <a:ext cx="16069082"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Github Link</a:t>
            </a:r>
          </a:p>
        </p:txBody>
      </p:sp>
      <p:sp>
        <p:nvSpPr>
          <p:cNvPr id="11" name="TextBox 11"/>
          <p:cNvSpPr txBox="1"/>
          <p:nvPr/>
        </p:nvSpPr>
        <p:spPr>
          <a:xfrm>
            <a:off x="1224916" y="2665095"/>
            <a:ext cx="15819120" cy="6318885"/>
          </a:xfrm>
          <a:prstGeom prst="rect">
            <a:avLst/>
          </a:prstGeom>
        </p:spPr>
        <p:txBody>
          <a:bodyPr lIns="0" tIns="0" rIns="0" bIns="0" rtlCol="0" anchor="t">
            <a:spAutoFit/>
          </a:bodyPr>
          <a:lstStyle/>
          <a:p>
            <a:pPr algn="l">
              <a:lnSpc>
                <a:spcPts val="4320"/>
              </a:lnSpc>
            </a:pPr>
            <a:r>
              <a:rPr lang="en-US" sz="3600" spc="5">
                <a:solidFill>
                  <a:srgbClr val="000000"/>
                </a:solidFill>
                <a:latin typeface="DejaVu Sans"/>
              </a:rPr>
              <a:t>Github Link:</a:t>
            </a:r>
          </a:p>
          <a:p>
            <a:pPr algn="l">
              <a:lnSpc>
                <a:spcPts val="4320"/>
              </a:lnSpc>
            </a:pPr>
            <a:endParaRPr lang="en-US" sz="3600" spc="5">
              <a:solidFill>
                <a:srgbClr val="000000"/>
              </a:solidFill>
              <a:latin typeface="DejaVu Sans"/>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4788306"/>
            <a:ext cx="15819120" cy="1742123"/>
          </a:xfrm>
          <a:prstGeom prst="rect">
            <a:avLst/>
          </a:prstGeom>
        </p:spPr>
        <p:txBody>
          <a:bodyPr lIns="0" tIns="0" rIns="0" bIns="0" rtlCol="0" anchor="t">
            <a:spAutoFit/>
          </a:bodyPr>
          <a:lstStyle/>
          <a:p>
            <a:pPr algn="ctr">
              <a:lnSpc>
                <a:spcPts val="7200"/>
              </a:lnSpc>
            </a:pPr>
            <a:r>
              <a:rPr lang="en-US" sz="6000" spc="9">
                <a:solidFill>
                  <a:srgbClr val="FF0000"/>
                </a:solidFill>
                <a:latin typeface="DejaVu Sans Bold"/>
              </a:rPr>
              <a:t>Thank You</a:t>
            </a: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2" name="TextBox 12"/>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Problem Statement and Motivation</a:t>
            </a:r>
          </a:p>
        </p:txBody>
      </p:sp>
      <p:sp>
        <p:nvSpPr>
          <p:cNvPr id="11" name="TextBox 11"/>
          <p:cNvSpPr txBox="1"/>
          <p:nvPr/>
        </p:nvSpPr>
        <p:spPr>
          <a:xfrm>
            <a:off x="1224916" y="2598420"/>
            <a:ext cx="15819120" cy="5505450"/>
          </a:xfrm>
          <a:prstGeom prst="rect">
            <a:avLst/>
          </a:prstGeom>
        </p:spPr>
        <p:txBody>
          <a:bodyPr lIns="0" tIns="0" rIns="0" bIns="0" rtlCol="0" anchor="t">
            <a:spAutoFit/>
          </a:bodyPr>
          <a:lstStyle/>
          <a:p>
            <a:pPr marL="651053" lvl="1" indent="-325526" algn="just">
              <a:lnSpc>
                <a:spcPts val="4320"/>
              </a:lnSpc>
              <a:buFont typeface="Arial"/>
              <a:buChar char="•"/>
            </a:pPr>
            <a:r>
              <a:rPr lang="en-US" sz="3600">
                <a:solidFill>
                  <a:srgbClr val="000000"/>
                </a:solidFill>
                <a:latin typeface="Times New Roman"/>
              </a:rPr>
              <a:t>Increasing prevalence of ransomware attacks targeting individuals and organizations during file downloads. </a:t>
            </a:r>
          </a:p>
          <a:p>
            <a:pPr marL="651053" lvl="1" indent="-325526" algn="just">
              <a:lnSpc>
                <a:spcPts val="4320"/>
              </a:lnSpc>
              <a:buFont typeface="Arial"/>
              <a:buChar char="•"/>
            </a:pPr>
            <a:r>
              <a:rPr lang="en-US" sz="3600">
                <a:solidFill>
                  <a:srgbClr val="0D0D0D"/>
                </a:solidFill>
                <a:latin typeface="Times New Roman"/>
              </a:rPr>
              <a:t>Lack of real-time, accessible, and scalable solutions for detecting ransomware threats across different platforms and devices.</a:t>
            </a:r>
          </a:p>
          <a:p>
            <a:pPr marL="651510" lvl="1" indent="-325755" algn="just">
              <a:lnSpc>
                <a:spcPts val="4320"/>
              </a:lnSpc>
              <a:buFont typeface="Arial"/>
              <a:buChar char="•"/>
            </a:pPr>
            <a:r>
              <a:rPr lang="en-US" sz="3600">
                <a:solidFill>
                  <a:srgbClr val="0D0D0D"/>
                </a:solidFill>
                <a:latin typeface="Times New Roman"/>
              </a:rPr>
              <a:t>Existing methods may struggle with identifying zero-day attacks and providing timely interventions to minimize data loss and damage</a:t>
            </a:r>
          </a:p>
          <a:p>
            <a:pPr marL="651053" lvl="1" indent="-325526" algn="just">
              <a:lnSpc>
                <a:spcPts val="4320"/>
              </a:lnSpc>
              <a:buFont typeface="Arial"/>
              <a:buChar char="•"/>
            </a:pPr>
            <a:r>
              <a:rPr lang="en-US" sz="3600">
                <a:solidFill>
                  <a:srgbClr val="0D0D0D"/>
                </a:solidFill>
                <a:latin typeface="Times New Roman"/>
              </a:rPr>
              <a:t>Traditional ransomware detection methods are often limited by the need for individual software installations and frequent updates, reducing efficiency and adaptability.</a:t>
            </a:r>
          </a:p>
          <a:p>
            <a:pPr marL="651510" lvl="1" indent="-325755" algn="just">
              <a:lnSpc>
                <a:spcPts val="4320"/>
              </a:lnSpc>
            </a:pPr>
            <a:endParaRPr lang="en-US" sz="3600">
              <a:solidFill>
                <a:srgbClr val="0D0D0D"/>
              </a:solidFill>
              <a:latin typeface="Times New Roman"/>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Objectives</a:t>
            </a:r>
          </a:p>
        </p:txBody>
      </p:sp>
      <p:sp>
        <p:nvSpPr>
          <p:cNvPr id="11" name="TextBox 11"/>
          <p:cNvSpPr txBox="1"/>
          <p:nvPr/>
        </p:nvSpPr>
        <p:spPr>
          <a:xfrm>
            <a:off x="1224916" y="2541270"/>
            <a:ext cx="15819120" cy="6337554"/>
          </a:xfrm>
          <a:prstGeom prst="rect">
            <a:avLst/>
          </a:prstGeom>
        </p:spPr>
        <p:txBody>
          <a:bodyPr lIns="0" tIns="0" rIns="0" bIns="0" rtlCol="0" anchor="t">
            <a:spAutoFit/>
          </a:bodyPr>
          <a:lstStyle/>
          <a:p>
            <a:pPr marL="651510" lvl="1" indent="-325755" algn="just">
              <a:lnSpc>
                <a:spcPts val="4967"/>
              </a:lnSpc>
              <a:buFont typeface="Arial"/>
              <a:buChar char="•"/>
            </a:pPr>
            <a:r>
              <a:rPr lang="en-US" sz="3600">
                <a:solidFill>
                  <a:srgbClr val="0D0D0D"/>
                </a:solidFill>
                <a:latin typeface="Times New Roman"/>
              </a:rPr>
              <a:t>Develop a Chrome extension using HTML, CSS, and JavaScript to detect ransomware threats during file downloads by analyzing file extensions and signatures</a:t>
            </a:r>
          </a:p>
          <a:p>
            <a:pPr marL="651053" lvl="1" indent="-325526" algn="just">
              <a:lnSpc>
                <a:spcPts val="4967"/>
              </a:lnSpc>
              <a:buFont typeface="Arial"/>
              <a:buChar char="•"/>
            </a:pPr>
            <a:r>
              <a:rPr lang="en-US" sz="3600">
                <a:solidFill>
                  <a:srgbClr val="0D0D0D"/>
                </a:solidFill>
                <a:latin typeface="Times New Roman"/>
              </a:rPr>
              <a:t>Provide real-time warnings and options to discard or save downloaded files based on the detection of potentially malicious activity.</a:t>
            </a:r>
          </a:p>
          <a:p>
            <a:pPr marL="651053" lvl="1" indent="-325526" algn="just">
              <a:lnSpc>
                <a:spcPts val="4967"/>
              </a:lnSpc>
              <a:buFont typeface="Arial"/>
              <a:buChar char="•"/>
            </a:pPr>
            <a:r>
              <a:rPr lang="en-US" sz="3600">
                <a:solidFill>
                  <a:srgbClr val="0D0D0D"/>
                </a:solidFill>
                <a:latin typeface="Times New Roman"/>
              </a:rPr>
              <a:t>Ensure seamless integration with the Chrome browser and minimal impact on browsing performance through efficient coding practices.</a:t>
            </a:r>
          </a:p>
          <a:p>
            <a:pPr marL="651510" lvl="1" indent="-325755" algn="just">
              <a:lnSpc>
                <a:spcPts val="4967"/>
              </a:lnSpc>
              <a:buFont typeface="Arial"/>
              <a:buChar char="•"/>
            </a:pPr>
            <a:r>
              <a:rPr lang="en-US" sz="3600">
                <a:solidFill>
                  <a:srgbClr val="0D0D0D"/>
                </a:solidFill>
                <a:latin typeface="Times New Roman"/>
              </a:rPr>
              <a:t>Offer a cloud-based, scalable solution accessible across various platforms, simplifying deployment and maintenance while enhancing overall cybersecurity</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Abstract</a:t>
            </a:r>
          </a:p>
        </p:txBody>
      </p:sp>
      <p:sp>
        <p:nvSpPr>
          <p:cNvPr id="11" name="TextBox 11"/>
          <p:cNvSpPr txBox="1"/>
          <p:nvPr/>
        </p:nvSpPr>
        <p:spPr>
          <a:xfrm>
            <a:off x="1224916" y="2550795"/>
            <a:ext cx="16201734" cy="6681107"/>
          </a:xfrm>
          <a:prstGeom prst="rect">
            <a:avLst/>
          </a:prstGeom>
        </p:spPr>
        <p:txBody>
          <a:bodyPr lIns="0" tIns="0" rIns="0" bIns="0" rtlCol="0" anchor="t">
            <a:spAutoFit/>
          </a:bodyPr>
          <a:lstStyle/>
          <a:p>
            <a:pPr marL="570534" lvl="1" indent="-285267" algn="just">
              <a:lnSpc>
                <a:spcPts val="4353"/>
              </a:lnSpc>
              <a:buFont typeface="Arial"/>
              <a:buChar char="•"/>
            </a:pPr>
            <a:r>
              <a:rPr lang="en-US" sz="3154">
                <a:solidFill>
                  <a:srgbClr val="0D0D0D"/>
                </a:solidFill>
                <a:latin typeface="Times New Roman"/>
              </a:rPr>
              <a:t>Real-Time Detection: This project proposes a web-based system, specifically a Chrome extension, built with HTML, CSS, and JavaScript to detect ransomware threats during file downloads, providing real-time warnings and allowing for timely intervention to minimize data loss. </a:t>
            </a:r>
          </a:p>
          <a:p>
            <a:pPr marL="570534" lvl="1" indent="-285267" algn="just">
              <a:lnSpc>
                <a:spcPts val="4353"/>
              </a:lnSpc>
              <a:buFont typeface="Arial"/>
              <a:buChar char="•"/>
            </a:pPr>
            <a:r>
              <a:rPr lang="en-US" sz="3154">
                <a:solidFill>
                  <a:srgbClr val="0D0D0D"/>
                </a:solidFill>
                <a:latin typeface="Times New Roman Semi-Bold"/>
              </a:rPr>
              <a:t>Multi-Layered Architecture:</a:t>
            </a:r>
            <a:r>
              <a:rPr lang="en-US" sz="3154">
                <a:solidFill>
                  <a:srgbClr val="0D0D0D"/>
                </a:solidFill>
                <a:latin typeface="Times New Roman"/>
              </a:rPr>
              <a:t> The system leverages advanced techniques and a multi-layered architecture to identify malicious activity, offering enhanced adaptability to new threats compared to traditional methods, and integrates seamlessly with the Chrome download process.</a:t>
            </a:r>
          </a:p>
          <a:p>
            <a:pPr marL="570935" lvl="1" indent="-285467" algn="just">
              <a:lnSpc>
                <a:spcPts val="4353"/>
              </a:lnSpc>
              <a:buFont typeface="Arial"/>
              <a:buChar char="•"/>
            </a:pPr>
            <a:r>
              <a:rPr lang="en-US" sz="3154">
                <a:solidFill>
                  <a:srgbClr val="0D0D0D"/>
                </a:solidFill>
                <a:latin typeface="Times New Roman Semi-Bold"/>
              </a:rPr>
              <a:t>User-Friendly and Accessible:</a:t>
            </a:r>
            <a:r>
              <a:rPr lang="en-US" sz="3154">
                <a:solidFill>
                  <a:srgbClr val="0D0D0D"/>
                </a:solidFill>
                <a:latin typeface="Times New Roman"/>
              </a:rPr>
              <a:t> By analyzing file extensions and using pre-defined rules or lightweight databases, the extension provides a user-friendly interface that offers real-time warnings and options to discard or save files, ensuring minimal impact on browsing performance</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grpSp>
        <p:nvGrpSpPr>
          <p:cNvPr id="11" name="Group 11"/>
          <p:cNvGrpSpPr/>
          <p:nvPr/>
        </p:nvGrpSpPr>
        <p:grpSpPr>
          <a:xfrm>
            <a:off x="1117603" y="2619377"/>
            <a:ext cx="9741146" cy="7094924"/>
            <a:chOff x="0" y="0"/>
            <a:chExt cx="12988194" cy="9459898"/>
          </a:xfrm>
        </p:grpSpPr>
        <p:sp>
          <p:nvSpPr>
            <p:cNvPr id="12" name="Freeform 12"/>
            <p:cNvSpPr/>
            <p:nvPr/>
          </p:nvSpPr>
          <p:spPr>
            <a:xfrm>
              <a:off x="0" y="0"/>
              <a:ext cx="12988163" cy="9459849"/>
            </a:xfrm>
            <a:custGeom>
              <a:avLst/>
              <a:gdLst/>
              <a:ahLst/>
              <a:cxnLst/>
              <a:rect l="l" t="t" r="r" b="b"/>
              <a:pathLst>
                <a:path w="12988163" h="9459849">
                  <a:moveTo>
                    <a:pt x="0" y="0"/>
                  </a:moveTo>
                  <a:lnTo>
                    <a:pt x="12988163" y="0"/>
                  </a:lnTo>
                  <a:lnTo>
                    <a:pt x="12988163" y="9459849"/>
                  </a:lnTo>
                  <a:lnTo>
                    <a:pt x="0" y="9459849"/>
                  </a:lnTo>
                  <a:close/>
                </a:path>
              </a:pathLst>
            </a:custGeom>
            <a:solidFill>
              <a:srgbClr val="F2F2F2"/>
            </a:solidFill>
          </p:spPr>
        </p:sp>
        <p:sp>
          <p:nvSpPr>
            <p:cNvPr id="13" name="TextBox 13"/>
            <p:cNvSpPr txBox="1"/>
            <p:nvPr/>
          </p:nvSpPr>
          <p:spPr>
            <a:xfrm>
              <a:off x="0" y="-133350"/>
              <a:ext cx="12988194" cy="9593248"/>
            </a:xfrm>
            <a:prstGeom prst="rect">
              <a:avLst/>
            </a:prstGeom>
          </p:spPr>
          <p:txBody>
            <a:bodyPr lIns="50800" tIns="50800" rIns="50800" bIns="50800" rtlCol="0" anchor="t"/>
            <a:lstStyle/>
            <a:p>
              <a:pPr marL="651053" lvl="1" indent="-325526" algn="just">
                <a:lnSpc>
                  <a:spcPts val="4967"/>
                </a:lnSpc>
                <a:buFont typeface="Arial"/>
                <a:buChar char="•"/>
              </a:pPr>
              <a:r>
                <a:rPr lang="en-US" sz="3600">
                  <a:solidFill>
                    <a:srgbClr val="000000"/>
                  </a:solidFill>
                  <a:latin typeface="Times New Roman"/>
                </a:rPr>
                <a:t>Detection Process: The monitored environment feeds data into a detector that checks for suspicious activities.</a:t>
              </a:r>
            </a:p>
            <a:p>
              <a:pPr marL="651053" lvl="1" indent="-325526" algn="just">
                <a:lnSpc>
                  <a:spcPts val="4967"/>
                </a:lnSpc>
                <a:buFont typeface="Arial"/>
                <a:buChar char="•"/>
              </a:pPr>
              <a:r>
                <a:rPr lang="en-US" sz="3600">
                  <a:solidFill>
                    <a:srgbClr val="000000"/>
                  </a:solidFill>
                  <a:latin typeface="Times New Roman"/>
                </a:rPr>
                <a:t>Signature Matching: The detector references a signature database to identify potential threats. If a match is found, an alert is triggered.</a:t>
              </a:r>
            </a:p>
            <a:p>
              <a:pPr marL="651053" lvl="1" indent="-325526" algn="just">
                <a:lnSpc>
                  <a:spcPts val="4967"/>
                </a:lnSpc>
                <a:buFont typeface="Arial"/>
                <a:buChar char="•"/>
              </a:pPr>
              <a:r>
                <a:rPr lang="en-US" sz="3600">
                  <a:solidFill>
                    <a:srgbClr val="000000"/>
                  </a:solidFill>
                  <a:latin typeface="Times New Roman"/>
                </a:rPr>
                <a:t>Action Decision: If no match is found, no action is taken; otherwise, the system issues an alert to inform users of the potential threat.</a:t>
              </a:r>
            </a:p>
            <a:p>
              <a:pPr marL="651510" lvl="1" indent="-325755" algn="just">
                <a:lnSpc>
                  <a:spcPts val="4967"/>
                </a:lnSpc>
                <a:buFont typeface="Arial"/>
                <a:buChar char="•"/>
              </a:pPr>
              <a:endParaRPr lang="en-US" sz="3600">
                <a:solidFill>
                  <a:srgbClr val="000000"/>
                </a:solidFill>
                <a:latin typeface="Times New Roman"/>
              </a:endParaRPr>
            </a:p>
          </p:txBody>
        </p:sp>
      </p:grpSp>
      <p:sp>
        <p:nvSpPr>
          <p:cNvPr id="14" name="Freeform 14"/>
          <p:cNvSpPr/>
          <p:nvPr/>
        </p:nvSpPr>
        <p:spPr>
          <a:xfrm>
            <a:off x="10858749" y="3158238"/>
            <a:ext cx="6713719" cy="5945281"/>
          </a:xfrm>
          <a:custGeom>
            <a:avLst/>
            <a:gdLst/>
            <a:ahLst/>
            <a:cxnLst/>
            <a:rect l="l" t="t" r="r" b="b"/>
            <a:pathLst>
              <a:path w="6713719" h="5945281">
                <a:moveTo>
                  <a:pt x="0" y="0"/>
                </a:moveTo>
                <a:lnTo>
                  <a:pt x="6713719" y="0"/>
                </a:lnTo>
                <a:lnTo>
                  <a:pt x="6713719" y="5945281"/>
                </a:lnTo>
                <a:lnTo>
                  <a:pt x="0" y="5945281"/>
                </a:lnTo>
                <a:lnTo>
                  <a:pt x="0" y="0"/>
                </a:lnTo>
                <a:close/>
              </a:path>
            </a:pathLst>
          </a:custGeom>
          <a:blipFill>
            <a:blip r:embed="rId3"/>
            <a:stretch>
              <a:fillRect/>
            </a:stretch>
          </a:blipFill>
        </p:spPr>
      </p:sp>
      <p:sp>
        <p:nvSpPr>
          <p:cNvPr id="15" name="TextBox 15"/>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System Architecture</a:t>
            </a:r>
          </a:p>
        </p:txBody>
      </p:sp>
      <p:sp>
        <p:nvSpPr>
          <p:cNvPr id="16" name="TextBox 16"/>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List of Modules</a:t>
            </a:r>
          </a:p>
        </p:txBody>
      </p:sp>
      <p:sp>
        <p:nvSpPr>
          <p:cNvPr id="11" name="TextBox 11"/>
          <p:cNvSpPr txBox="1"/>
          <p:nvPr/>
        </p:nvSpPr>
        <p:spPr>
          <a:xfrm>
            <a:off x="1224916" y="2398395"/>
            <a:ext cx="15819120" cy="9111615"/>
          </a:xfrm>
          <a:prstGeom prst="rect">
            <a:avLst/>
          </a:prstGeom>
        </p:spPr>
        <p:txBody>
          <a:bodyPr lIns="0" tIns="0" rIns="0" bIns="0" rtlCol="0" anchor="t">
            <a:spAutoFit/>
          </a:bodyPr>
          <a:lstStyle/>
          <a:p>
            <a:pPr algn="just">
              <a:lnSpc>
                <a:spcPts val="6480"/>
              </a:lnSpc>
            </a:pPr>
            <a:r>
              <a:rPr lang="en-US" sz="3600">
                <a:solidFill>
                  <a:srgbClr val="000000"/>
                </a:solidFill>
                <a:latin typeface="Times New Roman Bold"/>
              </a:rPr>
              <a:t>USER MODULE:</a:t>
            </a:r>
          </a:p>
          <a:p>
            <a:pPr marL="651053" lvl="1" indent="-325526" algn="l">
              <a:lnSpc>
                <a:spcPts val="4320"/>
              </a:lnSpc>
              <a:buFont typeface="Arial"/>
              <a:buChar char="•"/>
            </a:pPr>
            <a:r>
              <a:rPr lang="en-US" sz="3600">
                <a:solidFill>
                  <a:srgbClr val="000000"/>
                </a:solidFill>
                <a:latin typeface="Times New Roman"/>
              </a:rPr>
              <a:t>The "Malware Detection Module" for Chrome is designed to protect users from malicious software during file downloads. This module integrates seamlessly with the Chrome browser, continuously monitoring all incoming downloads in real-time. Utilizing advanced detection techniques such as behavior analysis, heuristic scanning, and cloud-based threat intelligence, it identifies and blocks potential malware before it can infect the user's system. The module alerts users immediately upon detecting suspicious files, providing options to quarantine or delete the threats. This proactive defense mechanism ensures a secure browsing and downloading experience, safeguarding users against a wide range of malware threats.</a:t>
            </a:r>
          </a:p>
          <a:p>
            <a:pPr algn="l">
              <a:lnSpc>
                <a:spcPts val="4320"/>
              </a:lnSpc>
            </a:pPr>
            <a:endParaRPr lang="en-US" sz="3600">
              <a:solidFill>
                <a:srgbClr val="000000"/>
              </a:solidFill>
              <a:latin typeface="Times New Roman"/>
            </a:endParaRPr>
          </a:p>
          <a:p>
            <a:pPr marL="651510" lvl="1" indent="-325755" algn="just">
              <a:lnSpc>
                <a:spcPts val="6480"/>
              </a:lnSpc>
            </a:pPr>
            <a:endParaRPr lang="en-US" sz="3600">
              <a:solidFill>
                <a:srgbClr val="000000"/>
              </a:solidFill>
              <a:latin typeface="Times New Roman"/>
            </a:endParaRPr>
          </a:p>
          <a:p>
            <a:pPr marL="651510" lvl="1" indent="-325755" algn="just">
              <a:lnSpc>
                <a:spcPts val="6480"/>
              </a:lnSpc>
            </a:pPr>
            <a:endParaRPr lang="en-US" sz="3600">
              <a:solidFill>
                <a:srgbClr val="000000"/>
              </a:solidFill>
              <a:latin typeface="Times New Roman"/>
            </a:endParaRPr>
          </a:p>
          <a:p>
            <a:pPr marL="651510" lvl="1" indent="-325755" algn="l">
              <a:lnSpc>
                <a:spcPts val="4320"/>
              </a:lnSpc>
            </a:pPr>
            <a:endParaRPr lang="en-US" sz="3600">
              <a:solidFill>
                <a:srgbClr val="000000"/>
              </a:solidFill>
              <a:latin typeface="Times New Roman"/>
            </a:endParaRP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List of Modules</a:t>
            </a:r>
          </a:p>
        </p:txBody>
      </p:sp>
      <p:sp>
        <p:nvSpPr>
          <p:cNvPr id="11" name="TextBox 11"/>
          <p:cNvSpPr txBox="1"/>
          <p:nvPr/>
        </p:nvSpPr>
        <p:spPr>
          <a:xfrm>
            <a:off x="1224916" y="2309058"/>
            <a:ext cx="15819120" cy="5930265"/>
          </a:xfrm>
          <a:prstGeom prst="rect">
            <a:avLst/>
          </a:prstGeom>
        </p:spPr>
        <p:txBody>
          <a:bodyPr lIns="0" tIns="0" rIns="0" bIns="0" rtlCol="0" anchor="t">
            <a:spAutoFit/>
          </a:bodyPr>
          <a:lstStyle/>
          <a:p>
            <a:pPr algn="just">
              <a:lnSpc>
                <a:spcPts val="5130"/>
              </a:lnSpc>
            </a:pPr>
            <a:r>
              <a:rPr lang="en-US" sz="2850">
                <a:solidFill>
                  <a:srgbClr val="000000"/>
                </a:solidFill>
                <a:latin typeface="Times New Roman Bold"/>
              </a:rPr>
              <a:t>MALWARE DETECTION FOR CHROME DOWNLOADS</a:t>
            </a:r>
          </a:p>
          <a:p>
            <a:pPr algn="just">
              <a:lnSpc>
                <a:spcPts val="5130"/>
              </a:lnSpc>
            </a:pPr>
            <a:r>
              <a:rPr lang="en-US" sz="2850">
                <a:solidFill>
                  <a:srgbClr val="000000"/>
                </a:solidFill>
                <a:latin typeface="Times New Roman"/>
              </a:rPr>
              <a:t>This module is designed to enhance the security of Chrome browser downloads by detecting malware files in real-time. It leverages advanced detection techniques to ensure that any potentially harmful files are identified before they can impact the user's system. The module is divided into several key components, each responsible for a specific aspect of the detection process.</a:t>
            </a:r>
          </a:p>
          <a:p>
            <a:pPr algn="just">
              <a:lnSpc>
                <a:spcPts val="5130"/>
              </a:lnSpc>
            </a:pPr>
            <a:endParaRPr lang="en-US" sz="2850">
              <a:solidFill>
                <a:srgbClr val="000000"/>
              </a:solidFill>
              <a:latin typeface="Times New Roman"/>
            </a:endParaRPr>
          </a:p>
          <a:p>
            <a:pPr algn="just">
              <a:lnSpc>
                <a:spcPts val="5130"/>
              </a:lnSpc>
            </a:pPr>
            <a:r>
              <a:rPr lang="en-US" sz="2850">
                <a:solidFill>
                  <a:srgbClr val="000000"/>
                </a:solidFill>
                <a:latin typeface="Times New Roman Bold"/>
              </a:rPr>
              <a:t>REAL TIME SCANNING ENGINE</a:t>
            </a:r>
          </a:p>
          <a:p>
            <a:pPr algn="l">
              <a:lnSpc>
                <a:spcPts val="3419"/>
              </a:lnSpc>
            </a:pPr>
            <a:r>
              <a:rPr lang="en-US" sz="2850">
                <a:solidFill>
                  <a:srgbClr val="000000"/>
                </a:solidFill>
                <a:latin typeface="Times New Roman"/>
              </a:rPr>
              <a:t>he core of the malware detection module, this engine continuously monitors downloads in Chrome. It uses a combination of signature-based and heuristic-based detection methods to identify known malware and potential threats based on file behavior and characteristics.</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149350" y="2660300"/>
            <a:ext cx="7026984" cy="3331038"/>
          </a:xfrm>
          <a:custGeom>
            <a:avLst/>
            <a:gdLst/>
            <a:ahLst/>
            <a:cxnLst/>
            <a:rect l="l" t="t" r="r" b="b"/>
            <a:pathLst>
              <a:path w="7026984" h="3331038">
                <a:moveTo>
                  <a:pt x="0" y="0"/>
                </a:moveTo>
                <a:lnTo>
                  <a:pt x="7026984" y="0"/>
                </a:lnTo>
                <a:lnTo>
                  <a:pt x="7026984" y="3331038"/>
                </a:lnTo>
                <a:lnTo>
                  <a:pt x="0" y="3331038"/>
                </a:lnTo>
                <a:lnTo>
                  <a:pt x="0" y="0"/>
                </a:lnTo>
                <a:close/>
              </a:path>
            </a:pathLst>
          </a:custGeom>
          <a:blipFill>
            <a:blip r:embed="rId3"/>
            <a:stretch>
              <a:fillRect b="-52"/>
            </a:stretch>
          </a:blipFill>
        </p:spPr>
      </p:sp>
      <p:sp>
        <p:nvSpPr>
          <p:cNvPr id="11" name="Freeform 11"/>
          <p:cNvSpPr/>
          <p:nvPr/>
        </p:nvSpPr>
        <p:spPr>
          <a:xfrm>
            <a:off x="1753983" y="2626520"/>
            <a:ext cx="6104359" cy="3212419"/>
          </a:xfrm>
          <a:custGeom>
            <a:avLst/>
            <a:gdLst/>
            <a:ahLst/>
            <a:cxnLst/>
            <a:rect l="l" t="t" r="r" b="b"/>
            <a:pathLst>
              <a:path w="6104359" h="3212419">
                <a:moveTo>
                  <a:pt x="0" y="0"/>
                </a:moveTo>
                <a:lnTo>
                  <a:pt x="6104358" y="0"/>
                </a:lnTo>
                <a:lnTo>
                  <a:pt x="6104358" y="3212419"/>
                </a:lnTo>
                <a:lnTo>
                  <a:pt x="0" y="3212419"/>
                </a:lnTo>
                <a:lnTo>
                  <a:pt x="0" y="0"/>
                </a:lnTo>
                <a:close/>
              </a:path>
            </a:pathLst>
          </a:custGeom>
          <a:blipFill>
            <a:blip r:embed="rId4"/>
            <a:stretch>
              <a:fillRect/>
            </a:stretch>
          </a:blipFill>
        </p:spPr>
      </p:sp>
      <p:sp>
        <p:nvSpPr>
          <p:cNvPr id="12" name="Freeform 12"/>
          <p:cNvSpPr/>
          <p:nvPr/>
        </p:nvSpPr>
        <p:spPr>
          <a:xfrm>
            <a:off x="10291028" y="2518174"/>
            <a:ext cx="6447384" cy="3396965"/>
          </a:xfrm>
          <a:custGeom>
            <a:avLst/>
            <a:gdLst/>
            <a:ahLst/>
            <a:cxnLst/>
            <a:rect l="l" t="t" r="r" b="b"/>
            <a:pathLst>
              <a:path w="6447384" h="3396965">
                <a:moveTo>
                  <a:pt x="0" y="0"/>
                </a:moveTo>
                <a:lnTo>
                  <a:pt x="6447383" y="0"/>
                </a:lnTo>
                <a:lnTo>
                  <a:pt x="6447383" y="3396965"/>
                </a:lnTo>
                <a:lnTo>
                  <a:pt x="0" y="3396965"/>
                </a:lnTo>
                <a:lnTo>
                  <a:pt x="0" y="0"/>
                </a:lnTo>
                <a:close/>
              </a:path>
            </a:pathLst>
          </a:custGeom>
          <a:blipFill>
            <a:blip r:embed="rId5"/>
            <a:stretch>
              <a:fillRect/>
            </a:stretch>
          </a:blipFill>
        </p:spPr>
      </p:sp>
      <p:sp>
        <p:nvSpPr>
          <p:cNvPr id="13" name="Freeform 13"/>
          <p:cNvSpPr/>
          <p:nvPr/>
        </p:nvSpPr>
        <p:spPr>
          <a:xfrm>
            <a:off x="5966793" y="5996101"/>
            <a:ext cx="6354413" cy="3264580"/>
          </a:xfrm>
          <a:custGeom>
            <a:avLst/>
            <a:gdLst/>
            <a:ahLst/>
            <a:cxnLst/>
            <a:rect l="l" t="t" r="r" b="b"/>
            <a:pathLst>
              <a:path w="6354413" h="3264580">
                <a:moveTo>
                  <a:pt x="0" y="0"/>
                </a:moveTo>
                <a:lnTo>
                  <a:pt x="6354414" y="0"/>
                </a:lnTo>
                <a:lnTo>
                  <a:pt x="6354414" y="3264580"/>
                </a:lnTo>
                <a:lnTo>
                  <a:pt x="0" y="3264580"/>
                </a:lnTo>
                <a:lnTo>
                  <a:pt x="0" y="0"/>
                </a:lnTo>
                <a:close/>
              </a:path>
            </a:pathLst>
          </a:custGeom>
          <a:blipFill>
            <a:blip r:embed="rId6"/>
            <a:stretch>
              <a:fillRect/>
            </a:stretch>
          </a:blipFill>
        </p:spPr>
      </p:sp>
      <p:sp>
        <p:nvSpPr>
          <p:cNvPr id="14" name="TextBox 14"/>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Implementation/Results of Module</a:t>
            </a:r>
          </a:p>
        </p:txBody>
      </p:sp>
      <p:sp>
        <p:nvSpPr>
          <p:cNvPr id="15" name="TextBox 15"/>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6" name="TextBox 16"/>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604161" y="2343152"/>
            <a:ext cx="6827535" cy="3469241"/>
          </a:xfrm>
          <a:custGeom>
            <a:avLst/>
            <a:gdLst/>
            <a:ahLst/>
            <a:cxnLst/>
            <a:rect l="l" t="t" r="r" b="b"/>
            <a:pathLst>
              <a:path w="6827535" h="3469241">
                <a:moveTo>
                  <a:pt x="0" y="0"/>
                </a:moveTo>
                <a:lnTo>
                  <a:pt x="6827535" y="0"/>
                </a:lnTo>
                <a:lnTo>
                  <a:pt x="6827535" y="3469241"/>
                </a:lnTo>
                <a:lnTo>
                  <a:pt x="0" y="3469241"/>
                </a:lnTo>
                <a:lnTo>
                  <a:pt x="0" y="0"/>
                </a:lnTo>
                <a:close/>
              </a:path>
            </a:pathLst>
          </a:custGeom>
          <a:blipFill>
            <a:blip r:embed="rId3"/>
            <a:stretch>
              <a:fillRect/>
            </a:stretch>
          </a:blipFill>
        </p:spPr>
      </p:sp>
      <p:sp>
        <p:nvSpPr>
          <p:cNvPr id="11" name="Freeform 11"/>
          <p:cNvSpPr/>
          <p:nvPr/>
        </p:nvSpPr>
        <p:spPr>
          <a:xfrm>
            <a:off x="10294642" y="2343152"/>
            <a:ext cx="6682718" cy="3538373"/>
          </a:xfrm>
          <a:custGeom>
            <a:avLst/>
            <a:gdLst/>
            <a:ahLst/>
            <a:cxnLst/>
            <a:rect l="l" t="t" r="r" b="b"/>
            <a:pathLst>
              <a:path w="6682718" h="3538373">
                <a:moveTo>
                  <a:pt x="0" y="0"/>
                </a:moveTo>
                <a:lnTo>
                  <a:pt x="6682718" y="0"/>
                </a:lnTo>
                <a:lnTo>
                  <a:pt x="6682718" y="3538373"/>
                </a:lnTo>
                <a:lnTo>
                  <a:pt x="0" y="3538373"/>
                </a:lnTo>
                <a:lnTo>
                  <a:pt x="0" y="0"/>
                </a:lnTo>
                <a:close/>
              </a:path>
            </a:pathLst>
          </a:custGeom>
          <a:blipFill>
            <a:blip r:embed="rId4"/>
            <a:stretch>
              <a:fillRect/>
            </a:stretch>
          </a:blipFill>
        </p:spPr>
      </p:sp>
      <p:sp>
        <p:nvSpPr>
          <p:cNvPr id="12" name="Freeform 12"/>
          <p:cNvSpPr/>
          <p:nvPr/>
        </p:nvSpPr>
        <p:spPr>
          <a:xfrm>
            <a:off x="5914713" y="5986300"/>
            <a:ext cx="7283127" cy="3650152"/>
          </a:xfrm>
          <a:custGeom>
            <a:avLst/>
            <a:gdLst/>
            <a:ahLst/>
            <a:cxnLst/>
            <a:rect l="l" t="t" r="r" b="b"/>
            <a:pathLst>
              <a:path w="7283127" h="3650152">
                <a:moveTo>
                  <a:pt x="0" y="0"/>
                </a:moveTo>
                <a:lnTo>
                  <a:pt x="7283127" y="0"/>
                </a:lnTo>
                <a:lnTo>
                  <a:pt x="7283127" y="3650152"/>
                </a:lnTo>
                <a:lnTo>
                  <a:pt x="0" y="3650152"/>
                </a:lnTo>
                <a:lnTo>
                  <a:pt x="0" y="0"/>
                </a:lnTo>
                <a:close/>
              </a:path>
            </a:pathLst>
          </a:custGeom>
          <a:blipFill>
            <a:blip r:embed="rId5"/>
            <a:stretch>
              <a:fillRect/>
            </a:stretch>
          </a:blipFill>
        </p:spPr>
      </p:sp>
      <p:sp>
        <p:nvSpPr>
          <p:cNvPr id="13" name="TextBox 13"/>
          <p:cNvSpPr txBox="1"/>
          <p:nvPr/>
        </p:nvSpPr>
        <p:spPr>
          <a:xfrm>
            <a:off x="1240790" y="493396"/>
            <a:ext cx="15819120" cy="1742122"/>
          </a:xfrm>
          <a:prstGeom prst="rect">
            <a:avLst/>
          </a:prstGeom>
        </p:spPr>
        <p:txBody>
          <a:bodyPr lIns="0" tIns="0" rIns="0" bIns="0" rtlCol="0" anchor="t">
            <a:spAutoFit/>
          </a:bodyPr>
          <a:lstStyle/>
          <a:p>
            <a:pPr algn="l">
              <a:lnSpc>
                <a:spcPts val="5759"/>
              </a:lnSpc>
            </a:pPr>
            <a:r>
              <a:rPr lang="en-US" sz="4800" spc="7">
                <a:solidFill>
                  <a:srgbClr val="FF0000"/>
                </a:solidFill>
                <a:latin typeface="DejaVu Sans Bold"/>
              </a:rPr>
              <a:t>Implementation/Results of Module</a:t>
            </a:r>
          </a:p>
        </p:txBody>
      </p:sp>
      <p:sp>
        <p:nvSpPr>
          <p:cNvPr id="14" name="TextBox 14"/>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a:rPr>
              <a:t>Department of Computer Science and Engineering</a:t>
            </a:r>
          </a:p>
        </p:txBody>
      </p:sp>
      <p:sp>
        <p:nvSpPr>
          <p:cNvPr id="15" name="TextBox 15"/>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Times New Roman Semi-Bold</vt:lpstr>
      <vt:lpstr>Calibri</vt:lpstr>
      <vt:lpstr>DejaVu Sans Bold</vt:lpstr>
      <vt:lpstr>DejaVu Sans</vt:lpstr>
      <vt:lpstr>Times New Roman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PRIEE PPT.pptx</dc:title>
  <cp:lastModifiedBy>HARISH D</cp:lastModifiedBy>
  <cp:revision>2</cp:revision>
  <dcterms:created xsi:type="dcterms:W3CDTF">2006-08-16T00:00:00Z</dcterms:created>
  <dcterms:modified xsi:type="dcterms:W3CDTF">2024-05-20T04:10:42Z</dcterms:modified>
  <dc:identifier>DAGFu-W1fwk</dc:identifier>
</cp:coreProperties>
</file>