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2" autoAdjust="0"/>
  </p:normalViewPr>
  <p:slideViewPr>
    <p:cSldViewPr>
      <p:cViewPr>
        <p:scale>
          <a:sx n="125" d="100"/>
          <a:sy n="125" d="100"/>
        </p:scale>
        <p:origin x="-29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NAME:HARISH.G</a:t>
            </a:r>
          </a:p>
          <a:p>
            <a:r>
              <a:rPr lang="en-US" sz="2400" dirty="0"/>
              <a:t>REGISTER NO:312207292</a:t>
            </a:r>
          </a:p>
          <a:p>
            <a:r>
              <a:rPr lang="en-US" sz="2400" dirty="0"/>
              <a:t>NAAN MUDHALVAN ID: unm13056366402781</a:t>
            </a:r>
          </a:p>
          <a:p>
            <a:r>
              <a:rPr lang="en-US" sz="2400" dirty="0"/>
              <a:t>DEPARTMENT:COMMERCE</a:t>
            </a:r>
          </a:p>
          <a:p>
            <a:r>
              <a:rPr lang="en-US" sz="2400" dirty="0"/>
              <a:t>COLLEGE:C.KANDASAMI NAIDU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3FE7DE3-63FE-FFF9-C240-5D301952AB47}"/>
              </a:ext>
            </a:extLst>
          </p:cNvPr>
          <p:cNvSpPr txBox="1"/>
          <p:nvPr/>
        </p:nvSpPr>
        <p:spPr>
          <a:xfrm>
            <a:off x="914400" y="1295400"/>
            <a:ext cx="8234172" cy="2862322"/>
          </a:xfrm>
          <a:prstGeom prst="rect">
            <a:avLst/>
          </a:prstGeom>
          <a:noFill/>
        </p:spPr>
        <p:txBody>
          <a:bodyPr wrap="square">
            <a:spAutoFit/>
          </a:bodyPr>
          <a:lstStyle/>
          <a:p>
            <a:pPr>
              <a:buFont typeface="Arial" panose="020B0604020202020204" pitchFamily="34" charset="0"/>
              <a:buChar char="•"/>
            </a:pPr>
            <a:r>
              <a:rPr lang="en-US" dirty="0"/>
              <a:t>Create </a:t>
            </a:r>
            <a:r>
              <a:rPr lang="en-US" b="1" dirty="0"/>
              <a:t>Pivot Tables</a:t>
            </a:r>
            <a:r>
              <a:rPr lang="en-US" dirty="0"/>
              <a:t> to summarize and analyze performance data. For </a:t>
            </a:r>
            <a:r>
              <a:rPr lang="en-US" dirty="0" err="1"/>
              <a:t>example:</a:t>
            </a:r>
            <a:r>
              <a:rPr lang="en-US" b="1" dirty="0" err="1"/>
              <a:t>Employee</a:t>
            </a:r>
            <a:r>
              <a:rPr lang="en-US" b="1" dirty="0"/>
              <a:t> Performance Summary:</a:t>
            </a:r>
            <a:r>
              <a:rPr lang="en-US" dirty="0"/>
              <a:t> Aggregate performance metrics by employee and department.</a:t>
            </a:r>
          </a:p>
          <a:p>
            <a:pPr>
              <a:buFont typeface="Arial" panose="020B0604020202020204" pitchFamily="34" charset="0"/>
              <a:buChar char="•"/>
            </a:pPr>
            <a:r>
              <a:rPr lang="en-US" dirty="0"/>
              <a:t>Use </a:t>
            </a:r>
            <a:r>
              <a:rPr lang="en-US" b="1" dirty="0"/>
              <a:t>line charts</a:t>
            </a:r>
            <a:r>
              <a:rPr lang="en-US" dirty="0"/>
              <a:t> or </a:t>
            </a:r>
            <a:r>
              <a:rPr lang="en-US" b="1" dirty="0"/>
              <a:t>sparklines</a:t>
            </a:r>
            <a:r>
              <a:rPr lang="en-US" dirty="0"/>
              <a:t> to visualize trends over time. For instance, track performance improvements or declines across different quarters.</a:t>
            </a:r>
          </a:p>
          <a:p>
            <a:pPr>
              <a:buFont typeface="Arial" panose="020B0604020202020204" pitchFamily="34" charset="0"/>
              <a:buChar char="•"/>
            </a:pPr>
            <a:r>
              <a:rPr lang="en-US" dirty="0"/>
              <a:t>Create an interactive </a:t>
            </a:r>
            <a:r>
              <a:rPr lang="en-US" b="1" dirty="0"/>
              <a:t>dashboard</a:t>
            </a:r>
            <a:r>
              <a:rPr lang="en-US" dirty="0"/>
              <a:t> to consolidate and display key metrics. Use </a:t>
            </a:r>
            <a:r>
              <a:rPr lang="en-US" b="1" dirty="0"/>
              <a:t>Pivot Charts</a:t>
            </a:r>
            <a:r>
              <a:rPr lang="en-US" dirty="0"/>
              <a:t>, </a:t>
            </a:r>
            <a:r>
              <a:rPr lang="en-US" b="1" dirty="0"/>
              <a:t>Slicers</a:t>
            </a:r>
            <a:r>
              <a:rPr lang="en-US" dirty="0"/>
              <a:t>, and </a:t>
            </a:r>
            <a:r>
              <a:rPr lang="en-US" b="1" dirty="0"/>
              <a:t>Timelines</a:t>
            </a:r>
            <a:r>
              <a:rPr lang="en-US" dirty="0"/>
              <a:t> to make the dashboard dynamic.</a:t>
            </a:r>
          </a:p>
          <a:p>
            <a:pPr>
              <a:buFont typeface="Arial" panose="020B0604020202020204" pitchFamily="34" charset="0"/>
              <a:buChar char="•"/>
            </a:pPr>
            <a:r>
              <a:rPr lang="en-US" dirty="0"/>
              <a:t>Include visual elements like bar charts, pie charts, and gauges to represent different performance aspects.</a:t>
            </a:r>
          </a:p>
          <a:p>
            <a:pPr>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7AB46F2F-C4C2-7947-FFBE-7D347F80C44B}"/>
              </a:ext>
            </a:extLst>
          </p:cNvPr>
          <p:cNvSpPr>
            <a:spLocks noChangeArrowheads="1"/>
          </p:cNvSpPr>
          <p:nvPr/>
        </p:nvSpPr>
        <p:spPr bwMode="auto">
          <a:xfrm>
            <a:off x="755332" y="1066800"/>
            <a:ext cx="58740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The average overall performance score for employees in the Sales department is 4.2 out of 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Interpretation:</a:t>
            </a:r>
            <a:r>
              <a:rPr kumimoji="0" lang="en-US" altLang="en-US" sz="1800" b="0" i="0" u="none" strike="noStrike" cap="none" normalizeH="0" baseline="0" dirty="0">
                <a:ln>
                  <a:noFill/>
                </a:ln>
                <a:solidFill>
                  <a:schemeClr val="tx1"/>
                </a:solidFill>
                <a:effectLst/>
                <a:latin typeface="Arial" panose="020B0604020202020204" pitchFamily="34" charset="0"/>
              </a:rPr>
              <a:t> This indicates a relatively high level of performance among sales staff, suggesting effective performance management or high employee competency. </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Overview:</a:t>
            </a:r>
            <a:r>
              <a:rPr lang="en-US" dirty="0"/>
              <a:t> The average employee performance score is 4.0, with a significant increase in scores over the past year.</a:t>
            </a:r>
          </a:p>
          <a:p>
            <a:pPr eaLnBrk="0" fontAlgn="base" hangingPunct="0">
              <a:spcBef>
                <a:spcPct val="0"/>
              </a:spcBef>
              <a:spcAft>
                <a:spcPct val="0"/>
              </a:spcAft>
              <a:buFontTx/>
              <a:buChar char="•"/>
            </a:pPr>
            <a:r>
              <a:rPr lang="en-US" b="1" dirty="0"/>
              <a:t>Recommendations:</a:t>
            </a:r>
            <a:r>
              <a:rPr lang="en-US" dirty="0"/>
              <a:t> Implement additional training programs for lower performers, introduce recognition initiatives for top performers, and review departmental strategies to address performance gaps.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A5E064-0F23-6DF2-B73B-C7CB22F03F69}"/>
              </a:ext>
            </a:extLst>
          </p:cNvPr>
          <p:cNvSpPr txBox="1"/>
          <p:nvPr/>
        </p:nvSpPr>
        <p:spPr>
          <a:xfrm>
            <a:off x="773620" y="1140586"/>
            <a:ext cx="8234172" cy="2031325"/>
          </a:xfrm>
          <a:prstGeom prst="rect">
            <a:avLst/>
          </a:prstGeom>
          <a:noFill/>
        </p:spPr>
        <p:txBody>
          <a:bodyPr wrap="square">
            <a:spAutoFit/>
          </a:bodyPr>
          <a:lstStyle/>
          <a:p>
            <a:pPr>
              <a:buFont typeface="Arial" panose="020B0604020202020204" pitchFamily="34" charset="0"/>
              <a:buChar char="•"/>
            </a:pPr>
            <a:r>
              <a:rPr lang="en-US" dirty="0"/>
              <a:t>Employees with scores below </a:t>
            </a:r>
            <a:r>
              <a:rPr lang="en-US" b="1" dirty="0"/>
              <a:t>3.5</a:t>
            </a:r>
            <a:r>
              <a:rPr lang="en-US" dirty="0"/>
              <a:t> tend to have lower project completion rates and quality scores.</a:t>
            </a:r>
          </a:p>
          <a:p>
            <a:r>
              <a:rPr lang="en-US" b="1" dirty="0"/>
              <a:t>Implications:</a:t>
            </a:r>
            <a:endParaRPr lang="en-US" dirty="0"/>
          </a:p>
          <a:p>
            <a:pPr>
              <a:buFont typeface="Arial" panose="020B0604020202020204" pitchFamily="34" charset="0"/>
              <a:buChar char="•"/>
            </a:pPr>
            <a:r>
              <a:rPr lang="en-US" dirty="0"/>
              <a:t>There is a need for targeted training programs to address specific skill gaps and performance issues among lower performers.</a:t>
            </a:r>
          </a:p>
          <a:p>
            <a:pPr>
              <a:buFont typeface="Arial" panose="020B0604020202020204" pitchFamily="34" charset="0"/>
              <a:buChar char="•"/>
            </a:pPr>
            <a:r>
              <a:rPr lang="en-US" dirty="0"/>
              <a:t>Enhanced development initiatives may help improve performance and overall productivity.</a:t>
            </a:r>
          </a:p>
        </p:txBody>
      </p:sp>
      <p:sp>
        <p:nvSpPr>
          <p:cNvPr id="5" name="Rectangle 1">
            <a:extLst>
              <a:ext uri="{FF2B5EF4-FFF2-40B4-BE49-F238E27FC236}">
                <a16:creationId xmlns:a16="http://schemas.microsoft.com/office/drawing/2014/main" id="{24D65798-2E3D-C610-29E4-FAF5CCCC66D8}"/>
              </a:ext>
            </a:extLst>
          </p:cNvPr>
          <p:cNvSpPr>
            <a:spLocks noChangeArrowheads="1"/>
          </p:cNvSpPr>
          <p:nvPr/>
        </p:nvSpPr>
        <p:spPr bwMode="auto">
          <a:xfrm>
            <a:off x="782764" y="3324998"/>
            <a:ext cx="928782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employee performance analysis using Excel has provided valuable insights into overall performance trends, departmental comparisons, and individual performance levels. Regular updates and ongoing analysis will be essential in sustaining improvements and adapting to any changes in performance dynamics.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a:extLst>
              <a:ext uri="{FF2B5EF4-FFF2-40B4-BE49-F238E27FC236}">
                <a16:creationId xmlns:a16="http://schemas.microsoft.com/office/drawing/2014/main" id="{45655EAA-D9FA-21DA-664A-55EF49D240DE}"/>
              </a:ext>
            </a:extLst>
          </p:cNvPr>
          <p:cNvSpPr>
            <a:spLocks noChangeArrowheads="1"/>
          </p:cNvSpPr>
          <p:nvPr/>
        </p:nvSpPr>
        <p:spPr bwMode="auto">
          <a:xfrm>
            <a:off x="834072" y="1287840"/>
            <a:ext cx="7467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Objective:</a:t>
            </a:r>
            <a:r>
              <a:rPr kumimoji="0" lang="en-US" altLang="en-US" sz="2400" b="0" i="0" u="none" strike="noStrike" cap="none" normalizeH="0" baseline="0" dirty="0">
                <a:ln>
                  <a:noFill/>
                </a:ln>
                <a:solidFill>
                  <a:schemeClr val="tx1"/>
                </a:solidFill>
                <a:effectLst/>
                <a:latin typeface="Arial" panose="020B0604020202020204" pitchFamily="34" charset="0"/>
              </a:rPr>
              <a:t> To evaluate and improve employee performance by analyzing various performance metrics using Excel.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Collection:</a:t>
            </a:r>
            <a:r>
              <a:rPr kumimoji="0" lang="en-US" altLang="en-US" sz="2400" b="0" i="0" u="none" strike="noStrike" cap="none" normalizeH="0" baseline="0" dirty="0">
                <a:ln>
                  <a:noFill/>
                </a:ln>
                <a:solidFill>
                  <a:schemeClr val="tx1"/>
                </a:solidFill>
                <a:effectLst/>
                <a:latin typeface="Arial" panose="020B0604020202020204" pitchFamily="34" charset="0"/>
              </a:rPr>
              <a:t> Gather relevant performance data for each employee, including metrics such as sales numbers, project completion rates, attendance records, and peer reviews.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Organization:</a:t>
            </a:r>
            <a:r>
              <a:rPr kumimoji="0" lang="en-US" altLang="en-US" sz="2400" b="0" i="0" u="none" strike="noStrike" cap="none" normalizeH="0" baseline="0" dirty="0">
                <a:ln>
                  <a:noFill/>
                </a:ln>
                <a:solidFill>
                  <a:schemeClr val="tx1"/>
                </a:solidFill>
                <a:effectLst/>
                <a:latin typeface="Arial" panose="020B0604020202020204" pitchFamily="34" charset="0"/>
              </a:rPr>
              <a:t> Organize the data in Excel spreadsheets, ensuring that it is structured to facilitate easy analysis. This may involve creating separate sheets for different performance metrics or combining data into a comprehensive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61469E18-09DE-35F3-69D2-B600EB48AD24}"/>
              </a:ext>
            </a:extLst>
          </p:cNvPr>
          <p:cNvSpPr>
            <a:spLocks noChangeArrowheads="1"/>
          </p:cNvSpPr>
          <p:nvPr/>
        </p:nvSpPr>
        <p:spPr bwMode="auto">
          <a:xfrm>
            <a:off x="647700" y="1656487"/>
            <a:ext cx="8610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 data from various sources such as performance reviews, sales reports, attendance records, and project completion reports.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data accuracy and completeness by cross-verifying with relevant departments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B44FCB4C-9991-CAA2-403A-D698ACBB6C95}"/>
              </a:ext>
            </a:extLst>
          </p:cNvPr>
          <p:cNvSpPr>
            <a:spLocks noChangeArrowheads="1"/>
          </p:cNvSpPr>
          <p:nvPr/>
        </p:nvSpPr>
        <p:spPr bwMode="auto">
          <a:xfrm>
            <a:off x="647699" y="2813953"/>
            <a:ext cx="86106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Utilize Excel features such as pivot tables, charts, and graphs to analyze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formulas and functions (e.g., AVERAGE, MAX, MIN, IF) to calculate performance indicators.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conditional formatting to highlight key performance metrics and trends.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952D758-4261-8F5F-5D3F-589B0C18E072}"/>
              </a:ext>
            </a:extLst>
          </p:cNvPr>
          <p:cNvSpPr txBox="1"/>
          <p:nvPr/>
        </p:nvSpPr>
        <p:spPr>
          <a:xfrm>
            <a:off x="2590800" y="1905000"/>
            <a:ext cx="3657600" cy="1754326"/>
          </a:xfrm>
          <a:prstGeom prst="rect">
            <a:avLst/>
          </a:prstGeom>
          <a:noFill/>
        </p:spPr>
        <p:txBody>
          <a:bodyPr wrap="square">
            <a:spAutoFit/>
          </a:bodyPr>
          <a:lstStyle/>
          <a:p>
            <a:r>
              <a:rPr lang="en-IN" dirty="0"/>
              <a:t>*First name</a:t>
            </a:r>
          </a:p>
          <a:p>
            <a:r>
              <a:rPr lang="en-IN" dirty="0"/>
              <a:t>*Business Unit</a:t>
            </a:r>
          </a:p>
          <a:p>
            <a:r>
              <a:rPr lang="en-IN" dirty="0"/>
              <a:t>*Gender code</a:t>
            </a:r>
          </a:p>
          <a:p>
            <a:r>
              <a:rPr lang="en-IN" dirty="0"/>
              <a:t>*Performance Level</a:t>
            </a:r>
          </a:p>
          <a:p>
            <a:r>
              <a:rPr lang="en-IN" dirty="0"/>
              <a:t>*Employee type</a:t>
            </a:r>
          </a:p>
          <a:p>
            <a:r>
              <a:rPr lang="en-IN" dirty="0"/>
              <a:t>*Employee status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58817F6-15CD-BA09-2764-0BB9F13306D7}"/>
              </a:ext>
            </a:extLst>
          </p:cNvPr>
          <p:cNvSpPr txBox="1"/>
          <p:nvPr/>
        </p:nvSpPr>
        <p:spPr>
          <a:xfrm>
            <a:off x="3124199" y="2019300"/>
            <a:ext cx="6019801" cy="2677656"/>
          </a:xfrm>
          <a:prstGeom prst="rect">
            <a:avLst/>
          </a:prstGeom>
          <a:noFill/>
        </p:spPr>
        <p:txBody>
          <a:bodyPr wrap="square">
            <a:spAutoFit/>
          </a:bodyPr>
          <a:lstStyle/>
          <a:p>
            <a:r>
              <a:rPr lang="en-IN" sz="2800" dirty="0"/>
              <a:t>Our Solution: We offer a comprehensive employee performance analysis solution using Excel, designed to streamline the management of performance data by providing pivot table chart and graph and actionable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7" name="Rectangle 1">
            <a:extLst>
              <a:ext uri="{FF2B5EF4-FFF2-40B4-BE49-F238E27FC236}">
                <a16:creationId xmlns:a16="http://schemas.microsoft.com/office/drawing/2014/main" id="{B5808D0F-CD66-4FC4-CD00-D31597914523}"/>
              </a:ext>
            </a:extLst>
          </p:cNvPr>
          <p:cNvSpPr>
            <a:spLocks noChangeArrowheads="1"/>
          </p:cNvSpPr>
          <p:nvPr/>
        </p:nvSpPr>
        <p:spPr bwMode="auto">
          <a:xfrm>
            <a:off x="990600" y="1347161"/>
            <a:ext cx="69342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Employee ID:</a:t>
            </a:r>
            <a:r>
              <a:rPr kumimoji="0" lang="en-US" altLang="en-US" sz="1400" b="0" i="0" u="none" strike="noStrike" cap="none" normalizeH="0" baseline="0" dirty="0">
                <a:ln>
                  <a:noFill/>
                </a:ln>
                <a:solidFill>
                  <a:schemeClr val="tx1"/>
                </a:solidFill>
                <a:effectLst/>
                <a:latin typeface="Arial" panose="020B0604020202020204" pitchFamily="34" charset="0"/>
              </a:rPr>
              <a:t> A unique identifier for each employee Numeric or alphanumeric.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Employee Name </a:t>
            </a:r>
            <a:r>
              <a:rPr lang="en-US" altLang="en-US" sz="1400" b="1"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Full name of the employee </a:t>
            </a:r>
            <a:r>
              <a:rPr lang="en-US" altLang="en-US" sz="1400" dirty="0">
                <a:latin typeface="Arial" panose="020B0604020202020204" pitchFamily="34" charset="0"/>
              </a:rPr>
              <a:t>example: Harish</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Department: sales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Description:</a:t>
            </a:r>
            <a:r>
              <a:rPr kumimoji="0" lang="en-US" altLang="en-US" sz="1400" b="0" i="0" u="none" strike="noStrike" cap="none" normalizeH="0" baseline="0" dirty="0">
                <a:ln>
                  <a:noFill/>
                </a:ln>
                <a:solidFill>
                  <a:schemeClr val="tx1"/>
                </a:solidFill>
                <a:effectLst/>
                <a:latin typeface="Arial" panose="020B0604020202020204" pitchFamily="34" charset="0"/>
              </a:rPr>
              <a:t> The department or team the employee belongs to Text Sales, Marketing.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Position/Title:</a:t>
            </a:r>
            <a:r>
              <a:rPr kumimoji="0" lang="en-US" altLang="en-US" sz="1400" b="0" i="0" u="none" strike="noStrike" cap="none" normalizeH="0" baseline="0" dirty="0">
                <a:ln>
                  <a:noFill/>
                </a:ln>
                <a:solidFill>
                  <a:schemeClr val="tx1"/>
                </a:solidFill>
                <a:effectLst/>
                <a:latin typeface="Arial" panose="020B0604020202020204" pitchFamily="34" charset="0"/>
              </a:rPr>
              <a:t> The job title or position of the employee within the organization Text. Sales Manager, Marketing Specialist.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Date of Hire:</a:t>
            </a:r>
            <a:r>
              <a:rPr kumimoji="0" lang="en-US" altLang="en-US" sz="1400" b="0" i="0" u="none" strike="noStrike" cap="none" normalizeH="0" baseline="0" dirty="0">
                <a:ln>
                  <a:noFill/>
                </a:ln>
                <a:solidFill>
                  <a:schemeClr val="tx1"/>
                </a:solidFill>
                <a:effectLst/>
                <a:latin typeface="Arial" panose="020B0604020202020204" pitchFamily="34" charset="0"/>
              </a:rPr>
              <a:t> The date when the employee joined the company.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Type : </a:t>
            </a:r>
            <a:r>
              <a:rPr lang="en-US" altLang="en-US" sz="1400" dirty="0">
                <a:latin typeface="Arial" panose="020B0604020202020204" pitchFamily="34" charset="0"/>
              </a:rPr>
              <a:t>employee performance analysis using excel</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Performance Metrics:</a:t>
            </a:r>
            <a:r>
              <a:rPr kumimoji="0" lang="en-US" altLang="en-US" sz="1400" b="0" i="0" u="none" strike="noStrike" cap="none" normalizeH="0" baseline="0" dirty="0">
                <a:ln>
                  <a:noFill/>
                </a:ln>
                <a:solidFill>
                  <a:schemeClr val="tx1"/>
                </a:solidFill>
                <a:effectLst/>
                <a:latin typeface="Arial" panose="020B0604020202020204" pitchFamily="34" charset="0"/>
              </a:rPr>
              <a:t> Various performance indicators relevant to the role. Metrics can include:</a:t>
            </a: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Sales Revenue:</a:t>
            </a:r>
            <a:r>
              <a:rPr kumimoji="0" lang="en-US" altLang="en-US" sz="1400" b="0" i="0" u="none" strike="noStrike" cap="none" normalizeH="0" baseline="0" dirty="0">
                <a:ln>
                  <a:noFill/>
                </a:ln>
                <a:solidFill>
                  <a:schemeClr val="tx1"/>
                </a:solidFill>
                <a:effectLst/>
                <a:latin typeface="Arial" panose="020B0604020202020204" pitchFamily="34" charset="0"/>
              </a:rPr>
              <a:t> Total sales generated by the employee.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A0969A38-02C7-289F-5933-FCFC0C122246}"/>
              </a:ext>
            </a:extLst>
          </p:cNvPr>
          <p:cNvSpPr>
            <a:spLocks noChangeArrowheads="1"/>
          </p:cNvSpPr>
          <p:nvPr/>
        </p:nvSpPr>
        <p:spPr bwMode="auto">
          <a:xfrm>
            <a:off x="2438400" y="1620857"/>
            <a:ext cx="67818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variety of </a:t>
            </a:r>
            <a:r>
              <a:rPr kumimoji="0" lang="en-US" altLang="en-US" sz="1800" b="1" i="0" u="none" strike="noStrike" cap="none" normalizeH="0" baseline="0" dirty="0">
                <a:ln>
                  <a:noFill/>
                </a:ln>
                <a:solidFill>
                  <a:schemeClr val="tx1"/>
                </a:solidFill>
                <a:effectLst/>
                <a:latin typeface="Arial" panose="020B0604020202020204" pitchFamily="34" charset="0"/>
              </a:rPr>
              <a:t>charts</a:t>
            </a:r>
            <a:r>
              <a:rPr kumimoji="0" lang="en-US" altLang="en-US" sz="1800" b="0" i="0" u="none" strike="noStrike" cap="none" normalizeH="0" baseline="0" dirty="0">
                <a:ln>
                  <a:noFill/>
                </a:ln>
                <a:solidFill>
                  <a:schemeClr val="tx1"/>
                </a:solidFill>
                <a:effectLst/>
                <a:latin typeface="Arial" panose="020B0604020202020204" pitchFamily="34" charset="0"/>
              </a:rPr>
              <a:t> such as bar charts, pie charts, and scatter plots to visualize performance metrics and comparisons.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t>
            </a:r>
            <a:r>
              <a:rPr kumimoji="0" lang="en-US" altLang="en-US" sz="1800" b="1" i="0" u="none" strike="noStrike" cap="none" normalizeH="0" baseline="0" dirty="0">
                <a:ln>
                  <a:noFill/>
                </a:ln>
                <a:solidFill>
                  <a:schemeClr val="tx1"/>
                </a:solidFill>
                <a:effectLst/>
                <a:latin typeface="Arial" panose="020B0604020202020204" pitchFamily="34" charset="0"/>
              </a:rPr>
              <a:t>Combo Charts</a:t>
            </a:r>
            <a:r>
              <a:rPr kumimoji="0" lang="en-US" altLang="en-US" sz="1800" b="0" i="0" u="none" strike="noStrike" cap="none" normalizeH="0" baseline="0" dirty="0">
                <a:ln>
                  <a:noFill/>
                </a:ln>
                <a:solidFill>
                  <a:schemeClr val="tx1"/>
                </a:solidFill>
                <a:effectLst/>
                <a:latin typeface="Arial" panose="020B0604020202020204" pitchFamily="34" charset="0"/>
              </a:rPr>
              <a:t> to display different types of data in a single chart, such as combining a line chart with a bar chart.</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Apply </a:t>
            </a:r>
            <a:r>
              <a:rPr lang="en-US" b="1" dirty="0"/>
              <a:t>Conditional Formatting</a:t>
            </a:r>
            <a:r>
              <a:rPr lang="en-US" dirty="0"/>
              <a:t> to highlight key metrics, trends, or outliers. For example, use color scales to show performance ratings or data bars to visualize sales figures.</a:t>
            </a: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Implement </a:t>
            </a:r>
            <a:r>
              <a:rPr lang="en-US" b="1" dirty="0"/>
              <a:t>line charts</a:t>
            </a:r>
            <a:r>
              <a:rPr lang="en-US" dirty="0"/>
              <a:t> or </a:t>
            </a:r>
            <a:r>
              <a:rPr lang="en-US" b="1" dirty="0"/>
              <a:t>sparklines</a:t>
            </a:r>
            <a:r>
              <a:rPr lang="en-US" dirty="0"/>
              <a:t> to visualize performance trends over time. This helps identify patterns and areas of concern.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By implementing these advanced Excel techniques and tools, you can create a powerful performance analysis solution that not only evaluates employee performance comprehensively but also provides clear, actionable insights for decision-making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837</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harish6379@outlook.com</cp:lastModifiedBy>
  <cp:revision>13</cp:revision>
  <dcterms:created xsi:type="dcterms:W3CDTF">2024-03-29T15:07:22Z</dcterms:created>
  <dcterms:modified xsi:type="dcterms:W3CDTF">2024-08-28T06:49:36Z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