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6" r:id="rId8"/>
    <p:sldId id="262" r:id="rId9"/>
    <p:sldId id="263" r:id="rId10"/>
    <p:sldId id="264" r:id="rId11"/>
    <p:sldId id="265" r:id="rId12"/>
    <p:sldId id="266" r:id="rId13"/>
    <p:sldId id="267" r:id="rId14"/>
    <p:sldId id="307" r:id="rId15"/>
    <p:sldId id="268" r:id="rId16"/>
    <p:sldId id="308" r:id="rId17"/>
    <p:sldId id="269" r:id="rId18"/>
    <p:sldId id="272" r:id="rId19"/>
    <p:sldId id="274" r:id="rId20"/>
    <p:sldId id="275" r:id="rId21"/>
    <p:sldId id="276" r:id="rId22"/>
    <p:sldId id="278" r:id="rId23"/>
    <p:sldId id="280" r:id="rId24"/>
    <p:sldId id="309" r:id="rId25"/>
    <p:sldId id="310" r:id="rId26"/>
    <p:sldId id="281" r:id="rId27"/>
    <p:sldId id="282" r:id="rId28"/>
    <p:sldId id="283" r:id="rId29"/>
    <p:sldId id="286" r:id="rId30"/>
    <p:sldId id="287" r:id="rId31"/>
    <p:sldId id="289" r:id="rId32"/>
    <p:sldId id="290" r:id="rId33"/>
    <p:sldId id="292" r:id="rId34"/>
    <p:sldId id="295" r:id="rId35"/>
    <p:sldId id="299" r:id="rId36"/>
    <p:sldId id="302" r:id="rId37"/>
    <p:sldId id="303" r:id="rId38"/>
    <p:sldId id="304" r:id="rId39"/>
    <p:sldId id="305" r:id="rId40"/>
    <p:sldId id="311" r:id="rId41"/>
    <p:sldId id="312" r:id="rId42"/>
    <p:sldId id="313" r:id="rId43"/>
    <p:sldId id="314" r:id="rId44"/>
    <p:sldId id="315" r:id="rId45"/>
    <p:sldId id="31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464300"/>
            <a:ext cx="4114800" cy="257175"/>
          </a:xfrm>
          <a:prstGeom prst="rect">
            <a:avLst/>
          </a:prstGeom>
        </p:spPr>
        <p:txBody>
          <a:bodyPr/>
          <a:lstStyle/>
          <a:p>
            <a:r>
              <a:rPr lang="en-IN" b="1" dirty="0" smtClean="0">
                <a:ea typeface="Tahoma" panose="020B0604030504040204" pitchFamily="34" charset="0"/>
                <a:cs typeface="Tahoma" panose="020B0604030504040204" pitchFamily="34" charset="0"/>
              </a:rPr>
              <a:t>©</a:t>
            </a:r>
            <a:r>
              <a:rPr lang="en-IN" dirty="0" smtClean="0"/>
              <a:t>Shantanu Banerjee</a:t>
            </a:r>
            <a:endParaRPr lang="en-US" dirty="0"/>
          </a:p>
        </p:txBody>
      </p:sp>
    </p:spTree>
    <p:extLst>
      <p:ext uri="{BB962C8B-B14F-4D97-AF65-F5344CB8AC3E}">
        <p14:creationId xmlns:p14="http://schemas.microsoft.com/office/powerpoint/2010/main" val="53894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300" y="292100"/>
            <a:ext cx="11582400" cy="63373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03111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6700" y="228600"/>
            <a:ext cx="11709400" cy="64135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241102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9910" y="2371614"/>
            <a:ext cx="9144000" cy="2387600"/>
          </a:xfrm>
          <a:prstGeom prst="rect">
            <a:avLst/>
          </a:prstGeom>
        </p:spPr>
        <p:txBody>
          <a:bodyPr/>
          <a:lstStyle/>
          <a:p>
            <a:r>
              <a:rPr lang="en-IN" b="1" dirty="0" smtClean="0"/>
              <a:t>Java Garbage Collection</a:t>
            </a:r>
            <a:endParaRPr lang="en-US" b="1" dirty="0"/>
          </a:p>
        </p:txBody>
      </p:sp>
    </p:spTree>
    <p:extLst>
      <p:ext uri="{BB962C8B-B14F-4D97-AF65-F5344CB8AC3E}">
        <p14:creationId xmlns:p14="http://schemas.microsoft.com/office/powerpoint/2010/main" val="3442213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300" y="292100"/>
            <a:ext cx="11582400" cy="1498063"/>
          </a:xfrm>
        </p:spPr>
        <p:txBody>
          <a:bodyPr>
            <a:normAutofit fontScale="85000" lnSpcReduction="20000"/>
          </a:bodyPr>
          <a:lstStyle/>
          <a:p>
            <a:pPr marL="0" indent="0">
              <a:buNone/>
            </a:pPr>
            <a:r>
              <a:rPr lang="en-IN" b="1" dirty="0" smtClean="0"/>
              <a:t>Key Components</a:t>
            </a:r>
            <a:endParaRPr lang="en-US" b="1" dirty="0" smtClean="0"/>
          </a:p>
          <a:p>
            <a:pPr marL="0" indent="0">
              <a:buNone/>
            </a:pPr>
            <a:endParaRPr lang="en-US" dirty="0" smtClean="0"/>
          </a:p>
          <a:p>
            <a:pPr marL="0" indent="0">
              <a:buNone/>
            </a:pPr>
            <a:r>
              <a:rPr lang="en-US" dirty="0" smtClean="0"/>
              <a:t>The </a:t>
            </a:r>
            <a:r>
              <a:rPr lang="en-US" dirty="0"/>
              <a:t>key components of the JVM that relate to performance are highlighted in the following image</a:t>
            </a:r>
            <a:r>
              <a:rPr lang="en-US" dirty="0" smtClean="0"/>
              <a:t>.</a:t>
            </a:r>
          </a:p>
          <a:p>
            <a:endParaRPr lang="en-US" dirty="0"/>
          </a:p>
        </p:txBody>
      </p:sp>
      <p:pic>
        <p:nvPicPr>
          <p:cNvPr id="2052" name="Picture 4" descr="http://www.oracle.com/webfolder/technetwork/tutorials/obe/java/gc01/images/gcslides/Slid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685" y="1908792"/>
            <a:ext cx="6413677" cy="4810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605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b="1" dirty="0" smtClean="0"/>
              <a:t>Key Components</a:t>
            </a:r>
            <a:endParaRPr lang="en-US" b="1" dirty="0" smtClean="0"/>
          </a:p>
          <a:p>
            <a:r>
              <a:rPr lang="en-US" dirty="0" smtClean="0"/>
              <a:t>There </a:t>
            </a:r>
            <a:r>
              <a:rPr lang="en-US" dirty="0"/>
              <a:t>are three components of the JVM that are focused on when tuning performance. </a:t>
            </a:r>
            <a:endParaRPr lang="en-US" dirty="0" smtClean="0"/>
          </a:p>
          <a:p>
            <a:pPr marL="0" indent="0">
              <a:buNone/>
            </a:pPr>
            <a:r>
              <a:rPr lang="en-US" dirty="0" smtClean="0"/>
              <a:t>1. The</a:t>
            </a:r>
            <a:r>
              <a:rPr lang="en-US" dirty="0"/>
              <a:t> </a:t>
            </a:r>
            <a:r>
              <a:rPr lang="en-US" b="1" i="1" dirty="0"/>
              <a:t>heap</a:t>
            </a:r>
            <a:r>
              <a:rPr lang="en-US" dirty="0"/>
              <a:t> is where your object data is stored</a:t>
            </a:r>
            <a:r>
              <a:rPr lang="en-US" dirty="0" smtClean="0"/>
              <a:t>.</a:t>
            </a:r>
          </a:p>
          <a:p>
            <a:pPr lvl="1"/>
            <a:r>
              <a:rPr lang="en-US" dirty="0" smtClean="0"/>
              <a:t> </a:t>
            </a:r>
            <a:r>
              <a:rPr lang="en-US" dirty="0"/>
              <a:t>This area is then managed by the garbage collector selected at startup. </a:t>
            </a:r>
            <a:endParaRPr lang="en-US" dirty="0" smtClean="0"/>
          </a:p>
          <a:p>
            <a:pPr lvl="1"/>
            <a:endParaRPr lang="en-US" dirty="0" smtClean="0"/>
          </a:p>
          <a:p>
            <a:pPr marL="0" indent="0">
              <a:buNone/>
            </a:pPr>
            <a:r>
              <a:rPr lang="en-US" dirty="0" smtClean="0"/>
              <a:t>2. Most </a:t>
            </a:r>
            <a:r>
              <a:rPr lang="en-US" dirty="0"/>
              <a:t>tuning options relate to sizing the heap and choosing the most appropriate </a:t>
            </a:r>
            <a:r>
              <a:rPr lang="en-US" b="1" dirty="0"/>
              <a:t>garbage collector </a:t>
            </a:r>
            <a:r>
              <a:rPr lang="en-US" dirty="0"/>
              <a:t>for your situation</a:t>
            </a:r>
            <a:r>
              <a:rPr lang="en-US" dirty="0" smtClean="0"/>
              <a:t>.</a:t>
            </a:r>
          </a:p>
          <a:p>
            <a:endParaRPr lang="en-US" dirty="0" smtClean="0"/>
          </a:p>
          <a:p>
            <a:pPr marL="0" indent="0">
              <a:buNone/>
            </a:pPr>
            <a:r>
              <a:rPr lang="en-US" dirty="0" smtClean="0"/>
              <a:t>3.The </a:t>
            </a:r>
            <a:r>
              <a:rPr lang="en-US" b="1" dirty="0"/>
              <a:t>JIT compiler </a:t>
            </a:r>
            <a:r>
              <a:rPr lang="en-US" dirty="0"/>
              <a:t>also has a big impact on performance but rarely requires tuning with the newer versions of the JVM.</a:t>
            </a:r>
          </a:p>
        </p:txBody>
      </p:sp>
    </p:spTree>
    <p:extLst>
      <p:ext uri="{BB962C8B-B14F-4D97-AF65-F5344CB8AC3E}">
        <p14:creationId xmlns:p14="http://schemas.microsoft.com/office/powerpoint/2010/main" val="396411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Performance </a:t>
            </a:r>
            <a:r>
              <a:rPr lang="en-US" b="1" dirty="0" smtClean="0"/>
              <a:t>Basics</a:t>
            </a:r>
          </a:p>
          <a:p>
            <a:pPr marL="0" indent="0">
              <a:buNone/>
            </a:pPr>
            <a:endParaRPr lang="en-US" b="1" dirty="0"/>
          </a:p>
          <a:p>
            <a:r>
              <a:rPr lang="en-US" dirty="0"/>
              <a:t>Typically, when tuning a Java application, the focus is on one of two main goals</a:t>
            </a:r>
            <a:r>
              <a:rPr lang="en-US" dirty="0" smtClean="0"/>
              <a:t>:</a:t>
            </a:r>
          </a:p>
          <a:p>
            <a:pPr lvl="1"/>
            <a:r>
              <a:rPr lang="en-US" dirty="0" smtClean="0"/>
              <a:t>responsiveness </a:t>
            </a:r>
            <a:r>
              <a:rPr lang="en-US" dirty="0"/>
              <a:t>or throughput</a:t>
            </a:r>
            <a:r>
              <a:rPr lang="en-US" dirty="0" smtClean="0"/>
              <a:t>.</a:t>
            </a:r>
          </a:p>
          <a:p>
            <a:pPr lvl="1"/>
            <a:r>
              <a:rPr lang="en-US" dirty="0" smtClean="0"/>
              <a:t>We </a:t>
            </a:r>
            <a:r>
              <a:rPr lang="en-US" dirty="0"/>
              <a:t>will refer back to these concepts as the tutorial progresses.</a:t>
            </a:r>
          </a:p>
          <a:p>
            <a:endParaRPr lang="en-US" dirty="0"/>
          </a:p>
        </p:txBody>
      </p:sp>
    </p:spTree>
    <p:extLst>
      <p:ext uri="{BB962C8B-B14F-4D97-AF65-F5344CB8AC3E}">
        <p14:creationId xmlns:p14="http://schemas.microsoft.com/office/powerpoint/2010/main" val="332843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Responsiveness</a:t>
            </a:r>
          </a:p>
          <a:p>
            <a:r>
              <a:rPr lang="en-US" dirty="0"/>
              <a:t>Responsiveness refers to how quickly an application or system responds with a requested piece of data. Examples include:</a:t>
            </a:r>
          </a:p>
          <a:p>
            <a:r>
              <a:rPr lang="en-US" dirty="0"/>
              <a:t>How quickly a desktop UI responds to an event</a:t>
            </a:r>
          </a:p>
          <a:p>
            <a:r>
              <a:rPr lang="en-US" dirty="0"/>
              <a:t>How fast a website returns a page</a:t>
            </a:r>
          </a:p>
          <a:p>
            <a:r>
              <a:rPr lang="en-US" dirty="0"/>
              <a:t>How fast a database query is returned</a:t>
            </a:r>
          </a:p>
          <a:p>
            <a:r>
              <a:rPr lang="en-US" dirty="0"/>
              <a:t>For applications that focus on responsiveness, large pause times are not acceptable. The focus is on responding in short periods of time.</a:t>
            </a:r>
          </a:p>
          <a:p>
            <a:endParaRPr lang="en-US" dirty="0"/>
          </a:p>
        </p:txBody>
      </p:sp>
    </p:spTree>
    <p:extLst>
      <p:ext uri="{BB962C8B-B14F-4D97-AF65-F5344CB8AC3E}">
        <p14:creationId xmlns:p14="http://schemas.microsoft.com/office/powerpoint/2010/main" val="122063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smtClean="0"/>
              <a:t>Throughput</a:t>
            </a:r>
            <a:endParaRPr lang="en-US" b="1" dirty="0"/>
          </a:p>
          <a:p>
            <a:r>
              <a:rPr lang="en-US" dirty="0"/>
              <a:t>Throughput focuses on maximizing the amount of work by an application in a specific period of time. Examples of how throughput might be measured include:</a:t>
            </a:r>
          </a:p>
          <a:p>
            <a:r>
              <a:rPr lang="en-US" dirty="0"/>
              <a:t>The number of transactions completed in a given time.</a:t>
            </a:r>
          </a:p>
          <a:p>
            <a:r>
              <a:rPr lang="en-US" dirty="0"/>
              <a:t>The number of jobs that a batch program can complete in an hour.</a:t>
            </a:r>
          </a:p>
          <a:p>
            <a:r>
              <a:rPr lang="en-US" dirty="0"/>
              <a:t>The number of database queries that can be completed in an hour.</a:t>
            </a:r>
          </a:p>
          <a:p>
            <a:r>
              <a:rPr lang="en-US" dirty="0"/>
              <a:t>High pause times are acceptable for applications that focus on </a:t>
            </a:r>
            <a:r>
              <a:rPr lang="en-US" dirty="0" smtClean="0"/>
              <a:t>throughput.</a:t>
            </a:r>
          </a:p>
          <a:p>
            <a:r>
              <a:rPr lang="en-US" dirty="0" smtClean="0"/>
              <a:t>Since </a:t>
            </a:r>
            <a:r>
              <a:rPr lang="en-US" dirty="0"/>
              <a:t>high throughput applications focus on benchmarks over longer periods of time, quick response time is not a consideration.</a:t>
            </a:r>
          </a:p>
          <a:p>
            <a:endParaRPr lang="en-US" dirty="0"/>
          </a:p>
        </p:txBody>
      </p:sp>
    </p:spTree>
    <p:extLst>
      <p:ext uri="{BB962C8B-B14F-4D97-AF65-F5344CB8AC3E}">
        <p14:creationId xmlns:p14="http://schemas.microsoft.com/office/powerpoint/2010/main" val="2386696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What is Automatic Garbage Collection?</a:t>
            </a:r>
          </a:p>
          <a:p>
            <a:r>
              <a:rPr lang="en-US" dirty="0"/>
              <a:t>Automatic garbage collection is the process of looking at heap memory, identifying which objects are in use and which are not, and deleting the unused objects</a:t>
            </a:r>
            <a:r>
              <a:rPr lang="en-US" dirty="0" smtClean="0"/>
              <a:t>.</a:t>
            </a:r>
          </a:p>
          <a:p>
            <a:r>
              <a:rPr lang="en-US" dirty="0" smtClean="0"/>
              <a:t> </a:t>
            </a:r>
            <a:r>
              <a:rPr lang="en-US" dirty="0"/>
              <a:t>An in use object, or a referenced object, means that some part of your program still maintains a pointer to that object. An unused object, or unreferenced object, is no longer referenced by any part of your program. </a:t>
            </a:r>
            <a:endParaRPr lang="en-US" dirty="0" smtClean="0"/>
          </a:p>
          <a:p>
            <a:r>
              <a:rPr lang="en-US" dirty="0" smtClean="0"/>
              <a:t>So </a:t>
            </a:r>
            <a:r>
              <a:rPr lang="en-US" dirty="0"/>
              <a:t>the memory used by an unreferenced object can be reclaimed.</a:t>
            </a:r>
          </a:p>
          <a:p>
            <a:r>
              <a:rPr lang="en-US" dirty="0"/>
              <a:t>In a programming language like C, allocating and </a:t>
            </a:r>
            <a:r>
              <a:rPr lang="en-US" dirty="0" err="1"/>
              <a:t>deallocating</a:t>
            </a:r>
            <a:r>
              <a:rPr lang="en-US" dirty="0"/>
              <a:t> memory is a manual process</a:t>
            </a:r>
            <a:r>
              <a:rPr lang="en-US" dirty="0" smtClean="0"/>
              <a:t>.</a:t>
            </a:r>
          </a:p>
          <a:p>
            <a:r>
              <a:rPr lang="en-US" dirty="0" smtClean="0"/>
              <a:t> </a:t>
            </a:r>
            <a:r>
              <a:rPr lang="en-US" dirty="0"/>
              <a:t>In Java, process of </a:t>
            </a:r>
            <a:r>
              <a:rPr lang="en-US" dirty="0" err="1"/>
              <a:t>deallocating</a:t>
            </a:r>
            <a:r>
              <a:rPr lang="en-US" dirty="0"/>
              <a:t> memory is handled automatically by the garbage </a:t>
            </a:r>
            <a:r>
              <a:rPr lang="en-US" dirty="0" smtClean="0"/>
              <a:t>collector</a:t>
            </a:r>
            <a:endParaRPr lang="en-US" dirty="0"/>
          </a:p>
          <a:p>
            <a:endParaRPr lang="en-US" dirty="0"/>
          </a:p>
        </p:txBody>
      </p:sp>
    </p:spTree>
    <p:extLst>
      <p:ext uri="{BB962C8B-B14F-4D97-AF65-F5344CB8AC3E}">
        <p14:creationId xmlns:p14="http://schemas.microsoft.com/office/powerpoint/2010/main" val="71512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4675" y="2935547"/>
            <a:ext cx="11582400" cy="904933"/>
          </a:xfrm>
        </p:spPr>
        <p:txBody>
          <a:bodyPr/>
          <a:lstStyle/>
          <a:p>
            <a:pPr marL="0" indent="0" algn="ctr">
              <a:buNone/>
            </a:pPr>
            <a:r>
              <a:rPr lang="en-IN" dirty="0" smtClean="0"/>
              <a:t>The Steps in Garbage Collection</a:t>
            </a:r>
            <a:endParaRPr lang="en-US" dirty="0"/>
          </a:p>
        </p:txBody>
      </p:sp>
    </p:spTree>
    <p:extLst>
      <p:ext uri="{BB962C8B-B14F-4D97-AF65-F5344CB8AC3E}">
        <p14:creationId xmlns:p14="http://schemas.microsoft.com/office/powerpoint/2010/main" val="4134167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Step </a:t>
            </a:r>
            <a:r>
              <a:rPr lang="en-US" b="1" dirty="0"/>
              <a:t>1: Marking</a:t>
            </a:r>
          </a:p>
          <a:p>
            <a:r>
              <a:rPr lang="en-US" dirty="0"/>
              <a:t>The first step in the process is called marking</a:t>
            </a:r>
            <a:r>
              <a:rPr lang="en-US" dirty="0" smtClean="0"/>
              <a:t>.</a:t>
            </a:r>
          </a:p>
          <a:p>
            <a:r>
              <a:rPr lang="en-US" dirty="0" smtClean="0"/>
              <a:t>This </a:t>
            </a:r>
            <a:r>
              <a:rPr lang="en-US" dirty="0"/>
              <a:t>is where the garbage collector identifies which pieces of memory are in use and which are not.</a:t>
            </a:r>
          </a:p>
          <a:p>
            <a:endParaRPr lang="en-US" dirty="0"/>
          </a:p>
        </p:txBody>
      </p:sp>
      <p:pic>
        <p:nvPicPr>
          <p:cNvPr id="4" name="Picture 3"/>
          <p:cNvPicPr>
            <a:picLocks noChangeAspect="1"/>
          </p:cNvPicPr>
          <p:nvPr/>
        </p:nvPicPr>
        <p:blipFill>
          <a:blip r:embed="rId2"/>
          <a:stretch>
            <a:fillRect/>
          </a:stretch>
        </p:blipFill>
        <p:spPr>
          <a:xfrm>
            <a:off x="241300" y="2263387"/>
            <a:ext cx="6403484" cy="4083381"/>
          </a:xfrm>
          <a:prstGeom prst="rect">
            <a:avLst/>
          </a:prstGeom>
        </p:spPr>
      </p:pic>
      <p:sp>
        <p:nvSpPr>
          <p:cNvPr id="5" name="TextBox 4"/>
          <p:cNvSpPr txBox="1"/>
          <p:nvPr/>
        </p:nvSpPr>
        <p:spPr>
          <a:xfrm>
            <a:off x="7165571" y="2319918"/>
            <a:ext cx="4538749" cy="3970318"/>
          </a:xfrm>
          <a:prstGeom prst="rect">
            <a:avLst/>
          </a:prstGeom>
          <a:noFill/>
          <a:ln>
            <a:solidFill>
              <a:schemeClr val="accent1"/>
            </a:solidFill>
          </a:ln>
        </p:spPr>
        <p:txBody>
          <a:bodyPr wrap="square" rtlCol="0">
            <a:spAutoFit/>
          </a:bodyPr>
          <a:lstStyle/>
          <a:p>
            <a:pPr marL="457200" indent="-457200">
              <a:buFont typeface="Arial" panose="020B0604020202020204" pitchFamily="34" charset="0"/>
              <a:buChar char="•"/>
            </a:pPr>
            <a:r>
              <a:rPr lang="en-US" sz="2800" dirty="0"/>
              <a:t>All objects are scanned in the marking phase to make this determination</a:t>
            </a:r>
            <a:r>
              <a:rPr lang="en-US" sz="2800" dirty="0" smtClean="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This can be a very time consuming process if all objects in a system must be scanned.</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229234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latin typeface="Arial" panose="020B0604020202020204" pitchFamily="34" charset="0"/>
              </a:rPr>
              <a:t>Step 2: Normal Deletion</a:t>
            </a:r>
          </a:p>
          <a:p>
            <a:r>
              <a:rPr lang="en-US" dirty="0">
                <a:solidFill>
                  <a:srgbClr val="000000"/>
                </a:solidFill>
                <a:latin typeface="Arial" panose="020B0604020202020204" pitchFamily="34" charset="0"/>
              </a:rPr>
              <a:t>Normal deletion removes unreferenced objects leaving referenced objects and pointers to free space.</a:t>
            </a:r>
          </a:p>
          <a:p>
            <a:endParaRPr lang="en-US" dirty="0"/>
          </a:p>
        </p:txBody>
      </p:sp>
      <p:pic>
        <p:nvPicPr>
          <p:cNvPr id="4" name="Picture 3"/>
          <p:cNvPicPr>
            <a:picLocks noChangeAspect="1"/>
          </p:cNvPicPr>
          <p:nvPr/>
        </p:nvPicPr>
        <p:blipFill>
          <a:blip r:embed="rId2"/>
          <a:stretch>
            <a:fillRect/>
          </a:stretch>
        </p:blipFill>
        <p:spPr>
          <a:xfrm>
            <a:off x="375435" y="1817773"/>
            <a:ext cx="7428226" cy="4336339"/>
          </a:xfrm>
          <a:prstGeom prst="rect">
            <a:avLst/>
          </a:prstGeom>
        </p:spPr>
      </p:pic>
      <p:sp>
        <p:nvSpPr>
          <p:cNvPr id="5" name="TextBox 4"/>
          <p:cNvSpPr txBox="1"/>
          <p:nvPr/>
        </p:nvSpPr>
        <p:spPr>
          <a:xfrm>
            <a:off x="7937796" y="1817773"/>
            <a:ext cx="3885904" cy="2677656"/>
          </a:xfrm>
          <a:prstGeom prst="rect">
            <a:avLst/>
          </a:prstGeom>
          <a:noFill/>
          <a:ln>
            <a:solidFill>
              <a:srgbClr val="FF0000"/>
            </a:solidFill>
          </a:ln>
        </p:spPr>
        <p:txBody>
          <a:bodyPr wrap="square" rtlCol="0">
            <a:spAutoFit/>
          </a:bodyPr>
          <a:lstStyle/>
          <a:p>
            <a:r>
              <a:rPr lang="en-US" sz="2800" dirty="0"/>
              <a:t>The memory allocator holds references to blocks of free space where new object can be allocated.</a:t>
            </a:r>
            <a:endParaRPr lang="en-IN" sz="2800" dirty="0"/>
          </a:p>
          <a:p>
            <a:endParaRPr lang="en-US" sz="2800" dirty="0"/>
          </a:p>
        </p:txBody>
      </p:sp>
    </p:spTree>
    <p:extLst>
      <p:ext uri="{BB962C8B-B14F-4D97-AF65-F5344CB8AC3E}">
        <p14:creationId xmlns:p14="http://schemas.microsoft.com/office/powerpoint/2010/main" val="2835526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8991" y="141668"/>
            <a:ext cx="11582400" cy="2634783"/>
          </a:xfrm>
        </p:spPr>
        <p:txBody>
          <a:bodyPr>
            <a:normAutofit/>
          </a:bodyPr>
          <a:lstStyle/>
          <a:p>
            <a:pPr marL="0" indent="0">
              <a:buNone/>
            </a:pPr>
            <a:r>
              <a:rPr lang="en-US" b="1" dirty="0" smtClean="0"/>
              <a:t>Step </a:t>
            </a:r>
            <a:r>
              <a:rPr lang="en-US" b="1" dirty="0"/>
              <a:t>2a: Deletion with Compacting</a:t>
            </a:r>
          </a:p>
          <a:p>
            <a:r>
              <a:rPr lang="en-US" dirty="0"/>
              <a:t>To further improve performance, in addition to deleting unreferenced objects, you can also compact the remaining referenced objects. By moving referenced object together, this makes new memory allocation much easier and faster</a:t>
            </a:r>
            <a:r>
              <a:rPr lang="en-US" dirty="0" smtClean="0"/>
              <a:t>.</a:t>
            </a:r>
            <a:endParaRPr lang="en-US" dirty="0"/>
          </a:p>
        </p:txBody>
      </p:sp>
      <p:pic>
        <p:nvPicPr>
          <p:cNvPr id="3" name="Picture 2"/>
          <p:cNvPicPr>
            <a:picLocks noChangeAspect="1"/>
          </p:cNvPicPr>
          <p:nvPr/>
        </p:nvPicPr>
        <p:blipFill>
          <a:blip r:embed="rId2"/>
          <a:stretch>
            <a:fillRect/>
          </a:stretch>
        </p:blipFill>
        <p:spPr>
          <a:xfrm>
            <a:off x="1016100" y="2517702"/>
            <a:ext cx="6897616" cy="3861807"/>
          </a:xfrm>
          <a:prstGeom prst="rect">
            <a:avLst/>
          </a:prstGeom>
        </p:spPr>
      </p:pic>
    </p:spTree>
    <p:extLst>
      <p:ext uri="{BB962C8B-B14F-4D97-AF65-F5344CB8AC3E}">
        <p14:creationId xmlns:p14="http://schemas.microsoft.com/office/powerpoint/2010/main" val="1737273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IN" b="1" dirty="0" smtClean="0"/>
              <a:t>Java Overview</a:t>
            </a:r>
          </a:p>
          <a:p>
            <a:endParaRPr lang="en-US" dirty="0" smtClean="0"/>
          </a:p>
          <a:p>
            <a:r>
              <a:rPr lang="en-US" dirty="0" smtClean="0"/>
              <a:t>Java </a:t>
            </a:r>
            <a:r>
              <a:rPr lang="en-US" dirty="0"/>
              <a:t>is a programming language and computing platform first released by Sun Microsystems in 1995. </a:t>
            </a:r>
            <a:endParaRPr lang="en-US" dirty="0" smtClean="0"/>
          </a:p>
          <a:p>
            <a:endParaRPr lang="en-US" dirty="0" smtClean="0"/>
          </a:p>
          <a:p>
            <a:r>
              <a:rPr lang="en-US" dirty="0" smtClean="0"/>
              <a:t>It </a:t>
            </a:r>
            <a:r>
              <a:rPr lang="en-US" dirty="0"/>
              <a:t>is the underlying technology that powers Java programs including utilities, games, and business applications</a:t>
            </a:r>
            <a:r>
              <a:rPr lang="en-US" dirty="0" smtClean="0"/>
              <a:t>.</a:t>
            </a:r>
          </a:p>
          <a:p>
            <a:endParaRPr lang="en-US" dirty="0" smtClean="0"/>
          </a:p>
          <a:p>
            <a:r>
              <a:rPr lang="en-US" dirty="0" smtClean="0"/>
              <a:t>Java </a:t>
            </a:r>
            <a:r>
              <a:rPr lang="en-US" dirty="0"/>
              <a:t>runs on more than 850 million personal computers worldwide, and on billions of devices worldwide, including mobile and TV devices</a:t>
            </a:r>
            <a:r>
              <a:rPr lang="en-US" dirty="0" smtClean="0"/>
              <a:t>.</a:t>
            </a:r>
          </a:p>
          <a:p>
            <a:endParaRPr lang="en-US" dirty="0" smtClean="0"/>
          </a:p>
          <a:p>
            <a:r>
              <a:rPr lang="en-US" dirty="0" smtClean="0"/>
              <a:t>Java </a:t>
            </a:r>
            <a:r>
              <a:rPr lang="en-US" dirty="0"/>
              <a:t>is composed of a number of key components that, as a whole, create the Java platform.</a:t>
            </a:r>
          </a:p>
        </p:txBody>
      </p:sp>
    </p:spTree>
    <p:extLst>
      <p:ext uri="{BB962C8B-B14F-4D97-AF65-F5344CB8AC3E}">
        <p14:creationId xmlns:p14="http://schemas.microsoft.com/office/powerpoint/2010/main" val="648847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Generational </a:t>
            </a:r>
            <a:r>
              <a:rPr lang="en-US" b="1" dirty="0"/>
              <a:t>Garbage </a:t>
            </a:r>
            <a:r>
              <a:rPr lang="en-US" b="1" dirty="0" smtClean="0"/>
              <a:t>Collection</a:t>
            </a:r>
            <a:endParaRPr lang="en-US" b="1" dirty="0"/>
          </a:p>
          <a:p>
            <a:r>
              <a:rPr lang="en-US" dirty="0"/>
              <a:t>As stated earlier, having to mark and compact all the objects in a JVM is inefficient</a:t>
            </a:r>
            <a:r>
              <a:rPr lang="en-US" dirty="0" smtClean="0"/>
              <a:t>.</a:t>
            </a:r>
          </a:p>
          <a:p>
            <a:r>
              <a:rPr lang="en-US" dirty="0" smtClean="0"/>
              <a:t>As </a:t>
            </a:r>
            <a:r>
              <a:rPr lang="en-US" dirty="0"/>
              <a:t>more and more objects are allocated, the list of objects grows and grows leading to longer and longer garbage collection time</a:t>
            </a:r>
            <a:r>
              <a:rPr lang="en-US" dirty="0" smtClean="0"/>
              <a:t>.</a:t>
            </a:r>
          </a:p>
          <a:p>
            <a:r>
              <a:rPr lang="en-US" dirty="0" smtClean="0"/>
              <a:t>However</a:t>
            </a:r>
            <a:r>
              <a:rPr lang="en-US" dirty="0"/>
              <a:t>, empirical analysis of applications has shown that most objects are short lived.</a:t>
            </a:r>
          </a:p>
          <a:p>
            <a:endParaRPr lang="en-US" dirty="0"/>
          </a:p>
        </p:txBody>
      </p:sp>
    </p:spTree>
    <p:extLst>
      <p:ext uri="{BB962C8B-B14F-4D97-AF65-F5344CB8AC3E}">
        <p14:creationId xmlns:p14="http://schemas.microsoft.com/office/powerpoint/2010/main" val="197600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oracle.com/webfolder/technetwork/tutorials/obe/java/gc01/images/ObjectLifetim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8319" y="1250343"/>
            <a:ext cx="7067550" cy="4886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6254" y="1250343"/>
            <a:ext cx="4891694" cy="1569660"/>
          </a:xfrm>
          <a:prstGeom prst="rect">
            <a:avLst/>
          </a:prstGeom>
          <a:noFill/>
          <a:ln>
            <a:solidFill>
              <a:srgbClr val="FF0000"/>
            </a:solidFill>
          </a:ln>
        </p:spPr>
        <p:txBody>
          <a:bodyPr wrap="square" rtlCol="0">
            <a:spAutoFit/>
          </a:bodyPr>
          <a:lstStyle/>
          <a:p>
            <a:r>
              <a:rPr lang="en-US" sz="2400" dirty="0" smtClean="0"/>
              <a:t>The </a:t>
            </a:r>
            <a:r>
              <a:rPr lang="en-US" sz="2400" dirty="0"/>
              <a:t>Y axis shows the number of bytes allocated and the X access shows the number of bytes allocated over time.</a:t>
            </a:r>
          </a:p>
          <a:p>
            <a:endParaRPr lang="en-US" sz="2400" dirty="0"/>
          </a:p>
        </p:txBody>
      </p:sp>
      <p:sp>
        <p:nvSpPr>
          <p:cNvPr id="3" name="TextBox 2"/>
          <p:cNvSpPr txBox="1"/>
          <p:nvPr/>
        </p:nvSpPr>
        <p:spPr>
          <a:xfrm>
            <a:off x="2859578" y="365759"/>
            <a:ext cx="5242141" cy="1077218"/>
          </a:xfrm>
          <a:prstGeom prst="rect">
            <a:avLst/>
          </a:prstGeom>
          <a:noFill/>
        </p:spPr>
        <p:txBody>
          <a:bodyPr wrap="none" rtlCol="0">
            <a:spAutoFit/>
          </a:bodyPr>
          <a:lstStyle/>
          <a:p>
            <a:r>
              <a:rPr lang="en-US" sz="3200" b="1" dirty="0"/>
              <a:t>Allocation and collection data</a:t>
            </a:r>
          </a:p>
          <a:p>
            <a:endParaRPr lang="en-US" sz="3200" b="1" dirty="0"/>
          </a:p>
        </p:txBody>
      </p:sp>
      <p:sp>
        <p:nvSpPr>
          <p:cNvPr id="4" name="TextBox 3"/>
          <p:cNvSpPr txBox="1"/>
          <p:nvPr/>
        </p:nvSpPr>
        <p:spPr>
          <a:xfrm>
            <a:off x="232756" y="3089680"/>
            <a:ext cx="4758690" cy="3046988"/>
          </a:xfrm>
          <a:prstGeom prst="rect">
            <a:avLst/>
          </a:prstGeom>
          <a:noFill/>
          <a:ln>
            <a:solidFill>
              <a:srgbClr val="FF0000"/>
            </a:solidFill>
          </a:ln>
        </p:spPr>
        <p:txBody>
          <a:bodyPr wrap="square" rtlCol="0">
            <a:spAutoFit/>
          </a:bodyPr>
          <a:lstStyle/>
          <a:p>
            <a:pPr marL="342900" indent="-342900">
              <a:buFont typeface="Arial" panose="020B0604020202020204" pitchFamily="34" charset="0"/>
              <a:buChar char="•"/>
            </a:pPr>
            <a:r>
              <a:rPr lang="en-US" sz="2400" dirty="0"/>
              <a:t>As you can see, fewer and fewer objects remain allocated over time. </a:t>
            </a:r>
            <a:endParaRPr lang="en-US" sz="2400" dirty="0" smtClean="0"/>
          </a:p>
          <a:p>
            <a:pPr marL="342900" indent="-342900">
              <a:buFont typeface="Arial" panose="020B0604020202020204" pitchFamily="34" charset="0"/>
              <a:buChar char="•"/>
            </a:pPr>
            <a:r>
              <a:rPr lang="en-US" sz="2400" dirty="0" smtClean="0"/>
              <a:t>In </a:t>
            </a:r>
            <a:r>
              <a:rPr lang="en-US" sz="2400" dirty="0"/>
              <a:t>fact most objects have a very short life as shown by the higher values on the left side of the graph.</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381047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300" y="292100"/>
            <a:ext cx="11582400" cy="2318096"/>
          </a:xfrm>
        </p:spPr>
        <p:txBody>
          <a:bodyPr>
            <a:normAutofit fontScale="92500" lnSpcReduction="10000"/>
          </a:bodyPr>
          <a:lstStyle/>
          <a:p>
            <a:pPr marL="0" indent="0">
              <a:buNone/>
            </a:pPr>
            <a:r>
              <a:rPr lang="en-US" b="1" dirty="0"/>
              <a:t>JVM Generations</a:t>
            </a:r>
          </a:p>
          <a:p>
            <a:r>
              <a:rPr lang="en-US" dirty="0"/>
              <a:t>The information learned from the object allocation behavior can be used to enhance the performance of the JVM</a:t>
            </a:r>
            <a:r>
              <a:rPr lang="en-US" dirty="0" smtClean="0"/>
              <a:t>.</a:t>
            </a:r>
          </a:p>
          <a:p>
            <a:r>
              <a:rPr lang="en-US" dirty="0" smtClean="0"/>
              <a:t>Therefore</a:t>
            </a:r>
            <a:r>
              <a:rPr lang="en-US" dirty="0"/>
              <a:t>, the heap is broken up into smaller parts or generations. The heap parts are: </a:t>
            </a:r>
            <a:r>
              <a:rPr lang="en-US" b="1" dirty="0"/>
              <a:t>Young Generation, Old or Tenured Generation, and Permanent Generation</a:t>
            </a:r>
          </a:p>
          <a:p>
            <a:endParaRPr lang="en-US" dirty="0"/>
          </a:p>
        </p:txBody>
      </p:sp>
      <p:pic>
        <p:nvPicPr>
          <p:cNvPr id="3" name="Picture 2"/>
          <p:cNvPicPr>
            <a:picLocks noChangeAspect="1"/>
          </p:cNvPicPr>
          <p:nvPr/>
        </p:nvPicPr>
        <p:blipFill>
          <a:blip r:embed="rId2"/>
          <a:stretch>
            <a:fillRect/>
          </a:stretch>
        </p:blipFill>
        <p:spPr>
          <a:xfrm>
            <a:off x="2370397" y="2477192"/>
            <a:ext cx="7324205" cy="3941415"/>
          </a:xfrm>
          <a:prstGeom prst="rect">
            <a:avLst/>
          </a:prstGeom>
        </p:spPr>
      </p:pic>
    </p:spTree>
    <p:extLst>
      <p:ext uri="{BB962C8B-B14F-4D97-AF65-F5344CB8AC3E}">
        <p14:creationId xmlns:p14="http://schemas.microsoft.com/office/powerpoint/2010/main" val="4229027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a:t>
            </a:r>
            <a:r>
              <a:rPr lang="en-US" b="1" dirty="0"/>
              <a:t>Young Generation</a:t>
            </a:r>
            <a:r>
              <a:rPr lang="en-US" dirty="0"/>
              <a:t> is where all new objects are allocated and aged. When the young generation fills up, this causes a </a:t>
            </a:r>
            <a:r>
              <a:rPr lang="en-US" b="1" i="1" dirty="0"/>
              <a:t>minor garbage collection</a:t>
            </a:r>
            <a:r>
              <a:rPr lang="en-US" dirty="0"/>
              <a:t>. Minor collections can be optimized assuming a high object mortality rate. A young generation full of dead objects is collected very quickly. Some surviving objects are aged and eventually move to the old generation.</a:t>
            </a:r>
          </a:p>
          <a:p>
            <a:r>
              <a:rPr lang="en-US" b="1" dirty="0"/>
              <a:t>Stop the World Event</a:t>
            </a:r>
            <a:r>
              <a:rPr lang="en-US" dirty="0"/>
              <a:t> - All minor garbage collections are "Stop the World" events. This means that all application threads are stopped until the operation completes. Minor garbage collections are </a:t>
            </a:r>
            <a:r>
              <a:rPr lang="en-US" i="1" dirty="0"/>
              <a:t>always</a:t>
            </a:r>
            <a:r>
              <a:rPr lang="en-US" dirty="0"/>
              <a:t> Stop the World events.</a:t>
            </a:r>
          </a:p>
          <a:p>
            <a:endParaRPr lang="en-US" dirty="0"/>
          </a:p>
        </p:txBody>
      </p:sp>
    </p:spTree>
    <p:extLst>
      <p:ext uri="{BB962C8B-B14F-4D97-AF65-F5344CB8AC3E}">
        <p14:creationId xmlns:p14="http://schemas.microsoft.com/office/powerpoint/2010/main" val="274108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a:t>
            </a:r>
            <a:r>
              <a:rPr lang="en-US" dirty="0"/>
              <a:t> </a:t>
            </a:r>
            <a:r>
              <a:rPr lang="en-US" b="1" dirty="0"/>
              <a:t>Old Generation</a:t>
            </a:r>
            <a:r>
              <a:rPr lang="en-US" dirty="0"/>
              <a:t> is used to store long surviving objects. Typically, a threshold is set for young generation object and when that age is met, the object gets moved to the old generation. Eventually the old generation needs to be collected. This event is called a </a:t>
            </a:r>
            <a:r>
              <a:rPr lang="en-US" b="1" i="1" dirty="0"/>
              <a:t>major garbage collection</a:t>
            </a:r>
            <a:r>
              <a:rPr lang="en-US" dirty="0"/>
              <a:t>.</a:t>
            </a:r>
          </a:p>
          <a:p>
            <a:r>
              <a:rPr lang="en-US" dirty="0"/>
              <a:t>Major garbage collection are also Stop the World events. Often a major collection is much slower because it involves all live objects. So for Responsive applications, major garbage collections should be minimized. Also note, that the length of the Stop the World event for a major garbage collection is affected by the kind of garbage collector that is used for the old generation space.</a:t>
            </a:r>
          </a:p>
          <a:p>
            <a:r>
              <a:rPr lang="en-US" dirty="0"/>
              <a:t>The </a:t>
            </a:r>
            <a:r>
              <a:rPr lang="en-US" b="1" dirty="0"/>
              <a:t>Permanent generation</a:t>
            </a:r>
            <a:r>
              <a:rPr lang="en-US" dirty="0"/>
              <a:t> contains metadata required by the JVM to describe the classes and methods used in the application. The permanent generation is populated by the JVM at runtime based on classes in use by the application. In addition, Java SE library classes and methods may be stored here.</a:t>
            </a:r>
          </a:p>
          <a:p>
            <a:r>
              <a:rPr lang="en-US" dirty="0"/>
              <a:t>Classes may get collected (unloaded) if the JVM finds they are no longer needed and space may be needed for other classes. The permanent generation is included in a full garbage collection.</a:t>
            </a:r>
          </a:p>
          <a:p>
            <a:endParaRPr lang="en-US" dirty="0"/>
          </a:p>
        </p:txBody>
      </p:sp>
    </p:spTree>
    <p:extLst>
      <p:ext uri="{BB962C8B-B14F-4D97-AF65-F5344CB8AC3E}">
        <p14:creationId xmlns:p14="http://schemas.microsoft.com/office/powerpoint/2010/main" val="3601452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a:t>
            </a:r>
            <a:r>
              <a:rPr lang="en-US" dirty="0"/>
              <a:t> </a:t>
            </a:r>
            <a:r>
              <a:rPr lang="en-US" b="1" dirty="0"/>
              <a:t>Permanent generation</a:t>
            </a:r>
            <a:r>
              <a:rPr lang="en-US" dirty="0"/>
              <a:t> contains metadata required by the JVM to describe the classes and methods used in the application. The permanent generation is populated by the JVM at runtime based on classes in use by the application. In addition, Java SE library classes and methods may be stored here.</a:t>
            </a:r>
          </a:p>
          <a:p>
            <a:r>
              <a:rPr lang="en-US" dirty="0"/>
              <a:t>Classes may get collected (unloaded) if the JVM finds they are no longer needed and space may be needed for other classes. The permanent generation is included in a full garbage collection.</a:t>
            </a:r>
          </a:p>
          <a:p>
            <a:endParaRPr lang="en-US" dirty="0"/>
          </a:p>
        </p:txBody>
      </p:sp>
    </p:spTree>
    <p:extLst>
      <p:ext uri="{BB962C8B-B14F-4D97-AF65-F5344CB8AC3E}">
        <p14:creationId xmlns:p14="http://schemas.microsoft.com/office/powerpoint/2010/main" val="3516895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Now that you understand why the heap is </a:t>
            </a:r>
            <a:r>
              <a:rPr lang="en-US" dirty="0" err="1"/>
              <a:t>separted</a:t>
            </a:r>
            <a:r>
              <a:rPr lang="en-US" dirty="0"/>
              <a:t> into different generations, it is time to look at how exactly these spaces interact. The pictures that follow walks through the object allocation and aging process in the JVM.</a:t>
            </a:r>
          </a:p>
          <a:p>
            <a:r>
              <a:rPr lang="en-US" dirty="0"/>
              <a:t>First, any new objects are allocated to the </a:t>
            </a:r>
            <a:r>
              <a:rPr lang="en-US" dirty="0" err="1"/>
              <a:t>eden</a:t>
            </a:r>
            <a:r>
              <a:rPr lang="en-US" dirty="0"/>
              <a:t> space. Both survivor spaces start out empty.</a:t>
            </a:r>
          </a:p>
          <a:p>
            <a:endParaRPr lang="en-US" dirty="0"/>
          </a:p>
        </p:txBody>
      </p:sp>
    </p:spTree>
    <p:extLst>
      <p:ext uri="{BB962C8B-B14F-4D97-AF65-F5344CB8AC3E}">
        <p14:creationId xmlns:p14="http://schemas.microsoft.com/office/powerpoint/2010/main" val="3596888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oracle.com/webfolder/technetwork/tutorials/obe/java/gc01/images/gcslides/Slide1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7633" y="292100"/>
            <a:ext cx="8449733" cy="633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99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300" y="292100"/>
            <a:ext cx="11582400" cy="1214728"/>
          </a:xfrm>
        </p:spPr>
        <p:txBody>
          <a:bodyPr>
            <a:normAutofit/>
          </a:bodyPr>
          <a:lstStyle/>
          <a:p>
            <a:r>
              <a:rPr lang="en-US" dirty="0"/>
              <a:t>When the </a:t>
            </a:r>
            <a:r>
              <a:rPr lang="en-US" dirty="0" err="1"/>
              <a:t>eden</a:t>
            </a:r>
            <a:r>
              <a:rPr lang="en-US" dirty="0"/>
              <a:t> space fills up, a minor garbage collection is triggered.</a:t>
            </a:r>
          </a:p>
          <a:p>
            <a:endParaRPr lang="en-US" dirty="0"/>
          </a:p>
        </p:txBody>
      </p:sp>
      <p:pic>
        <p:nvPicPr>
          <p:cNvPr id="3" name="Picture 2"/>
          <p:cNvPicPr>
            <a:picLocks noChangeAspect="1"/>
          </p:cNvPicPr>
          <p:nvPr/>
        </p:nvPicPr>
        <p:blipFill>
          <a:blip r:embed="rId2"/>
          <a:stretch>
            <a:fillRect/>
          </a:stretch>
        </p:blipFill>
        <p:spPr>
          <a:xfrm>
            <a:off x="6465194" y="1278229"/>
            <a:ext cx="5524500" cy="3657600"/>
          </a:xfrm>
          <a:prstGeom prst="rect">
            <a:avLst/>
          </a:prstGeom>
          <a:ln>
            <a:solidFill>
              <a:schemeClr val="accent1"/>
            </a:solidFill>
          </a:ln>
        </p:spPr>
      </p:pic>
      <p:sp>
        <p:nvSpPr>
          <p:cNvPr id="4" name="TextBox 3"/>
          <p:cNvSpPr txBox="1"/>
          <p:nvPr/>
        </p:nvSpPr>
        <p:spPr>
          <a:xfrm>
            <a:off x="334851" y="1815921"/>
            <a:ext cx="613034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Referenced objects are moved to the first survivor space. </a:t>
            </a:r>
            <a:endParaRPr lang="en-US" sz="2400" dirty="0" smtClean="0"/>
          </a:p>
          <a:p>
            <a:pPr marL="285750" indent="-285750">
              <a:buFont typeface="Arial" panose="020B0604020202020204" pitchFamily="34" charset="0"/>
              <a:buChar char="•"/>
            </a:pPr>
            <a:r>
              <a:rPr lang="en-US" sz="2400" dirty="0" smtClean="0"/>
              <a:t>Unreferenced </a:t>
            </a:r>
            <a:r>
              <a:rPr lang="en-US" sz="2400" dirty="0"/>
              <a:t>objects are deleted when the </a:t>
            </a:r>
            <a:r>
              <a:rPr lang="en-US" sz="2400" dirty="0" err="1"/>
              <a:t>eden</a:t>
            </a:r>
            <a:r>
              <a:rPr lang="en-US" sz="2400" dirty="0"/>
              <a:t> space is cleared.</a:t>
            </a:r>
          </a:p>
          <a:p>
            <a:endParaRPr lang="en-US" sz="2400" dirty="0"/>
          </a:p>
        </p:txBody>
      </p:sp>
      <p:pic>
        <p:nvPicPr>
          <p:cNvPr id="5" name="Picture 4"/>
          <p:cNvPicPr>
            <a:picLocks noChangeAspect="1"/>
          </p:cNvPicPr>
          <p:nvPr/>
        </p:nvPicPr>
        <p:blipFill>
          <a:blip r:embed="rId3"/>
          <a:stretch>
            <a:fillRect/>
          </a:stretch>
        </p:blipFill>
        <p:spPr>
          <a:xfrm>
            <a:off x="604435" y="3561815"/>
            <a:ext cx="5591175" cy="3028950"/>
          </a:xfrm>
          <a:prstGeom prst="rect">
            <a:avLst/>
          </a:prstGeom>
          <a:ln>
            <a:solidFill>
              <a:srgbClr val="FF0000"/>
            </a:solidFill>
          </a:ln>
        </p:spPr>
      </p:pic>
    </p:spTree>
    <p:extLst>
      <p:ext uri="{BB962C8B-B14F-4D97-AF65-F5344CB8AC3E}">
        <p14:creationId xmlns:p14="http://schemas.microsoft.com/office/powerpoint/2010/main" val="1532066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At the next minor GC, the same thing happens for the </a:t>
            </a:r>
            <a:r>
              <a:rPr lang="en-US" dirty="0" err="1"/>
              <a:t>eden</a:t>
            </a:r>
            <a:r>
              <a:rPr lang="en-US" dirty="0"/>
              <a:t> space. </a:t>
            </a:r>
            <a:endParaRPr lang="en-US" dirty="0" smtClean="0"/>
          </a:p>
          <a:p>
            <a:r>
              <a:rPr lang="en-US" dirty="0" smtClean="0"/>
              <a:t>Unreferenced </a:t>
            </a:r>
            <a:r>
              <a:rPr lang="en-US" dirty="0"/>
              <a:t>objects are deleted and referenced objects are moved to a survivor space</a:t>
            </a:r>
            <a:r>
              <a:rPr lang="en-US" dirty="0" smtClean="0"/>
              <a:t>.</a:t>
            </a:r>
          </a:p>
          <a:p>
            <a:r>
              <a:rPr lang="en-US" dirty="0" smtClean="0"/>
              <a:t>However</a:t>
            </a:r>
            <a:r>
              <a:rPr lang="en-US" dirty="0"/>
              <a:t>, in this case, they are moved to the second survivor space (S1). </a:t>
            </a:r>
            <a:endParaRPr lang="en-US" dirty="0" smtClean="0"/>
          </a:p>
          <a:p>
            <a:r>
              <a:rPr lang="en-US" dirty="0" smtClean="0"/>
              <a:t>In </a:t>
            </a:r>
            <a:r>
              <a:rPr lang="en-US" dirty="0"/>
              <a:t>addition, objects from the last minor GC on the first survivor space (S0) have their age incremented and get moved to S1. </a:t>
            </a:r>
            <a:endParaRPr lang="en-US" dirty="0" smtClean="0"/>
          </a:p>
          <a:p>
            <a:r>
              <a:rPr lang="en-US" dirty="0" smtClean="0"/>
              <a:t>Once </a:t>
            </a:r>
            <a:r>
              <a:rPr lang="en-US" dirty="0"/>
              <a:t>all surviving objects have been moved to S1, both S0 and </a:t>
            </a:r>
            <a:r>
              <a:rPr lang="en-US" dirty="0" err="1"/>
              <a:t>eden</a:t>
            </a:r>
            <a:r>
              <a:rPr lang="en-US" dirty="0"/>
              <a:t> are cleared</a:t>
            </a:r>
            <a:r>
              <a:rPr lang="en-US" dirty="0" smtClean="0"/>
              <a:t>.</a:t>
            </a:r>
          </a:p>
          <a:p>
            <a:r>
              <a:rPr lang="en-US" dirty="0" smtClean="0"/>
              <a:t>Notice </a:t>
            </a:r>
            <a:r>
              <a:rPr lang="en-US" dirty="0"/>
              <a:t>we now have differently aged object in the survivor space</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64080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Java Runtime Edition</a:t>
            </a:r>
          </a:p>
          <a:p>
            <a:endParaRPr lang="en-US" dirty="0" smtClean="0"/>
          </a:p>
          <a:p>
            <a:endParaRPr lang="en-US" dirty="0"/>
          </a:p>
          <a:p>
            <a:r>
              <a:rPr lang="en-US" dirty="0" smtClean="0"/>
              <a:t>The </a:t>
            </a:r>
            <a:r>
              <a:rPr lang="en-US" dirty="0"/>
              <a:t>JRE consists of the Java Virtual Machine (JVM), Java platform core classes, and supporting Java platform libraries</a:t>
            </a:r>
            <a:r>
              <a:rPr lang="en-US" dirty="0" smtClean="0"/>
              <a:t>.</a:t>
            </a:r>
          </a:p>
          <a:p>
            <a:pPr marL="0" indent="0">
              <a:buNone/>
            </a:pPr>
            <a:endParaRPr lang="en-US" dirty="0"/>
          </a:p>
        </p:txBody>
      </p:sp>
    </p:spTree>
    <p:extLst>
      <p:ext uri="{BB962C8B-B14F-4D97-AF65-F5344CB8AC3E}">
        <p14:creationId xmlns:p14="http://schemas.microsoft.com/office/powerpoint/2010/main" val="3787823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oracle.com/webfolder/technetwork/tutorials/obe/java/gc01/images/gcslides/Slide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7633" y="292100"/>
            <a:ext cx="8449733" cy="633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372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 the next minor GC, the same process repeats</a:t>
            </a:r>
            <a:r>
              <a:rPr lang="en-US" dirty="0" smtClean="0"/>
              <a:t>.</a:t>
            </a:r>
          </a:p>
          <a:p>
            <a:r>
              <a:rPr lang="en-US" dirty="0" smtClean="0"/>
              <a:t>However </a:t>
            </a:r>
            <a:r>
              <a:rPr lang="en-US" dirty="0"/>
              <a:t>this time the survivor spaces switch</a:t>
            </a:r>
            <a:r>
              <a:rPr lang="en-US" dirty="0" smtClean="0"/>
              <a:t>.</a:t>
            </a:r>
          </a:p>
          <a:p>
            <a:r>
              <a:rPr lang="en-US" dirty="0" smtClean="0"/>
              <a:t>Referenced </a:t>
            </a:r>
            <a:r>
              <a:rPr lang="en-US" dirty="0"/>
              <a:t>objects are moved to S0. Surviving objects are aged. </a:t>
            </a:r>
            <a:endParaRPr lang="en-US" dirty="0" smtClean="0"/>
          </a:p>
          <a:p>
            <a:r>
              <a:rPr lang="en-US" dirty="0" smtClean="0"/>
              <a:t>Eden </a:t>
            </a:r>
            <a:r>
              <a:rPr lang="en-US" dirty="0"/>
              <a:t>and S1 are cleared.</a:t>
            </a:r>
          </a:p>
        </p:txBody>
      </p:sp>
    </p:spTree>
    <p:extLst>
      <p:ext uri="{BB962C8B-B14F-4D97-AF65-F5344CB8AC3E}">
        <p14:creationId xmlns:p14="http://schemas.microsoft.com/office/powerpoint/2010/main" val="2307582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oracle.com/webfolder/technetwork/tutorials/obe/java/gc01/images/gcslides/Slide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7633" y="292100"/>
            <a:ext cx="8449733" cy="633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91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www.oracle.com/webfolder/technetwork/tutorials/obe/java/gc01/images/gcslides/Slide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7633" y="292100"/>
            <a:ext cx="8449733" cy="633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617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4331" y="1157873"/>
            <a:ext cx="4047365" cy="4933834"/>
          </a:xfrm>
        </p:spPr>
        <p:txBody>
          <a:bodyPr>
            <a:normAutofit fontScale="92500"/>
          </a:bodyPr>
          <a:lstStyle/>
          <a:p>
            <a:r>
              <a:rPr lang="en-US" dirty="0">
                <a:latin typeface="+mn-lt"/>
              </a:rPr>
              <a:t>As minor GCs continue to </a:t>
            </a:r>
            <a:r>
              <a:rPr lang="en-US" dirty="0" smtClean="0">
                <a:latin typeface="+mn-lt"/>
              </a:rPr>
              <a:t>occur </a:t>
            </a:r>
            <a:r>
              <a:rPr lang="en-US" dirty="0">
                <a:latin typeface="+mn-lt"/>
              </a:rPr>
              <a:t>objects will continue to be promoted to the old generation space</a:t>
            </a:r>
            <a:r>
              <a:rPr lang="en-US" dirty="0" smtClean="0">
                <a:latin typeface="+mn-lt"/>
              </a:rPr>
              <a:t>.</a:t>
            </a:r>
          </a:p>
          <a:p>
            <a:r>
              <a:rPr lang="en-US" dirty="0">
                <a:latin typeface="+mn-lt"/>
              </a:rPr>
              <a:t>So that pretty much covers the entire process with the young generation. </a:t>
            </a:r>
            <a:endParaRPr lang="en-US" dirty="0" smtClean="0">
              <a:latin typeface="+mn-lt"/>
            </a:endParaRPr>
          </a:p>
          <a:p>
            <a:r>
              <a:rPr lang="en-US" dirty="0" smtClean="0">
                <a:latin typeface="+mn-lt"/>
              </a:rPr>
              <a:t>Eventually</a:t>
            </a:r>
            <a:r>
              <a:rPr lang="en-US" dirty="0">
                <a:latin typeface="+mn-lt"/>
              </a:rPr>
              <a:t>, a major GC will be performed on the old generation which cleans up and compacts that space.</a:t>
            </a:r>
          </a:p>
          <a:p>
            <a:endParaRPr lang="en-US" dirty="0">
              <a:latin typeface="+mn-lt"/>
            </a:endParaRPr>
          </a:p>
        </p:txBody>
      </p:sp>
      <p:pic>
        <p:nvPicPr>
          <p:cNvPr id="3" name="Picture 2"/>
          <p:cNvPicPr>
            <a:picLocks noChangeAspect="1"/>
          </p:cNvPicPr>
          <p:nvPr/>
        </p:nvPicPr>
        <p:blipFill>
          <a:blip r:embed="rId2"/>
          <a:stretch>
            <a:fillRect/>
          </a:stretch>
        </p:blipFill>
        <p:spPr>
          <a:xfrm>
            <a:off x="5533757" y="906149"/>
            <a:ext cx="5155708" cy="4886380"/>
          </a:xfrm>
          <a:prstGeom prst="rect">
            <a:avLst/>
          </a:prstGeom>
        </p:spPr>
      </p:pic>
    </p:spTree>
    <p:extLst>
      <p:ext uri="{BB962C8B-B14F-4D97-AF65-F5344CB8AC3E}">
        <p14:creationId xmlns:p14="http://schemas.microsoft.com/office/powerpoint/2010/main" val="1595373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oracle.com/webfolder/technetwork/tutorials/obe/java/gc01/images/gcslides/Slide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7633" y="292100"/>
            <a:ext cx="8449733" cy="633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755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300" y="2821021"/>
            <a:ext cx="11582400" cy="824388"/>
          </a:xfrm>
        </p:spPr>
        <p:txBody>
          <a:bodyPr/>
          <a:lstStyle/>
          <a:p>
            <a:pPr marL="0" indent="0" algn="ctr">
              <a:buNone/>
            </a:pPr>
            <a:r>
              <a:rPr lang="en-US" b="1" dirty="0"/>
              <a:t>Java Garbage Collectors</a:t>
            </a:r>
          </a:p>
        </p:txBody>
      </p:sp>
    </p:spTree>
    <p:extLst>
      <p:ext uri="{BB962C8B-B14F-4D97-AF65-F5344CB8AC3E}">
        <p14:creationId xmlns:p14="http://schemas.microsoft.com/office/powerpoint/2010/main" val="2185786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The Serial GC</a:t>
            </a:r>
          </a:p>
          <a:p>
            <a:r>
              <a:rPr lang="en-US" dirty="0"/>
              <a:t>The serial collector is the default for client style machines in Java SE 5 and 6. </a:t>
            </a:r>
            <a:endParaRPr lang="en-US" dirty="0" smtClean="0"/>
          </a:p>
          <a:p>
            <a:r>
              <a:rPr lang="en-US" dirty="0" smtClean="0"/>
              <a:t>With </a:t>
            </a:r>
            <a:r>
              <a:rPr lang="en-US" dirty="0"/>
              <a:t>the serial collector, both minor and major garbage collections are done serially (using a single virtual CPU</a:t>
            </a:r>
            <a:r>
              <a:rPr lang="en-US" dirty="0" smtClean="0"/>
              <a:t>).</a:t>
            </a:r>
          </a:p>
          <a:p>
            <a:r>
              <a:rPr lang="en-US" dirty="0" smtClean="0"/>
              <a:t>In </a:t>
            </a:r>
            <a:r>
              <a:rPr lang="en-US" dirty="0"/>
              <a:t>addition, it uses a mark-compact collection method</a:t>
            </a:r>
            <a:r>
              <a:rPr lang="en-US" dirty="0" smtClean="0"/>
              <a:t>.</a:t>
            </a:r>
          </a:p>
          <a:p>
            <a:pPr lvl="1"/>
            <a:r>
              <a:rPr lang="en-US" dirty="0" smtClean="0"/>
              <a:t>This </a:t>
            </a:r>
            <a:r>
              <a:rPr lang="en-US" dirty="0"/>
              <a:t>method moves older memory to the beginning of the heap so that new memory allocations are made into a single continuous chunk of memory at the end of the heap. </a:t>
            </a:r>
            <a:endParaRPr lang="en-US" dirty="0" smtClean="0"/>
          </a:p>
          <a:p>
            <a:pPr lvl="1"/>
            <a:r>
              <a:rPr lang="en-US" dirty="0" smtClean="0"/>
              <a:t>This </a:t>
            </a:r>
            <a:r>
              <a:rPr lang="en-US" dirty="0"/>
              <a:t>compacting of memory makes it faster to allocate new chunks of memory to the heap.</a:t>
            </a:r>
          </a:p>
          <a:p>
            <a:endParaRPr lang="en-US" dirty="0"/>
          </a:p>
        </p:txBody>
      </p:sp>
    </p:spTree>
    <p:extLst>
      <p:ext uri="{BB962C8B-B14F-4D97-AF65-F5344CB8AC3E}">
        <p14:creationId xmlns:p14="http://schemas.microsoft.com/office/powerpoint/2010/main" val="1630554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b="1" dirty="0"/>
              <a:t>Usage Cases</a:t>
            </a:r>
          </a:p>
          <a:p>
            <a:r>
              <a:rPr lang="en-US" dirty="0"/>
              <a:t>The Serial GC is the garbage collector of choice for most applications that do not have low pause time requirements and run on client-style machines</a:t>
            </a:r>
            <a:r>
              <a:rPr lang="en-US" dirty="0" smtClean="0"/>
              <a:t>.</a:t>
            </a:r>
          </a:p>
          <a:p>
            <a:r>
              <a:rPr lang="en-US" dirty="0" smtClean="0"/>
              <a:t>It </a:t>
            </a:r>
            <a:r>
              <a:rPr lang="en-US" dirty="0"/>
              <a:t>takes advantage of only a single virtual processor for garbage collection work (therefore, its name). Still, on today's hardware, the Serial GC can efficiently manage a lot of non-trivial applications with a few hundred MBs of Java heap, with relatively short worst-case pauses (around a couple of seconds for full garbage collections).</a:t>
            </a:r>
          </a:p>
          <a:p>
            <a:r>
              <a:rPr lang="en-US" dirty="0"/>
              <a:t>Another popular use for the Serial GC is in environments where a high number of JVMs are run on the same machine (in some cases, more JVMs than available processors!). </a:t>
            </a:r>
            <a:endParaRPr lang="en-US" dirty="0" smtClean="0"/>
          </a:p>
          <a:p>
            <a:r>
              <a:rPr lang="en-US" dirty="0" smtClean="0"/>
              <a:t>In </a:t>
            </a:r>
            <a:r>
              <a:rPr lang="en-US" dirty="0"/>
              <a:t>such environments when a JVM does a garbage collection it is better to use only one processor to minimize the interference on the remaining JVMs, even if the garbage collection might last </a:t>
            </a:r>
            <a:r>
              <a:rPr lang="en-US" dirty="0" smtClean="0"/>
              <a:t>longer.</a:t>
            </a:r>
          </a:p>
          <a:p>
            <a:r>
              <a:rPr lang="en-US" dirty="0" smtClean="0"/>
              <a:t>And </a:t>
            </a:r>
            <a:r>
              <a:rPr lang="en-US" dirty="0"/>
              <a:t>the Serial GC fits this trade-off nicely.</a:t>
            </a:r>
          </a:p>
          <a:p>
            <a:r>
              <a:rPr lang="en-US" dirty="0"/>
              <a:t>Finally, with the proliferation of embedded hardware with minimal memory and few cores, the Serial GC could make a comeback.</a:t>
            </a:r>
          </a:p>
          <a:p>
            <a:endParaRPr lang="en-US" dirty="0"/>
          </a:p>
        </p:txBody>
      </p:sp>
    </p:spTree>
    <p:extLst>
      <p:ext uri="{BB962C8B-B14F-4D97-AF65-F5344CB8AC3E}">
        <p14:creationId xmlns:p14="http://schemas.microsoft.com/office/powerpoint/2010/main" val="1472779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idx="1"/>
          </p:nvPr>
        </p:nvSpPr>
        <p:spPr bwMode="auto">
          <a:xfrm>
            <a:off x="101600" y="227050"/>
            <a:ext cx="11658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b="1" dirty="0">
                <a:latin typeface="Arial" panose="020B0604020202020204" pitchFamily="34" charset="0"/>
              </a:rPr>
              <a:t>Command Line Switches</a:t>
            </a:r>
          </a:p>
          <a:p>
            <a:pPr marL="0" lvl="0" indent="0" eaLnBrk="0" fontAlgn="base" hangingPunct="0">
              <a:lnSpc>
                <a:spcPct val="100000"/>
              </a:lnSpc>
              <a:spcBef>
                <a:spcPct val="0"/>
              </a:spcBef>
              <a:spcAft>
                <a:spcPct val="0"/>
              </a:spcAft>
              <a:buNone/>
            </a:pPr>
            <a:endParaRPr lang="en-US" sz="2400" dirty="0">
              <a:latin typeface="Arial" panose="020B0604020202020204" pitchFamily="34" charset="0"/>
            </a:endParaRPr>
          </a:p>
          <a:p>
            <a:pPr marL="0" lvl="0" indent="0" eaLnBrk="0" fontAlgn="base" hangingPunct="0">
              <a:lnSpc>
                <a:spcPct val="100000"/>
              </a:lnSpc>
              <a:spcBef>
                <a:spcPct val="0"/>
              </a:spcBef>
              <a:spcAft>
                <a:spcPct val="0"/>
              </a:spcAft>
              <a:buNone/>
            </a:pPr>
            <a:r>
              <a:rPr lang="en-US" sz="2400" dirty="0">
                <a:latin typeface="Arial" panose="020B0604020202020204" pitchFamily="34" charset="0"/>
              </a:rPr>
              <a:t>To enable the Serial Collector use:</a:t>
            </a:r>
          </a:p>
          <a:p>
            <a:pPr marL="0" lvl="0" indent="0" eaLnBrk="0" fontAlgn="base" hangingPunct="0">
              <a:lnSpc>
                <a:spcPct val="100000"/>
              </a:lnSpc>
              <a:spcBef>
                <a:spcPct val="0"/>
              </a:spcBef>
              <a:spcAft>
                <a:spcPct val="0"/>
              </a:spcAft>
              <a:buNone/>
            </a:pPr>
            <a:r>
              <a:rPr lang="en-US" sz="2400" dirty="0">
                <a:latin typeface="Arial" panose="020B0604020202020204" pitchFamily="34" charset="0"/>
              </a:rPr>
              <a:t>-XX:+</a:t>
            </a:r>
            <a:r>
              <a:rPr lang="en-US" sz="2400" dirty="0" err="1">
                <a:latin typeface="Arial" panose="020B0604020202020204" pitchFamily="34" charset="0"/>
              </a:rPr>
              <a:t>UseSerialGC</a:t>
            </a:r>
            <a:endParaRPr lang="en-US" sz="24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sz="2400" dirty="0">
              <a:latin typeface="Arial" panose="020B0604020202020204" pitchFamily="34" charset="0"/>
            </a:endParaRPr>
          </a:p>
          <a:p>
            <a:pPr marL="0" lvl="0" indent="0" eaLnBrk="0" fontAlgn="base" hangingPunct="0">
              <a:lnSpc>
                <a:spcPct val="100000"/>
              </a:lnSpc>
              <a:spcBef>
                <a:spcPct val="0"/>
              </a:spcBef>
              <a:spcAft>
                <a:spcPct val="0"/>
              </a:spcAft>
              <a:buNone/>
            </a:pPr>
            <a:r>
              <a:rPr lang="en-US" sz="2400" dirty="0">
                <a:latin typeface="Arial" panose="020B0604020202020204" pitchFamily="34" charset="0"/>
              </a:rPr>
              <a:t>Here is a sample command line for starting the Java2Demo:</a:t>
            </a:r>
          </a:p>
          <a:p>
            <a:pPr marL="0" lvl="0" indent="0" eaLnBrk="0" fontAlgn="base" hangingPunct="0">
              <a:lnSpc>
                <a:spcPct val="100000"/>
              </a:lnSpc>
              <a:spcBef>
                <a:spcPct val="0"/>
              </a:spcBef>
              <a:spcAft>
                <a:spcPct val="0"/>
              </a:spcAft>
              <a:buNone/>
            </a:pPr>
            <a:r>
              <a:rPr lang="en-US" sz="2400" dirty="0">
                <a:latin typeface="Arial" panose="020B0604020202020204" pitchFamily="34" charset="0"/>
              </a:rPr>
              <a:t>java -Xmx12m -Xms3m -Xmn1m -</a:t>
            </a:r>
            <a:r>
              <a:rPr lang="en-US" sz="2400" dirty="0" err="1">
                <a:latin typeface="Arial" panose="020B0604020202020204" pitchFamily="34" charset="0"/>
              </a:rPr>
              <a:t>XX:PermSize</a:t>
            </a:r>
            <a:r>
              <a:rPr lang="en-US" sz="2400" dirty="0">
                <a:latin typeface="Arial" panose="020B0604020202020204" pitchFamily="34" charset="0"/>
              </a:rPr>
              <a:t>=20m -</a:t>
            </a:r>
            <a:r>
              <a:rPr lang="en-US" sz="2400" dirty="0" err="1">
                <a:latin typeface="Arial" panose="020B0604020202020204" pitchFamily="34" charset="0"/>
              </a:rPr>
              <a:t>XX:MaxPermSize</a:t>
            </a:r>
            <a:r>
              <a:rPr lang="en-US" sz="2400" dirty="0">
                <a:latin typeface="Arial" panose="020B0604020202020204" pitchFamily="34" charset="0"/>
              </a:rPr>
              <a:t>=20m -XX:+</a:t>
            </a:r>
            <a:r>
              <a:rPr lang="en-US" sz="2400" dirty="0" err="1">
                <a:latin typeface="Arial" panose="020B0604020202020204" pitchFamily="34" charset="0"/>
              </a:rPr>
              <a:t>UseSerialGC</a:t>
            </a:r>
            <a:r>
              <a:rPr lang="en-US" sz="2400" dirty="0">
                <a:latin typeface="Arial" panose="020B0604020202020204" pitchFamily="34" charset="0"/>
              </a:rPr>
              <a:t> -jar c:\javademos\demo\jfc\Java2D\Java2demo.jar</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018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en-US" b="1" dirty="0"/>
              <a:t>Java Programming Language</a:t>
            </a:r>
          </a:p>
          <a:p>
            <a:r>
              <a:rPr lang="en-US" dirty="0"/>
              <a:t>Java is an object-oriented programming language that includes the following features.</a:t>
            </a:r>
          </a:p>
          <a:p>
            <a:r>
              <a:rPr lang="en-US" dirty="0"/>
              <a:t>Platform Independence - Java applications are compiled into </a:t>
            </a:r>
            <a:r>
              <a:rPr lang="en-US" i="1" dirty="0" err="1"/>
              <a:t>bytecode</a:t>
            </a:r>
            <a:r>
              <a:rPr lang="en-US" dirty="0"/>
              <a:t> which is stored in class files and loaded in a </a:t>
            </a:r>
            <a:r>
              <a:rPr lang="en-US" dirty="0" smtClean="0"/>
              <a:t>JVM.</a:t>
            </a:r>
          </a:p>
          <a:p>
            <a:r>
              <a:rPr lang="en-US" dirty="0" smtClean="0"/>
              <a:t>Since </a:t>
            </a:r>
            <a:r>
              <a:rPr lang="en-US" dirty="0"/>
              <a:t>applications run in a JVM, they can be run on many different operating systems and devices.</a:t>
            </a:r>
          </a:p>
          <a:p>
            <a:r>
              <a:rPr lang="en-US" dirty="0"/>
              <a:t>Object-Oriented - Java is an object-oriented language that take many of the features of C and C++ and improves upon them.</a:t>
            </a:r>
          </a:p>
          <a:p>
            <a:r>
              <a:rPr lang="en-US" dirty="0"/>
              <a:t>Automatic Garbage Collection - Java automatically allocates and </a:t>
            </a:r>
            <a:r>
              <a:rPr lang="en-US" dirty="0" err="1"/>
              <a:t>deallocates</a:t>
            </a:r>
            <a:r>
              <a:rPr lang="en-US" dirty="0"/>
              <a:t> memory so programs are not burdened with that task.</a:t>
            </a:r>
          </a:p>
          <a:p>
            <a:r>
              <a:rPr lang="en-US" dirty="0"/>
              <a:t>Rich Standard Library - Java includes a vast number of premade objects that can be used to perform such tasks as input/output, networking, and date manipulation</a:t>
            </a:r>
            <a:r>
              <a:rPr lang="en-US" dirty="0" smtClean="0"/>
              <a:t>.</a:t>
            </a:r>
            <a:endParaRPr lang="en-US" dirty="0"/>
          </a:p>
        </p:txBody>
      </p:sp>
    </p:spTree>
    <p:extLst>
      <p:ext uri="{BB962C8B-B14F-4D97-AF65-F5344CB8AC3E}">
        <p14:creationId xmlns:p14="http://schemas.microsoft.com/office/powerpoint/2010/main" val="2683761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b="1" dirty="0"/>
              <a:t>The Parallel GC</a:t>
            </a:r>
          </a:p>
          <a:p>
            <a:r>
              <a:rPr lang="en-US" dirty="0"/>
              <a:t>The parallel garbage collector uses multiple threads to perform the young </a:t>
            </a:r>
            <a:r>
              <a:rPr lang="en-US" dirty="0" err="1"/>
              <a:t>genertion</a:t>
            </a:r>
            <a:r>
              <a:rPr lang="en-US" dirty="0"/>
              <a:t> garbage collection. By default on a host with N CPUs, the parallel garbage collector uses N garbage collector threads in the collection. The number of garbage collector threads can be controlled with command-line options:</a:t>
            </a:r>
          </a:p>
          <a:p>
            <a:pPr marL="0" indent="0">
              <a:buNone/>
            </a:pPr>
            <a:r>
              <a:rPr lang="en-US" dirty="0" smtClean="0"/>
              <a:t>	-</a:t>
            </a:r>
            <a:r>
              <a:rPr lang="en-US" dirty="0" err="1"/>
              <a:t>XX:ParallelGCThreads</a:t>
            </a:r>
            <a:r>
              <a:rPr lang="en-US" dirty="0"/>
              <a:t>=&lt;desired number&gt;</a:t>
            </a:r>
          </a:p>
          <a:p>
            <a:endParaRPr lang="en-US" dirty="0"/>
          </a:p>
          <a:p>
            <a:r>
              <a:rPr lang="en-US" dirty="0"/>
              <a:t>On a host with a single CPU the default garbage collector is used even if the parallel garbage collector has been requested. On a host with two CPUs the parallel garbage collector generally performs as well as the default garbage collector and a reduction in the young </a:t>
            </a:r>
            <a:r>
              <a:rPr lang="en-US" dirty="0" err="1"/>
              <a:t>generationgarbage</a:t>
            </a:r>
            <a:r>
              <a:rPr lang="en-US" dirty="0"/>
              <a:t> collector pause times can be expected on hosts with more than two CPUs. The Parallel GC comes in two flavors.</a:t>
            </a:r>
          </a:p>
        </p:txBody>
      </p:sp>
    </p:spTree>
    <p:extLst>
      <p:ext uri="{BB962C8B-B14F-4D97-AF65-F5344CB8AC3E}">
        <p14:creationId xmlns:p14="http://schemas.microsoft.com/office/powerpoint/2010/main" val="3502075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Usage Cases</a:t>
            </a:r>
          </a:p>
          <a:p>
            <a:endParaRPr lang="en-US" dirty="0"/>
          </a:p>
          <a:p>
            <a:r>
              <a:rPr lang="en-US" dirty="0"/>
              <a:t>The Parallel collector is also called a throughput collector. </a:t>
            </a:r>
            <a:endParaRPr lang="en-US" dirty="0" smtClean="0"/>
          </a:p>
          <a:p>
            <a:r>
              <a:rPr lang="en-US" dirty="0" smtClean="0"/>
              <a:t>Since </a:t>
            </a:r>
            <a:r>
              <a:rPr lang="en-US" dirty="0"/>
              <a:t>it can use </a:t>
            </a:r>
            <a:r>
              <a:rPr lang="en-US" dirty="0" err="1"/>
              <a:t>multilple</a:t>
            </a:r>
            <a:r>
              <a:rPr lang="en-US" dirty="0"/>
              <a:t> CPUs to speed up application throughput. </a:t>
            </a:r>
            <a:endParaRPr lang="en-US" dirty="0" smtClean="0"/>
          </a:p>
          <a:p>
            <a:r>
              <a:rPr lang="en-US" dirty="0" smtClean="0"/>
              <a:t>This </a:t>
            </a:r>
            <a:r>
              <a:rPr lang="en-US" dirty="0"/>
              <a:t>collector should be used when a lot of work need to be done and long pauses are acceptable</a:t>
            </a:r>
            <a:r>
              <a:rPr lang="en-US" dirty="0" smtClean="0"/>
              <a:t>.</a:t>
            </a:r>
          </a:p>
          <a:p>
            <a:pPr lvl="1"/>
            <a:r>
              <a:rPr lang="en-US" dirty="0" smtClean="0"/>
              <a:t> </a:t>
            </a:r>
            <a:r>
              <a:rPr lang="en-US" dirty="0"/>
              <a:t>For example, batch processing like printing reports or bills or performing a large number of database queries.</a:t>
            </a:r>
          </a:p>
        </p:txBody>
      </p:sp>
    </p:spTree>
    <p:extLst>
      <p:ext uri="{BB962C8B-B14F-4D97-AF65-F5344CB8AC3E}">
        <p14:creationId xmlns:p14="http://schemas.microsoft.com/office/powerpoint/2010/main" val="1618475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a:t>-XX:+</a:t>
            </a:r>
            <a:r>
              <a:rPr lang="en-US" dirty="0" err="1"/>
              <a:t>UseParallelGC</a:t>
            </a:r>
            <a:endParaRPr lang="en-US" dirty="0"/>
          </a:p>
          <a:p>
            <a:endParaRPr lang="en-US" dirty="0"/>
          </a:p>
          <a:p>
            <a:r>
              <a:rPr lang="en-US" dirty="0"/>
              <a:t>With this command line option you get a multi-thread young generation collector with a single-threaded old generation collector. The option also does single-threaded compaction of old generation.</a:t>
            </a:r>
          </a:p>
          <a:p>
            <a:endParaRPr lang="en-US" dirty="0"/>
          </a:p>
          <a:p>
            <a:r>
              <a:rPr lang="en-US" dirty="0"/>
              <a:t>Here is a sample command line for starting the Java2Demo:</a:t>
            </a:r>
          </a:p>
          <a:p>
            <a:r>
              <a:rPr lang="en-US" dirty="0"/>
              <a:t>java -Xmx12m -Xms3m -Xmn1m -</a:t>
            </a:r>
            <a:r>
              <a:rPr lang="en-US" dirty="0" err="1"/>
              <a:t>XX:PermSize</a:t>
            </a:r>
            <a:r>
              <a:rPr lang="en-US" dirty="0"/>
              <a:t>=20m -</a:t>
            </a:r>
            <a:r>
              <a:rPr lang="en-US" dirty="0" err="1"/>
              <a:t>XX:MaxPermSize</a:t>
            </a:r>
            <a:r>
              <a:rPr lang="en-US" dirty="0"/>
              <a:t>=20m -XX:+</a:t>
            </a:r>
            <a:r>
              <a:rPr lang="en-US" dirty="0" err="1"/>
              <a:t>UseParallelGC</a:t>
            </a:r>
            <a:r>
              <a:rPr lang="en-US" dirty="0"/>
              <a:t> -jar c:\javademos\demo\jfc\Java2D\Java2demo.jar</a:t>
            </a:r>
          </a:p>
          <a:p>
            <a:endParaRPr lang="en-US" dirty="0"/>
          </a:p>
          <a:p>
            <a:r>
              <a:rPr lang="en-US" dirty="0"/>
              <a:t>-XX:+</a:t>
            </a:r>
            <a:r>
              <a:rPr lang="en-US" dirty="0" err="1"/>
              <a:t>UseParallelOldGC</a:t>
            </a:r>
            <a:endParaRPr lang="en-US" dirty="0"/>
          </a:p>
          <a:p>
            <a:endParaRPr lang="en-US" dirty="0"/>
          </a:p>
          <a:p>
            <a:r>
              <a:rPr lang="en-US" dirty="0"/>
              <a:t>With the -XX:+</a:t>
            </a:r>
            <a:r>
              <a:rPr lang="en-US" dirty="0" err="1"/>
              <a:t>UseParallelOldGC</a:t>
            </a:r>
            <a:r>
              <a:rPr lang="en-US" dirty="0"/>
              <a:t> option, the GC is both a multithreaded young generation collector and multithreaded old generation collector. It is also a multithreaded compacting collector. </a:t>
            </a:r>
            <a:r>
              <a:rPr lang="en-US" dirty="0" err="1"/>
              <a:t>HotSpot</a:t>
            </a:r>
            <a:r>
              <a:rPr lang="en-US" dirty="0"/>
              <a:t> does compaction only in the old generation. Young generation in </a:t>
            </a:r>
            <a:r>
              <a:rPr lang="en-US" dirty="0" err="1"/>
              <a:t>HotSpot</a:t>
            </a:r>
            <a:r>
              <a:rPr lang="en-US" dirty="0"/>
              <a:t> is considered a copy collector; therefore, there is no need for compaction.</a:t>
            </a:r>
          </a:p>
          <a:p>
            <a:endParaRPr lang="en-US" dirty="0"/>
          </a:p>
          <a:p>
            <a:r>
              <a:rPr lang="en-US" dirty="0"/>
              <a:t>Compacting describes the act of moving objects in a way that there are no holes between objects. After a garbage collection sweep, there may be holes left between live objects. Compacting moves objects so that there are no remaining holes. It is possible that a garbage collector be a non-compacting collector. Therefore, the difference between a parallel collector and a parallel compacting collector could be the latter compacts the space after a garbage collection sweep. The former would not.</a:t>
            </a:r>
          </a:p>
          <a:p>
            <a:endParaRPr lang="en-US" dirty="0"/>
          </a:p>
          <a:p>
            <a:r>
              <a:rPr lang="en-US" dirty="0"/>
              <a:t>Here is a sample command line for starting the Java2Demo:</a:t>
            </a:r>
          </a:p>
          <a:p>
            <a:r>
              <a:rPr lang="en-US" dirty="0"/>
              <a:t>java -Xmx12m -Xms3m -Xmn1m -</a:t>
            </a:r>
            <a:r>
              <a:rPr lang="en-US" dirty="0" err="1"/>
              <a:t>XX:PermSize</a:t>
            </a:r>
            <a:r>
              <a:rPr lang="en-US" dirty="0"/>
              <a:t>=20m -</a:t>
            </a:r>
            <a:r>
              <a:rPr lang="en-US" dirty="0" err="1"/>
              <a:t>XX:MaxPermSize</a:t>
            </a:r>
            <a:r>
              <a:rPr lang="en-US" dirty="0"/>
              <a:t>=20m -XX:+</a:t>
            </a:r>
            <a:r>
              <a:rPr lang="en-US" dirty="0" err="1"/>
              <a:t>UseParallelOldGC</a:t>
            </a:r>
            <a:r>
              <a:rPr lang="en-US" dirty="0"/>
              <a:t> -jar c:\javademos\demo\jfc\Java2D\Java2demo.jar</a:t>
            </a:r>
          </a:p>
        </p:txBody>
      </p:sp>
    </p:spTree>
    <p:extLst>
      <p:ext uri="{BB962C8B-B14F-4D97-AF65-F5344CB8AC3E}">
        <p14:creationId xmlns:p14="http://schemas.microsoft.com/office/powerpoint/2010/main" val="3888593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a:t>-XX:+</a:t>
            </a:r>
            <a:r>
              <a:rPr lang="en-US" dirty="0" err="1"/>
              <a:t>UseParallelGC</a:t>
            </a:r>
            <a:endParaRPr lang="en-US" dirty="0"/>
          </a:p>
          <a:p>
            <a:endParaRPr lang="en-US" dirty="0"/>
          </a:p>
          <a:p>
            <a:r>
              <a:rPr lang="en-US" dirty="0"/>
              <a:t>With this command line option you get a multi-thread young generation collector with a single-threaded old generation collector. The option also does single-threaded compaction of old generation.</a:t>
            </a:r>
          </a:p>
          <a:p>
            <a:endParaRPr lang="en-US" dirty="0"/>
          </a:p>
          <a:p>
            <a:r>
              <a:rPr lang="en-US" dirty="0"/>
              <a:t>Here is a sample command line for starting the Java2Demo:</a:t>
            </a:r>
          </a:p>
          <a:p>
            <a:r>
              <a:rPr lang="en-US" dirty="0"/>
              <a:t>java -Xmx12m -Xms3m -Xmn1m -</a:t>
            </a:r>
            <a:r>
              <a:rPr lang="en-US" dirty="0" err="1"/>
              <a:t>XX:PermSize</a:t>
            </a:r>
            <a:r>
              <a:rPr lang="en-US" dirty="0"/>
              <a:t>=20m -</a:t>
            </a:r>
            <a:r>
              <a:rPr lang="en-US" dirty="0" err="1"/>
              <a:t>XX:MaxPermSize</a:t>
            </a:r>
            <a:r>
              <a:rPr lang="en-US" dirty="0"/>
              <a:t>=20m -XX:+</a:t>
            </a:r>
            <a:r>
              <a:rPr lang="en-US" dirty="0" err="1"/>
              <a:t>UseParallelGC</a:t>
            </a:r>
            <a:r>
              <a:rPr lang="en-US" dirty="0"/>
              <a:t> -jar c:\javademos\demo\jfc\Java2D\Java2demo.jar</a:t>
            </a:r>
          </a:p>
          <a:p>
            <a:endParaRPr lang="en-US" dirty="0"/>
          </a:p>
          <a:p>
            <a:r>
              <a:rPr lang="en-US" dirty="0"/>
              <a:t>-XX:+</a:t>
            </a:r>
            <a:r>
              <a:rPr lang="en-US" dirty="0" err="1"/>
              <a:t>UseParallelOldGC</a:t>
            </a:r>
            <a:endParaRPr lang="en-US" dirty="0"/>
          </a:p>
          <a:p>
            <a:endParaRPr lang="en-US" dirty="0"/>
          </a:p>
          <a:p>
            <a:r>
              <a:rPr lang="en-US" dirty="0"/>
              <a:t>With the -XX:+</a:t>
            </a:r>
            <a:r>
              <a:rPr lang="en-US" dirty="0" err="1"/>
              <a:t>UseParallelOldGC</a:t>
            </a:r>
            <a:r>
              <a:rPr lang="en-US" dirty="0"/>
              <a:t> option, the GC is both a multithreaded young generation collector and multithreaded old generation collector. It is also a multithreaded compacting collector. </a:t>
            </a:r>
            <a:r>
              <a:rPr lang="en-US" dirty="0" err="1"/>
              <a:t>HotSpot</a:t>
            </a:r>
            <a:r>
              <a:rPr lang="en-US" dirty="0"/>
              <a:t> does compaction only in the old generation. Young generation in </a:t>
            </a:r>
            <a:r>
              <a:rPr lang="en-US" dirty="0" err="1"/>
              <a:t>HotSpot</a:t>
            </a:r>
            <a:r>
              <a:rPr lang="en-US" dirty="0"/>
              <a:t> is considered a copy collector; therefore, there is no need for compaction.</a:t>
            </a:r>
          </a:p>
          <a:p>
            <a:endParaRPr lang="en-US" dirty="0"/>
          </a:p>
          <a:p>
            <a:r>
              <a:rPr lang="en-US" dirty="0"/>
              <a:t>Compacting describes the act of moving objects in a way that there are no holes between objects. After a garbage collection sweep, there may be holes left between live objects. Compacting moves objects so that there are no remaining holes. It is possible that a garbage collector be a non-compacting collector. Therefore, the difference between a parallel collector and a parallel compacting collector could be the latter compacts the space after a garbage collection sweep. The former would not.</a:t>
            </a:r>
          </a:p>
          <a:p>
            <a:endParaRPr lang="en-US" dirty="0"/>
          </a:p>
          <a:p>
            <a:r>
              <a:rPr lang="en-US" dirty="0"/>
              <a:t>Here is a sample command line for starting the Java2Demo:</a:t>
            </a:r>
          </a:p>
          <a:p>
            <a:r>
              <a:rPr lang="en-US" dirty="0"/>
              <a:t>java -Xmx12m -Xms3m -Xmn1m -</a:t>
            </a:r>
            <a:r>
              <a:rPr lang="en-US" dirty="0" err="1"/>
              <a:t>XX:PermSize</a:t>
            </a:r>
            <a:r>
              <a:rPr lang="en-US" dirty="0"/>
              <a:t>=20m -</a:t>
            </a:r>
            <a:r>
              <a:rPr lang="en-US" dirty="0" err="1"/>
              <a:t>XX:MaxPermSize</a:t>
            </a:r>
            <a:r>
              <a:rPr lang="en-US" dirty="0"/>
              <a:t>=20m -XX:+</a:t>
            </a:r>
            <a:r>
              <a:rPr lang="en-US" dirty="0" err="1"/>
              <a:t>UseParallelOldGC</a:t>
            </a:r>
            <a:r>
              <a:rPr lang="en-US" dirty="0"/>
              <a:t> -jar c:\javademos\demo\jfc\Java2D\Java2demo.jar</a:t>
            </a:r>
          </a:p>
        </p:txBody>
      </p:sp>
    </p:spTree>
    <p:extLst>
      <p:ext uri="{BB962C8B-B14F-4D97-AF65-F5344CB8AC3E}">
        <p14:creationId xmlns:p14="http://schemas.microsoft.com/office/powerpoint/2010/main" val="2589022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b="1" dirty="0"/>
              <a:t>The Concurrent Mark Sweep (CMS) Collector</a:t>
            </a:r>
          </a:p>
          <a:p>
            <a:r>
              <a:rPr lang="en-US"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heap.</a:t>
            </a:r>
          </a:p>
          <a:p>
            <a:endParaRPr lang="en-US" dirty="0"/>
          </a:p>
          <a:p>
            <a:r>
              <a:rPr lang="en-US" dirty="0"/>
              <a:t>Note: CMS collector on young generation uses the same algorithm as that of the parallel collector.</a:t>
            </a:r>
          </a:p>
          <a:p>
            <a:endParaRPr lang="en-US" dirty="0"/>
          </a:p>
          <a:p>
            <a:r>
              <a:rPr lang="en-US" dirty="0"/>
              <a:t>Usage Cases</a:t>
            </a:r>
          </a:p>
          <a:p>
            <a:endParaRPr lang="en-US" dirty="0"/>
          </a:p>
          <a:p>
            <a:r>
              <a:rPr lang="en-US" dirty="0"/>
              <a:t>The CMS collector should be used for applications that require low pause times and can share resources with the garbage collector. Examples include desktop UI application that respond to events, a webserver responding to a request or a database responding to queries.</a:t>
            </a:r>
          </a:p>
          <a:p>
            <a:endParaRPr lang="en-US" dirty="0"/>
          </a:p>
        </p:txBody>
      </p:sp>
    </p:spTree>
    <p:extLst>
      <p:ext uri="{BB962C8B-B14F-4D97-AF65-F5344CB8AC3E}">
        <p14:creationId xmlns:p14="http://schemas.microsoft.com/office/powerpoint/2010/main" val="3018033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Command Line Switches</a:t>
            </a:r>
          </a:p>
          <a:p>
            <a:endParaRPr lang="en-US" dirty="0"/>
          </a:p>
          <a:p>
            <a:r>
              <a:rPr lang="en-US" dirty="0"/>
              <a:t>To enable the CMS Collector use:</a:t>
            </a:r>
          </a:p>
          <a:p>
            <a:pPr marL="0" indent="0">
              <a:buNone/>
            </a:pPr>
            <a:r>
              <a:rPr lang="en-US" dirty="0" smtClean="0"/>
              <a:t>	-</a:t>
            </a:r>
            <a:r>
              <a:rPr lang="en-US" dirty="0"/>
              <a:t>XX:+</a:t>
            </a:r>
            <a:r>
              <a:rPr lang="en-US" dirty="0" err="1"/>
              <a:t>UseConcMarkSweepGC</a:t>
            </a:r>
            <a:endParaRPr lang="en-US" dirty="0"/>
          </a:p>
          <a:p>
            <a:r>
              <a:rPr lang="en-US" dirty="0"/>
              <a:t>and to set the number of threads use:</a:t>
            </a:r>
          </a:p>
          <a:p>
            <a:pPr marL="457200" lvl="1" indent="0">
              <a:buNone/>
            </a:pPr>
            <a:r>
              <a:rPr lang="en-US" dirty="0"/>
              <a:t>-</a:t>
            </a:r>
            <a:r>
              <a:rPr lang="en-US" dirty="0" err="1"/>
              <a:t>XX:ParallelCMSThreads</a:t>
            </a:r>
            <a:r>
              <a:rPr lang="en-US" dirty="0"/>
              <a:t>=&lt;n&gt;</a:t>
            </a:r>
          </a:p>
          <a:p>
            <a:endParaRPr lang="en-US" dirty="0"/>
          </a:p>
          <a:p>
            <a:r>
              <a:rPr lang="en-US" dirty="0"/>
              <a:t>Here is a sample command line for starting the Java2Demo:</a:t>
            </a:r>
          </a:p>
          <a:p>
            <a:pPr marL="0" indent="0">
              <a:buNone/>
            </a:pPr>
            <a:r>
              <a:rPr lang="en-US" dirty="0"/>
              <a:t>java -Xmx12m -Xms3m -Xmn1m -</a:t>
            </a:r>
            <a:r>
              <a:rPr lang="en-US" dirty="0" err="1"/>
              <a:t>XX:PermSize</a:t>
            </a:r>
            <a:r>
              <a:rPr lang="en-US" dirty="0"/>
              <a:t>=20m -</a:t>
            </a:r>
            <a:r>
              <a:rPr lang="en-US" dirty="0" err="1"/>
              <a:t>XX:MaxPermSize</a:t>
            </a:r>
            <a:r>
              <a:rPr lang="en-US" dirty="0"/>
              <a:t>=20m -XX:+</a:t>
            </a:r>
            <a:r>
              <a:rPr lang="en-US" dirty="0" err="1"/>
              <a:t>UseConcMarkSweepGC</a:t>
            </a:r>
            <a:r>
              <a:rPr lang="en-US" dirty="0"/>
              <a:t> -</a:t>
            </a:r>
            <a:r>
              <a:rPr lang="en-US" dirty="0" err="1"/>
              <a:t>XX:ParallelCMSThreads</a:t>
            </a:r>
            <a:r>
              <a:rPr lang="en-US" dirty="0"/>
              <a:t>=2 -jar c:\javademos\demo\jfc\Java2D\Java2demo.jar</a:t>
            </a:r>
          </a:p>
          <a:p>
            <a:endParaRPr lang="en-US" dirty="0"/>
          </a:p>
        </p:txBody>
      </p:sp>
    </p:spTree>
    <p:extLst>
      <p:ext uri="{BB962C8B-B14F-4D97-AF65-F5344CB8AC3E}">
        <p14:creationId xmlns:p14="http://schemas.microsoft.com/office/powerpoint/2010/main" val="42103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b="1" dirty="0"/>
              <a:t>Java Development Kit</a:t>
            </a:r>
          </a:p>
          <a:p>
            <a:r>
              <a:rPr lang="en-US" dirty="0"/>
              <a:t>The Java Development Kit (JDK) is a collection of tools for developing Java applications. </a:t>
            </a:r>
            <a:endParaRPr lang="en-US" dirty="0" smtClean="0"/>
          </a:p>
          <a:p>
            <a:r>
              <a:rPr lang="en-US" dirty="0" smtClean="0"/>
              <a:t>With </a:t>
            </a:r>
            <a:r>
              <a:rPr lang="en-US" dirty="0"/>
              <a:t>the JDK, you can compile programs written in the Java Programming language and run them in a JVM</a:t>
            </a:r>
            <a:r>
              <a:rPr lang="en-US" dirty="0" smtClean="0"/>
              <a:t>.</a:t>
            </a:r>
          </a:p>
          <a:p>
            <a:r>
              <a:rPr lang="en-US" dirty="0" smtClean="0"/>
              <a:t>In </a:t>
            </a:r>
            <a:r>
              <a:rPr lang="en-US" dirty="0"/>
              <a:t>addition, the JDK provides tools for packaging and distributing your applications.</a:t>
            </a:r>
          </a:p>
          <a:p>
            <a:r>
              <a:rPr lang="en-US" dirty="0"/>
              <a:t>The JDK and the JRE share the Java Application Programming </a:t>
            </a:r>
            <a:r>
              <a:rPr lang="en-US" dirty="0" smtClean="0"/>
              <a:t>Interfaces.</a:t>
            </a:r>
          </a:p>
          <a:p>
            <a:r>
              <a:rPr lang="en-US" dirty="0" smtClean="0"/>
              <a:t>The </a:t>
            </a:r>
            <a:r>
              <a:rPr lang="en-US" dirty="0"/>
              <a:t>Java API is a collection of prepackaged libraries developers use to create Java applications</a:t>
            </a:r>
            <a:r>
              <a:rPr lang="en-US" dirty="0" smtClean="0"/>
              <a:t>.</a:t>
            </a:r>
          </a:p>
          <a:p>
            <a:r>
              <a:rPr lang="en-US" dirty="0" smtClean="0"/>
              <a:t>The </a:t>
            </a:r>
            <a:r>
              <a:rPr lang="en-US" dirty="0"/>
              <a:t>Java API makes development easier by providing the tools to complete many common programming tasks including string manipulation, date/time processing, networking, and implementing data structures (e.g., lists, maps, stacks, and queues).</a:t>
            </a:r>
          </a:p>
          <a:p>
            <a:endParaRPr lang="en-US" dirty="0"/>
          </a:p>
        </p:txBody>
      </p:sp>
    </p:spTree>
    <p:extLst>
      <p:ext uri="{BB962C8B-B14F-4D97-AF65-F5344CB8AC3E}">
        <p14:creationId xmlns:p14="http://schemas.microsoft.com/office/powerpoint/2010/main" val="366956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b="1" dirty="0" smtClean="0"/>
              <a:t>Java </a:t>
            </a:r>
            <a:r>
              <a:rPr lang="en-US" b="1" dirty="0"/>
              <a:t>Virtual Machine</a:t>
            </a:r>
          </a:p>
          <a:p>
            <a:r>
              <a:rPr lang="en-US" dirty="0"/>
              <a:t>The Java Virtual Machine (JVM) is an abstract computing machine</a:t>
            </a:r>
            <a:r>
              <a:rPr lang="en-US" dirty="0" smtClean="0"/>
              <a:t>.</a:t>
            </a:r>
          </a:p>
          <a:p>
            <a:r>
              <a:rPr lang="en-US" dirty="0" smtClean="0"/>
              <a:t>The </a:t>
            </a:r>
            <a:r>
              <a:rPr lang="en-US" dirty="0"/>
              <a:t>JVM is a program that looks like a machine to the programs written to execute in it</a:t>
            </a:r>
            <a:r>
              <a:rPr lang="en-US" dirty="0" smtClean="0"/>
              <a:t>.</a:t>
            </a:r>
          </a:p>
          <a:p>
            <a:r>
              <a:rPr lang="en-US" dirty="0" smtClean="0"/>
              <a:t>This </a:t>
            </a:r>
            <a:r>
              <a:rPr lang="en-US" dirty="0"/>
              <a:t>way, Java programs are written to the same set of interfaces and libraries</a:t>
            </a:r>
            <a:r>
              <a:rPr lang="en-US" dirty="0" smtClean="0"/>
              <a:t>.</a:t>
            </a:r>
          </a:p>
          <a:p>
            <a:r>
              <a:rPr lang="en-US" dirty="0" smtClean="0"/>
              <a:t>Each </a:t>
            </a:r>
            <a:r>
              <a:rPr lang="en-US" dirty="0"/>
              <a:t>JVM implementation for a specific operating system, translates the Java programming instructions into instructions and commands that run on the local operating system</a:t>
            </a:r>
            <a:r>
              <a:rPr lang="en-US" dirty="0" smtClean="0"/>
              <a:t>.</a:t>
            </a:r>
          </a:p>
          <a:p>
            <a:r>
              <a:rPr lang="en-US" dirty="0" smtClean="0"/>
              <a:t>This </a:t>
            </a:r>
            <a:r>
              <a:rPr lang="en-US" dirty="0"/>
              <a:t>way, Java programs achieve platform independence.</a:t>
            </a:r>
          </a:p>
          <a:p>
            <a:r>
              <a:rPr lang="en-US" dirty="0"/>
              <a:t>The first prototype implementation of the Java virtual machine, done at Sun Microsystems, Inc., emulated the Java virtual machine instruction set in software hosted by a handheld device that resembled a contemporary Personal Digital Assistant (PDA). Oracle's current implementations emulate the Java virtual machine on mobile, desktop and server devices, but the Java virtual machine does not assume any particular implementation technology, host hardware, or host operating system. It is not inherently interpreted, but can just as well be implemented by compiling its instruction set to that of a silicon CPU. It may also be implemented in microcode or directly in silicon.</a:t>
            </a:r>
          </a:p>
          <a:p>
            <a:endParaRPr lang="en-US" dirty="0"/>
          </a:p>
        </p:txBody>
      </p:sp>
    </p:spTree>
    <p:extLst>
      <p:ext uri="{BB962C8B-B14F-4D97-AF65-F5344CB8AC3E}">
        <p14:creationId xmlns:p14="http://schemas.microsoft.com/office/powerpoint/2010/main" val="38637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b="1" smtClean="0"/>
              <a:t>Java </a:t>
            </a:r>
            <a:r>
              <a:rPr lang="en-US" b="1" dirty="0"/>
              <a:t>Virtual Machine</a:t>
            </a:r>
          </a:p>
          <a:p>
            <a:r>
              <a:rPr lang="en-US" dirty="0"/>
              <a:t>The Java Virtual Machine (JVM) is an abstract computing machine. The JVM is a program that looks like a machine to the programs written to execute in it. This way, Java programs are written to the same set of interfaces and libraries. Each JVM implementation for a specific operating system, translates the Java programming instructions into instructions and commands that run on the local operating system. This way, Java programs achieve platform independence.</a:t>
            </a:r>
          </a:p>
          <a:p>
            <a:r>
              <a:rPr lang="en-US" dirty="0"/>
              <a:t>The first prototype implementation of the Java virtual machine, done at Sun Microsystems, Inc., emulated the Java virtual machine instruction set in software hosted by a handheld device that resembled a contemporary Personal Digital Assistant (PDA). Oracle's current implementations emulate the Java virtual machine on mobile, desktop and server devices, but the Java virtual machine does not assume any particular implementation technology, host hardware, or host operating system. It is not inherently interpreted, but can just as well be implemented by compiling its instruction set to that of a silicon CPU. It may also be implemented in microcode or directly in silicon.</a:t>
            </a:r>
          </a:p>
          <a:p>
            <a:r>
              <a:rPr lang="en-US" dirty="0"/>
              <a:t>The Java virtual machine knows nothing of the Java programming language, only of a particular binary format, the class file format. A class file contains Java virtual machine instructions (or </a:t>
            </a:r>
            <a:r>
              <a:rPr lang="en-US" dirty="0" err="1"/>
              <a:t>bytecodes</a:t>
            </a:r>
            <a:r>
              <a:rPr lang="en-US" dirty="0"/>
              <a:t>) and a symbol table, as well as other ancillary information.</a:t>
            </a:r>
          </a:p>
          <a:p>
            <a:r>
              <a:rPr lang="en-US" dirty="0"/>
              <a:t>For the sake of security, the Java virtual machine imposes strong syntactic and structural constraints on the code in a class file. However, any language with functionality that can be expressed in terms of a valid class file can be hosted by the Java virtual machine. Attracted by a generally available, machine-independent platform, </a:t>
            </a:r>
            <a:r>
              <a:rPr lang="en-US" dirty="0" err="1"/>
              <a:t>implementors</a:t>
            </a:r>
            <a:r>
              <a:rPr lang="en-US" dirty="0"/>
              <a:t> of other languages can turn to the Java virtual machine as a delivery vehicle for their languages. </a:t>
            </a:r>
          </a:p>
          <a:p>
            <a:endParaRPr lang="en-US" dirty="0"/>
          </a:p>
        </p:txBody>
      </p:sp>
    </p:spTree>
    <p:extLst>
      <p:ext uri="{BB962C8B-B14F-4D97-AF65-F5344CB8AC3E}">
        <p14:creationId xmlns:p14="http://schemas.microsoft.com/office/powerpoint/2010/main" val="352231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b="1" dirty="0"/>
              <a:t>Hotspot Architecture</a:t>
            </a:r>
          </a:p>
          <a:p>
            <a:r>
              <a:rPr lang="en-US" dirty="0"/>
              <a:t>The </a:t>
            </a:r>
            <a:r>
              <a:rPr lang="en-US" dirty="0" err="1"/>
              <a:t>HotSpot</a:t>
            </a:r>
            <a:r>
              <a:rPr lang="en-US" dirty="0"/>
              <a:t> JVM possesses an architecture that supports a strong foundation of features and capabilities and supports the ability to realize high performance and massive scalability</a:t>
            </a:r>
            <a:r>
              <a:rPr lang="en-US" dirty="0" smtClean="0"/>
              <a:t>.</a:t>
            </a:r>
          </a:p>
          <a:p>
            <a:r>
              <a:rPr lang="en-US" dirty="0" smtClean="0"/>
              <a:t>For </a:t>
            </a:r>
            <a:r>
              <a:rPr lang="en-US" dirty="0"/>
              <a:t>example, the </a:t>
            </a:r>
            <a:r>
              <a:rPr lang="en-US" dirty="0" err="1"/>
              <a:t>HotSpot</a:t>
            </a:r>
            <a:r>
              <a:rPr lang="en-US" dirty="0"/>
              <a:t> JVM JIT compilers generate dynamic optimizations</a:t>
            </a:r>
            <a:r>
              <a:rPr lang="en-US" dirty="0" smtClean="0"/>
              <a:t>.</a:t>
            </a:r>
          </a:p>
          <a:p>
            <a:r>
              <a:rPr lang="en-US" dirty="0" smtClean="0"/>
              <a:t>In </a:t>
            </a:r>
            <a:r>
              <a:rPr lang="en-US" dirty="0"/>
              <a:t>other words, they make optimization decisions while the Java application is running and generate high-performing native machine instructions targeted for the underlying system architecture</a:t>
            </a:r>
            <a:r>
              <a:rPr lang="en-US" dirty="0" smtClean="0"/>
              <a:t>.</a:t>
            </a:r>
          </a:p>
          <a:p>
            <a:r>
              <a:rPr lang="en-US" dirty="0" smtClean="0"/>
              <a:t>In </a:t>
            </a:r>
            <a:r>
              <a:rPr lang="en-US" dirty="0"/>
              <a:t>addition, through the maturing evolution and continuous engineering of its runtime environment and multithreaded garbage collector, the </a:t>
            </a:r>
            <a:r>
              <a:rPr lang="en-US" dirty="0" err="1"/>
              <a:t>HotSpot</a:t>
            </a:r>
            <a:r>
              <a:rPr lang="en-US" dirty="0"/>
              <a:t> JVM yields high scalability on even the largest available computer systems.</a:t>
            </a:r>
          </a:p>
          <a:p>
            <a:endParaRPr lang="en-US" dirty="0"/>
          </a:p>
        </p:txBody>
      </p:sp>
    </p:spTree>
    <p:extLst>
      <p:ext uri="{BB962C8B-B14F-4D97-AF65-F5344CB8AC3E}">
        <p14:creationId xmlns:p14="http://schemas.microsoft.com/office/powerpoint/2010/main" val="203638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racle.com/webfolder/technetwork/tutorials/obe/java/gc01/images/gcslides/Slid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7633" y="292100"/>
            <a:ext cx="8449733" cy="6337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7143751"/>
            <a:ext cx="12192000" cy="369332"/>
          </a:xfrm>
          <a:prstGeom prst="rect">
            <a:avLst/>
          </a:prstGeom>
          <a:noFill/>
        </p:spPr>
        <p:txBody>
          <a:bodyPr wrap="square" rtlCol="0">
            <a:spAutoFit/>
          </a:bodyPr>
          <a:lstStyle/>
          <a:p>
            <a:r>
              <a:rPr lang="en-US" dirty="0"/>
              <a:t>The main components of the JVM include the </a:t>
            </a:r>
            <a:r>
              <a:rPr lang="en-US" dirty="0" err="1"/>
              <a:t>classloader</a:t>
            </a:r>
            <a:r>
              <a:rPr lang="en-US" dirty="0"/>
              <a:t>, the runtime data areas, and the execution engine.</a:t>
            </a:r>
          </a:p>
        </p:txBody>
      </p:sp>
    </p:spTree>
    <p:extLst>
      <p:ext uri="{BB962C8B-B14F-4D97-AF65-F5344CB8AC3E}">
        <p14:creationId xmlns:p14="http://schemas.microsoft.com/office/powerpoint/2010/main" val="2901101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2829</TotalTime>
  <Words>2991</Words>
  <Application>Microsoft Office PowerPoint</Application>
  <PresentationFormat>Widescreen</PresentationFormat>
  <Paragraphs>209</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Tahoma</vt:lpstr>
      <vt:lpstr>Verdana</vt:lpstr>
      <vt:lpstr>Office Theme</vt:lpstr>
      <vt:lpstr>Java Garbage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Shantanu Banerjee</dc:creator>
  <cp:lastModifiedBy>Shantanu Banerjee</cp:lastModifiedBy>
  <cp:revision>75</cp:revision>
  <dcterms:created xsi:type="dcterms:W3CDTF">2017-04-14T07:04:43Z</dcterms:created>
  <dcterms:modified xsi:type="dcterms:W3CDTF">2017-09-01T04:00:04Z</dcterms:modified>
</cp:coreProperties>
</file>