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67" r:id="rId3"/>
    <p:sldId id="268" r:id="rId4"/>
    <p:sldId id="393" r:id="rId5"/>
    <p:sldId id="431" r:id="rId6"/>
    <p:sldId id="394" r:id="rId7"/>
    <p:sldId id="395" r:id="rId8"/>
    <p:sldId id="419" r:id="rId9"/>
    <p:sldId id="420" r:id="rId10"/>
    <p:sldId id="421" r:id="rId11"/>
    <p:sldId id="422" r:id="rId12"/>
    <p:sldId id="432" r:id="rId13"/>
    <p:sldId id="433" r:id="rId14"/>
    <p:sldId id="436" r:id="rId15"/>
    <p:sldId id="434" r:id="rId16"/>
    <p:sldId id="435" r:id="rId17"/>
    <p:sldId id="424" r:id="rId18"/>
    <p:sldId id="425" r:id="rId19"/>
    <p:sldId id="437" r:id="rId20"/>
    <p:sldId id="438" r:id="rId21"/>
    <p:sldId id="427" r:id="rId22"/>
    <p:sldId id="428" r:id="rId23"/>
    <p:sldId id="37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73176"/>
  </p:normalViewPr>
  <p:slideViewPr>
    <p:cSldViewPr snapToGrid="0" snapToObjects="1">
      <p:cViewPr varScale="1">
        <p:scale>
          <a:sx n="81" d="100"/>
          <a:sy n="81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ED9C5-2D2A-DF41-8C6D-42AE901CE59E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9B48C-8CF8-984A-813B-565BDDB2EF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193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8B998-6AEA-47B6-B8EE-DD30226C0E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31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711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270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GB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Firstly,</a:t>
                </a:r>
                <a:r>
                  <a:rPr lang="en-GB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Based on the mini-batch SGD, we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propose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model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training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method</a:t>
                </a:r>
                <a:r>
                  <a:rPr lang="en-GB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r>
                  <a:rPr lang="zh-CN" altLang="zh-CN" dirty="0">
                    <a:effectLst/>
                  </a:rPr>
                  <a:t> </a:t>
                </a:r>
                <a:endParaRPr lang="en-US" altLang="zh-CN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dirty="0">
                    <a:effectLst/>
                  </a:rPr>
                  <a:t>In</a:t>
                </a:r>
                <a:r>
                  <a:rPr kumimoji="1" lang="zh-CN" altLang="en-US" dirty="0">
                    <a:effectLst/>
                  </a:rPr>
                  <a:t> </a:t>
                </a:r>
                <a:r>
                  <a:rPr kumimoji="1" lang="en-US" altLang="zh-CN" dirty="0">
                    <a:effectLst/>
                  </a:rPr>
                  <a:t>particular,</a:t>
                </a:r>
                <a:r>
                  <a:rPr kumimoji="1" lang="zh-CN" altLang="en-US" dirty="0">
                    <a:effectLst/>
                  </a:rPr>
                  <a:t> </a:t>
                </a:r>
                <a:r>
                  <a:rPr kumimoji="1" lang="en-US" altLang="zh-CN" dirty="0">
                    <a:effectLst/>
                  </a:rPr>
                  <a:t>the</a:t>
                </a:r>
                <a:r>
                  <a:rPr kumimoji="1" lang="zh-CN" altLang="en-US" dirty="0">
                    <a:effectLst/>
                  </a:rPr>
                  <a:t> </a:t>
                </a:r>
                <a:r>
                  <a:rPr kumimoji="1" lang="en-US" altLang="zh-CN" dirty="0">
                    <a:effectLst/>
                  </a:rPr>
                  <a:t>baseline</a:t>
                </a:r>
                <a:r>
                  <a:rPr kumimoji="1" lang="zh-CN" altLang="en-US" dirty="0">
                    <a:effectLst/>
                  </a:rPr>
                  <a:t> </a:t>
                </a:r>
                <a:r>
                  <a:rPr kumimoji="1" lang="en-US" altLang="zh-CN" dirty="0">
                    <a:effectLst/>
                  </a:rPr>
                  <a:t>strategy</a:t>
                </a:r>
                <a:r>
                  <a:rPr kumimoji="1" lang="zh-CN" altLang="en-US" dirty="0">
                    <a:effectLst/>
                  </a:rPr>
                  <a:t> </a:t>
                </a:r>
                <a:r>
                  <a:rPr kumimoji="1" lang="en-US" altLang="zh-CN" dirty="0">
                    <a:effectLst/>
                  </a:rPr>
                  <a:t>used</a:t>
                </a:r>
                <a:r>
                  <a:rPr kumimoji="1" lang="zh-CN" altLang="en-US" dirty="0">
                    <a:effectLst/>
                  </a:rPr>
                  <a:t> </a:t>
                </a:r>
                <a:r>
                  <a:rPr kumimoji="1" lang="en-US" altLang="zh-CN" dirty="0">
                    <a:effectLst/>
                  </a:rPr>
                  <a:t>the</a:t>
                </a:r>
                <a:r>
                  <a:rPr kumimoji="1" lang="zh-CN" altLang="en-US" dirty="0">
                    <a:effectLst/>
                  </a:rPr>
                  <a:t> </a:t>
                </a:r>
                <a:r>
                  <a:rPr kumimoji="1" lang="en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gradient information of the entire dataset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,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to ensure the data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privacy</a:t>
                </a:r>
                <a:r>
                  <a:rPr kumimoji="1" lang="en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, the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follow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constraint should be satisfied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Thus,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if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the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sample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size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is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much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lager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than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feature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dimension,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the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iteration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rounds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will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be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small,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which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will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cause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the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model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cannot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converge.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To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solve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this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problem,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we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GB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 the sample data into </a:t>
                </a:r>
                <a:r>
                  <a:rPr lang="en-GB" altLang="zh-CN" sz="1200" i="0">
                    <a:latin typeface="Cambria Math" panose="02040503050406030204" pitchFamily="18" charset="0"/>
                  </a:rPr>
                  <a:t>𝐿</a:t>
                </a:r>
                <a:r>
                  <a:rPr lang="en-GB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batches,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calculation and model update are performed on each batch.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example,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party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dirty="0">
                    <a:effectLst/>
                  </a:rPr>
                  <a:t>Specifically,</a:t>
                </a:r>
                <a:r>
                  <a:rPr kumimoji="1" lang="zh-CN" altLang="en-US" dirty="0">
                    <a:effectLst/>
                  </a:rPr>
                  <a:t> </a:t>
                </a:r>
                <a:r>
                  <a:rPr kumimoji="0" lang="en-US" altLang="zh-CN" sz="1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</a:t>
                </a:r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 size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𝑁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set to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𝑚+1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a value close to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𝑚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 the times of iteration and ensure the model convergence and accuracy,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especially when</a:t>
                </a:r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zh-CN" sz="1200" i="0">
                    <a:latin typeface="Cambria Math" panose="02040503050406030204" pitchFamily="18" charset="0"/>
                  </a:rPr>
                  <a:t>𝑛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differs greatly from</a:t>
                </a:r>
                <a:r>
                  <a:rPr lang="zh-CN" altLang="zh-CN" sz="1200" dirty="0"/>
                  <a:t> </a:t>
                </a:r>
                <a:r>
                  <a:rPr lang="en-GB" altLang="zh-CN" sz="1200" i="0">
                    <a:latin typeface="Cambria Math" panose="02040503050406030204" pitchFamily="18" charset="0"/>
                  </a:rPr>
                  <a:t>𝑑</a:t>
                </a:r>
                <a:r>
                  <a:rPr lang="zh-CN" altLang="zh-CN" sz="1200" i="0">
                    <a:latin typeface="Cambria Math" panose="02040503050406030204" pitchFamily="18" charset="0"/>
                  </a:rPr>
                  <a:t>_</a:t>
                </a:r>
                <a:r>
                  <a:rPr lang="en-GB" altLang="zh-CN" sz="1200" i="0">
                    <a:latin typeface="Cambria Math" panose="02040503050406030204" pitchFamily="18" charset="0"/>
                  </a:rPr>
                  <a:t>𝐴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,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</a:t>
                </a:r>
                <a:r>
                  <a:rPr kumimoji="1" lang="zh-CN" altLang="en-US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</a:t>
                </a:r>
                <a:r>
                  <a:rPr kumimoji="1" lang="zh-CN" altLang="en-US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alleviate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GB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constraints and improve the utility of the model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kumimoji="1" lang="en-GB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084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dirty="0"/>
                  <a:t>Secondly</a:t>
                </a:r>
                <a:r>
                  <a:rPr kumimoji="1" lang="zh-CN" altLang="en-US" dirty="0"/>
                  <a:t>，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 analyze the security of the existing methods and point out the potential threat of privacy.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design a new parameter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cryption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model learning scheme to improve the privacy protection.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particular,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baseline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scheme</a:t>
                </a:r>
                <a:r>
                  <a:rPr kumimoji="1" lang="zh-CN" altLang="en-US" dirty="0"/>
                  <a:t>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analyzed</a:t>
                </a:r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requires the</a:t>
                </a:r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</a:t>
                </a:r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</a:t>
                </a:r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𝑛</a:t>
                </a:r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greater</a:t>
                </a:r>
                <a:r>
                  <a:rPr lang="zh-CN" altLang="en-US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</a:t>
                </a:r>
                <a:r>
                  <a:rPr lang="zh-CN" altLang="en-US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</a:t>
                </a:r>
                <a:r>
                  <a:rPr lang="zh-CN" altLang="en-US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</a:t>
                </a:r>
                <a:r>
                  <a:rPr lang="zh-CN" altLang="en-US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ensure the security of the</a:t>
                </a:r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labels,</a:t>
                </a:r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</a:t>
                </a:r>
                <a:r>
                  <a:rPr lang="zh-CN" altLang="en-US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zh-CN" altLang="en-US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</a:t>
                </a:r>
                <a:r>
                  <a:rPr lang="zh-CN" altLang="en-US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</a:t>
                </a:r>
                <a:r>
                  <a:rPr lang="zh-CN" altLang="en-US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</a:t>
                </a:r>
                <a:r>
                  <a:rPr lang="zh-CN" altLang="en-US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</a:t>
                </a:r>
                <a:r>
                  <a:rPr lang="zh-CN" altLang="en-US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privacy</a:t>
                </a:r>
                <a:r>
                  <a:rPr lang="zh-CN" altLang="en-US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leakage</a:t>
                </a:r>
                <a:r>
                  <a:rPr lang="zh-CN" altLang="en-US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r>
                  <a:rPr kumimoji="1" lang="zh-CN" altLang="en-US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kumimoji="1" lang="zh-CN" altLang="en-US" sz="12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party B's labels cannot be guaranteed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GB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some or all of the labels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may</a:t>
                </a:r>
                <a:r>
                  <a:rPr lang="en-GB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leaked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example, assume the feature dimension of party A is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the sample size is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XA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like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matrix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show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left.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After decrypting the gradient, party A can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construct the system equations of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delta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like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right,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them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get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label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infomation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What’s worse, when the matrix is partly triangular, more or even all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Δ𝑦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will be inferred.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this end, we propose a new parameter updating scheme based on HE.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parameters are encrypted during the entire training process, thus party A cannot obtain any intermediate result. </a:t>
                </a: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What needs to be pointed out is our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solution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not only ensures the security of party B's labels but also realizes that the model parameters are unknowable to party A which avoids the "knowledge" leakage of party B.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645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96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Next,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introduce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parameter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protection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algorithm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proposed.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the model publishing scenario, we propose a DP-based algorithm for VFL-LR through carefully designed a noise adding mechanism and prove it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satisfies DP through a rigorous privacy analysis.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Specifically, we focus on the following two problems: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228600" indent="-228600">
                  <a:buAutoNum type="arabicParenBoth"/>
                </a:pP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How to reduce the impact of noise in the limited iteration rounds and ensure the training algorithm satisfies DP?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DP-SGD samples from the whole dataset, but limited by the VFL scenario, the batch size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iteration rounds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𝑟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need to be constrained, the original DP-SGD is no longer applicable.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(2) 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How to measure the sensitivity in ciphertext to design reasonable noise?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 the original DP-SGD scheme, the sensitivity of the gradient needs to be calculated, compared with the constant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and clipped. However, in VFL, party A can only get the ciphertext 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𝑔𝑟𝑎𝑑𝑖𝑒𝑛𝑡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so the sensitivity cannot be calculated directly.</a:t>
                </a:r>
              </a:p>
              <a:p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solve the problems above, we design the DP algorithm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as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shown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table</a:t>
                </a:r>
                <a:r>
                  <a:rPr lang="en-GB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r>
                  <a:rPr lang="zh-CN" altLang="zh-CN" dirty="0">
                    <a:effectLst/>
                  </a:rPr>
                  <a:t> </a:t>
                </a:r>
                <a:r>
                  <a:rPr kumimoji="1" lang="en-US" altLang="zh-CN" dirty="0"/>
                  <a:t>Due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limitation,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won’t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introduce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details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algorithm,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please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check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paper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detail.</a:t>
                </a:r>
                <a:endParaRPr kumimoji="1"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party A: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First, calculate the gradient in ciphertext corresponding to the current batch (Step 4.1), then measures the upper bound of sensitivity (Step 4.2) and samples using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𝑞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obtain the subset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𝐴^′𝑗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(Step 4.3). Finally, random noise is generated and encrypted, then added to the gradient 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⟦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𝑔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̃^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 ⟧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(Step 4.4). Though party A only knows the gradient in ciphertext, we estimate the maximum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𝑙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norm of the gradient and add the Gaussian noise without gradient clipping to meet the DP protection.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party B: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Since party B knows the gradient in plaintext during the training process, he can directly obtain the noised gradient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𝑔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̃^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𝐵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by clipping and adding noise similar to the original DP-SGD.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955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Finally,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analyze the security of our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solution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assuming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that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each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party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honest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but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curious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First, in the process of model training, the original data of all participants cannot be leaked or inferred.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Second, in the process of model publishing, the model parameters should be protected to prevent inference attacks.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</a:t>
                </a:r>
                <a:r>
                  <a:rPr kumimoji="1"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particular,</a:t>
                </a:r>
                <a:r>
                  <a:rPr kumimoji="1"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kumimoji="1"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Security analysis of party A’s data:</a:t>
                </a:r>
              </a:p>
              <a:p>
                <a:pPr marL="800100" lvl="1" indent="-342900" algn="just">
                  <a:buFont typeface="Wingdings" pitchFamily="2" charset="2"/>
                  <a:buChar char="Ø"/>
                </a:pPr>
                <a:r>
                  <a:rPr lang="zh-CN" altLang="zh-CN" sz="2400" i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⟦</a:t>
                </a:r>
                <a:r>
                  <a:rPr lang="en-US" altLang="zh-CN" sz="240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𝜃</a:t>
                </a:r>
                <a:r>
                  <a:rPr lang="zh-CN" altLang="zh-CN" sz="240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lang="en-US" altLang="zh-CN" sz="240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𝐴</a:t>
                </a:r>
                <a:r>
                  <a:rPr lang="zh-CN" altLang="zh-CN" sz="240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𝑥</a:t>
                </a:r>
                <a:r>
                  <a:rPr lang="zh-CN" altLang="zh-CN" sz="240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𝑖^𝐴 ⟧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the feature data of party A cannot be inferred if </a:t>
                </a:r>
                <a:r>
                  <a:rPr lang="en-US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𝑁&gt;𝑚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and </a:t>
                </a:r>
                <a:r>
                  <a:rPr lang="en-US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𝑟≤</a:t>
                </a:r>
                <a:r>
                  <a:rPr lang="zh-CN" altLang="zh-CN" sz="2400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𝑁∗𝑚</a:t>
                </a:r>
                <a:r>
                  <a:rPr lang="zh-CN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)/(</a:t>
                </a:r>
                <a:r>
                  <a:rPr lang="en-US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𝑁−𝑚</a:t>
                </a:r>
                <a:r>
                  <a:rPr lang="zh-CN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.(N</a:t>
                </a:r>
                <a:r>
                  <a:rPr lang="zh-CN" altLang="en-US" sz="2400" baseline="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times</a:t>
                </a:r>
                <a:r>
                  <a:rPr lang="zh-CN" altLang="en-US" sz="2400" baseline="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baseline="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over</a:t>
                </a:r>
                <a:r>
                  <a:rPr lang="zh-CN" altLang="en-US" sz="2400" baseline="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aseline="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minus</a:t>
                </a:r>
                <a:r>
                  <a:rPr lang="zh-CN" altLang="en-US" sz="2400" baseline="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Security analysis of party B’s data: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1" indent="-342900" algn="just">
                  <a:buFont typeface="Wingdings" pitchFamily="2" charset="2"/>
                  <a:buChar char="Ø"/>
                </a:pPr>
                <a:r>
                  <a:rPr lang="zh-CN" altLang="zh-CN" sz="2400" i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⟦</a:t>
                </a:r>
                <a:r>
                  <a:rPr lang="en-US" altLang="zh-CN" sz="240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Δ𝑦</a:t>
                </a:r>
                <a:r>
                  <a:rPr lang="zh-CN" altLang="zh-CN" sz="240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𝑖 ⟧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since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we guarantee that the parameters of party A are encrypted throughout the training process, party B’s label is secure.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Analysis of parameters' privacy: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1" indent="-342900" algn="just">
                  <a:buFont typeface="Wingdings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Firstly,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algorithm satisfies </a:t>
                </a:r>
                <a:r>
                  <a:rPr lang="en-US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(𝜀, 𝛿)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-DP for each batch </a:t>
                </a:r>
                <a:r>
                  <a:rPr lang="en-US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𝐷</a:t>
                </a:r>
                <a:r>
                  <a:rPr lang="zh-CN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_</a:t>
                </a:r>
                <a:r>
                  <a:rPr lang="en-US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𝐴^𝑗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and </a:t>
                </a:r>
                <a:r>
                  <a:rPr lang="en-US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𝐷</a:t>
                </a:r>
                <a:r>
                  <a:rPr lang="zh-CN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_</a:t>
                </a:r>
                <a:r>
                  <a:rPr lang="en-US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𝐵^𝑗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. </a:t>
                </a:r>
              </a:p>
              <a:p>
                <a:pPr marL="800100" lvl="1" indent="-342900" algn="just">
                  <a:buFont typeface="Wingdings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Secondly, the entire dataset </a:t>
                </a:r>
                <a:r>
                  <a:rPr lang="en-US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𝐷</a:t>
                </a:r>
                <a:r>
                  <a:rPr lang="zh-CN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_</a:t>
                </a:r>
                <a:r>
                  <a:rPr lang="en-US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𝐴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and </a:t>
                </a:r>
                <a:r>
                  <a:rPr lang="en-US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𝐷</a:t>
                </a:r>
                <a:r>
                  <a:rPr lang="zh-CN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_</a:t>
                </a:r>
                <a:r>
                  <a:rPr lang="en-US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𝐵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are DP-protected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according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to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GB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parallel composition theorem [5]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. </a:t>
                </a:r>
              </a:p>
              <a:p>
                <a:pPr lvl="1" algn="just"/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In summary, the training algorithm we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proposed satisfies </a:t>
                </a:r>
                <a:r>
                  <a:rPr lang="en-US" altLang="zh-CN" sz="2400" i="0">
                    <a:latin typeface="Cambria Math" panose="02040503050406030204" pitchFamily="18" charset="0"/>
                    <a:ea typeface="MS Mincho" panose="02020609040205080304" pitchFamily="49" charset="-128"/>
                  </a:rPr>
                  <a:t>(𝜀, 𝛿)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-DP.</a:t>
                </a:r>
                <a:endParaRPr lang="zh-CN" altLang="zh-CN" sz="2400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4522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297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918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19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68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0640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5347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419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37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93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65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72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89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55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Like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mentioned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before,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Logistic Regression (LR) is a classic and widely used machine learning model.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binary LR applies a Sigmoid function to restrict the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value from a large scale to the range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[0, 1]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loss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function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gradient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function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show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above.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Homo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morphic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cryption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(aka.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HE) can perform secure calculations in ciphertext.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satisfied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decrypted result is the same as the result calculated on the plaintext.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Formally, if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operator “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Enc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” is homo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morphic</a:t>
                </a:r>
                <a:r>
                  <a:rPr lang="en-US" altLang="zh-CN" sz="120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,it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satisify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equation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below.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Differential Privacy (aka.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DP) is a privacy protection technology,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offer provable protection against adversaries with almost arbitrary background knowledge.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</a:t>
                </a:r>
                <a:r>
                  <a:rPr lang="en-GB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nerally</a:t>
                </a:r>
                <a:r>
                  <a:rPr lang="en-GB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definition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of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GB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𝜺, 𝜹</a:t>
                </a:r>
                <a:r>
                  <a:rPr lang="en-GB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GB" altLang="zh-CN" sz="1200" b="1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Differential Privacy</a:t>
                </a:r>
                <a:r>
                  <a:rPr lang="zh-CN" altLang="zh-CN" dirty="0">
                    <a:effectLst/>
                  </a:rPr>
                  <a:t> </a:t>
                </a:r>
                <a:r>
                  <a:rPr lang="zh-CN" altLang="en-US" dirty="0">
                    <a:effectLst/>
                  </a:rPr>
                  <a:t> </a:t>
                </a:r>
                <a:r>
                  <a:rPr lang="en-US" altLang="zh-CN" dirty="0">
                    <a:effectLst/>
                  </a:rPr>
                  <a:t>is</a:t>
                </a:r>
                <a:r>
                  <a:rPr lang="zh-CN" altLang="en-US" dirty="0">
                    <a:effectLst/>
                  </a:rPr>
                  <a:t> </a:t>
                </a:r>
                <a:r>
                  <a:rPr lang="en-US" altLang="zh-CN" dirty="0">
                    <a:effectLst/>
                  </a:rPr>
                  <a:t>shown</a:t>
                </a:r>
                <a:r>
                  <a:rPr lang="zh-CN" altLang="en-US" dirty="0">
                    <a:effectLst/>
                  </a:rPr>
                  <a:t> </a:t>
                </a:r>
                <a:r>
                  <a:rPr lang="en-US" altLang="zh-CN" dirty="0">
                    <a:effectLst/>
                  </a:rPr>
                  <a:t>above.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406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B48C-8CF8-984A-813B-565BDDB2EF6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45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BC6B1-D668-B646-BB70-DB134A266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37B28E-9C89-5F48-B3FC-462DF4134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9A116-953C-C74B-9364-E2D86F22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F89A-11CD-F447-861B-F37C9F69560C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4C8F4-0337-2F4F-8066-68AFC291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226C3-6E16-7A42-A0DD-32A7F2FE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93F-5A15-0F4C-8EA6-12E0535E2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27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EDAA5-CBCD-FE47-B259-870E2E23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82035C-94F3-624D-AC0F-171D794C3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ABC6C-B64E-B644-8630-7C12661A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F89A-11CD-F447-861B-F37C9F69560C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C48C3-7C37-6949-A71F-227C5476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C94B4-F2EC-4D48-983A-17154471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93F-5A15-0F4C-8EA6-12E0535E2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59527B-A190-6F4E-AE4E-86C6F81F2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4AAF52-4CA9-1840-834E-27BB0AF3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51A22-B5F8-0548-9AF2-205F8F25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F89A-11CD-F447-861B-F37C9F69560C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F78FA-E9C5-FE46-9729-7B9A85EB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D1358-0A81-4548-B1BD-6265D9A9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93F-5A15-0F4C-8EA6-12E0535E2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04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609600" y="1251386"/>
            <a:ext cx="10972800" cy="4355228"/>
            <a:chOff x="-447082" y="2956043"/>
            <a:chExt cx="8283476" cy="4383742"/>
          </a:xfrm>
          <a:solidFill>
            <a:srgbClr val="F7F7F7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7078111" y="3654400"/>
              <a:ext cx="64534" cy="27657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352973" y="3080503"/>
              <a:ext cx="69145" cy="66841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34392" y="5399138"/>
              <a:ext cx="27657" cy="27657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715113" y="3557599"/>
              <a:ext cx="235090" cy="124460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58530" y="3852613"/>
              <a:ext cx="179774" cy="283491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954813" y="3977075"/>
              <a:ext cx="115240" cy="11063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053920" y="3861834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365069" y="4332012"/>
              <a:ext cx="27657" cy="50706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353545" y="4375804"/>
              <a:ext cx="43791" cy="71449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445736" y="4470300"/>
              <a:ext cx="71449" cy="36877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696960" y="4534836"/>
              <a:ext cx="82973" cy="11524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715113" y="2956043"/>
              <a:ext cx="4379132" cy="3447991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199408" y="5710287"/>
              <a:ext cx="184384" cy="387207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049881" y="5168657"/>
              <a:ext cx="59926" cy="94498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432479" y="5251631"/>
              <a:ext cx="304235" cy="311148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5725189" y="5546645"/>
              <a:ext cx="239701" cy="76060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964889" y="5601961"/>
              <a:ext cx="23049" cy="9219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999462" y="5611179"/>
              <a:ext cx="20743" cy="11524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024814" y="5611179"/>
              <a:ext cx="27657" cy="11524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6036339" y="5606571"/>
              <a:ext cx="43791" cy="16134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080130" y="5627315"/>
              <a:ext cx="59926" cy="39181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096266" y="5606571"/>
              <a:ext cx="87583" cy="16134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199981" y="5611181"/>
              <a:ext cx="82973" cy="39181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047863" y="5366870"/>
              <a:ext cx="135984" cy="168252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796637" y="5228584"/>
              <a:ext cx="239701" cy="274272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704447" y="4912824"/>
              <a:ext cx="53010" cy="48401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948757" y="4781452"/>
              <a:ext cx="43791" cy="92193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119311" y="4574015"/>
              <a:ext cx="59926" cy="76060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6179238" y="4562494"/>
              <a:ext cx="53010" cy="48401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6140055" y="4382719"/>
              <a:ext cx="223567" cy="207433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287564" y="4267479"/>
              <a:ext cx="124460" cy="115240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6232248" y="3993205"/>
              <a:ext cx="119850" cy="258139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971804" y="4945093"/>
              <a:ext cx="131375" cy="147507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6103177" y="5092598"/>
              <a:ext cx="41487" cy="59926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6075521" y="5157134"/>
              <a:ext cx="119850" cy="99107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6047862" y="5115646"/>
              <a:ext cx="43791" cy="36877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6075521" y="5136390"/>
              <a:ext cx="27657" cy="55315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6103179" y="5152525"/>
              <a:ext cx="36877" cy="16134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6004071" y="5076466"/>
              <a:ext cx="32268" cy="27657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5948757" y="5131780"/>
              <a:ext cx="55315" cy="64534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6326745" y="5403748"/>
              <a:ext cx="583116" cy="267359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810754" y="5518987"/>
              <a:ext cx="87583" cy="32268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62870" y="5542036"/>
              <a:ext cx="59926" cy="32268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7313202" y="5929242"/>
              <a:ext cx="96802" cy="59926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7608217" y="5841660"/>
              <a:ext cx="36877" cy="32268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7617436" y="5809392"/>
              <a:ext cx="34572" cy="32268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7324725" y="5777126"/>
              <a:ext cx="36877" cy="32268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882204" y="5502854"/>
              <a:ext cx="20743" cy="20743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015595" y="5671106"/>
              <a:ext cx="1110917" cy="87121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981309" y="6611467"/>
              <a:ext cx="119850" cy="126764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7624349" y="6606855"/>
              <a:ext cx="152117" cy="267359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7624350" y="6367157"/>
              <a:ext cx="212044" cy="278881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-290355" y="3294851"/>
              <a:ext cx="2509934" cy="3913560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905839" y="7164621"/>
              <a:ext cx="172860" cy="147507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986510" y="7312129"/>
              <a:ext cx="39181" cy="16134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926583" y="7316736"/>
              <a:ext cx="43791" cy="23049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818258" y="7180754"/>
              <a:ext cx="64534" cy="82973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889705" y="7203801"/>
              <a:ext cx="36877" cy="43791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145539" y="4829850"/>
              <a:ext cx="260443" cy="94498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1276913" y="4949702"/>
              <a:ext cx="41487" cy="16134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1373716" y="4949700"/>
              <a:ext cx="48401" cy="11524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1401374" y="4917434"/>
              <a:ext cx="115240" cy="43791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1537357" y="4949700"/>
              <a:ext cx="55315" cy="23049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1636462" y="4965835"/>
              <a:ext cx="4611" cy="11524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1652598" y="4977358"/>
              <a:ext cx="16134" cy="11524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664119" y="5021150"/>
              <a:ext cx="4611" cy="11524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1652598" y="5071856"/>
              <a:ext cx="11524" cy="9219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652598" y="5060331"/>
              <a:ext cx="11524" cy="46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629551" y="5097208"/>
              <a:ext cx="16134" cy="18438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689474" y="5071856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1313792" y="4797584"/>
              <a:ext cx="16134" cy="1152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1313792" y="4813717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1657208" y="4610894"/>
              <a:ext cx="16134" cy="16134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1777056" y="4136105"/>
              <a:ext cx="59926" cy="20743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1820847" y="4219077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1876164" y="4076179"/>
              <a:ext cx="147507" cy="152117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1525833" y="3709716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1456686" y="3686668"/>
              <a:ext cx="59926" cy="43791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1401373" y="3578342"/>
              <a:ext cx="140594" cy="115240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1581148" y="3670532"/>
              <a:ext cx="27657" cy="23049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604197" y="3665924"/>
              <a:ext cx="20743" cy="11524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1680255" y="3479234"/>
              <a:ext cx="32268" cy="27657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592672" y="3391651"/>
              <a:ext cx="36877" cy="23049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1832372" y="3730457"/>
              <a:ext cx="32268" cy="2304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1449774" y="3179610"/>
              <a:ext cx="518581" cy="562372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645681" y="3179610"/>
              <a:ext cx="94498" cy="71449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1210075" y="3391651"/>
              <a:ext cx="87583" cy="71449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751417" y="3147343"/>
              <a:ext cx="230482" cy="191298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866658" y="3211878"/>
              <a:ext cx="338808" cy="246614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1138625" y="3184219"/>
              <a:ext cx="66841" cy="55315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523242" y="3407785"/>
              <a:ext cx="16134" cy="1843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1341448" y="3168087"/>
              <a:ext cx="131375" cy="126764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1210075" y="3172696"/>
              <a:ext cx="126764" cy="154422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1210073" y="3092028"/>
              <a:ext cx="23049" cy="20743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5089064" y="3036714"/>
              <a:ext cx="36877" cy="16134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5077540" y="2992922"/>
              <a:ext cx="32268" cy="16134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4204019" y="3414699"/>
              <a:ext cx="39181" cy="32268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4406840" y="3359385"/>
              <a:ext cx="36877" cy="43791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4630408" y="3207267"/>
              <a:ext cx="32268" cy="32268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4706466" y="3216486"/>
              <a:ext cx="16134" cy="23049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4770999" y="3234924"/>
              <a:ext cx="23049" cy="9219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794049" y="3211878"/>
              <a:ext cx="20743" cy="16134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5425565" y="3147343"/>
              <a:ext cx="32268" cy="20743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981024" y="3195745"/>
              <a:ext cx="78364" cy="39181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5971805" y="3172696"/>
              <a:ext cx="20743" cy="27657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5888831" y="3059762"/>
              <a:ext cx="175165" cy="92193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6075521" y="3103552"/>
              <a:ext cx="96802" cy="48401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5884222" y="3179612"/>
              <a:ext cx="27657" cy="20743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6594104" y="3391651"/>
              <a:ext cx="20743" cy="23049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6790011" y="3327119"/>
              <a:ext cx="64534" cy="16134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4263943" y="3207268"/>
              <a:ext cx="126764" cy="152117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4280076" y="3322509"/>
              <a:ext cx="23049" cy="16134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4291599" y="2992921"/>
              <a:ext cx="295016" cy="21895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3669302" y="3338641"/>
              <a:ext cx="32268" cy="25353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3565587" y="3407787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3899784" y="4530226"/>
              <a:ext cx="48401" cy="27657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391868" y="4103837"/>
              <a:ext cx="99107" cy="71449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348076" y="3928671"/>
              <a:ext cx="43791" cy="43791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338858" y="3988596"/>
              <a:ext cx="32268" cy="59926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311201" y="3868746"/>
              <a:ext cx="27657" cy="64534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343469" y="3873357"/>
              <a:ext cx="20743" cy="32268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354993" y="3896405"/>
              <a:ext cx="16134" cy="25353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-92142" y="3873356"/>
              <a:ext cx="59926" cy="55315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-39130" y="3861832"/>
              <a:ext cx="27657" cy="11524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-338756" y="3972464"/>
              <a:ext cx="32268" cy="16134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-403290" y="4004730"/>
              <a:ext cx="20743" cy="23049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-447082" y="4020862"/>
              <a:ext cx="32268" cy="23049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-315708" y="3785774"/>
              <a:ext cx="36877" cy="27657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1405983" y="4027779"/>
              <a:ext cx="43791" cy="20743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3424993" y="3944805"/>
              <a:ext cx="43791" cy="32268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3588635" y="3877968"/>
              <a:ext cx="27657" cy="39181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3664693" y="3857225"/>
              <a:ext cx="27657" cy="20743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3669304" y="3841090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4510559" y="5945378"/>
              <a:ext cx="20743" cy="27657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110379" y="5634228"/>
              <a:ext cx="39181" cy="16134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7181826" y="5661886"/>
              <a:ext cx="23049" cy="9219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7057369" y="5585828"/>
              <a:ext cx="53010" cy="32268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3489527" y="4523311"/>
              <a:ext cx="11524" cy="11524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2562997" y="5044199"/>
              <a:ext cx="20743" cy="9219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3314362" y="5323080"/>
              <a:ext cx="23049" cy="9219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3277486" y="5387613"/>
              <a:ext cx="11524" cy="46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4482899" y="5498245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4323867" y="4758402"/>
              <a:ext cx="11524" cy="11524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4183275" y="5698765"/>
              <a:ext cx="27657" cy="16134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1657206" y="5136390"/>
              <a:ext cx="23049" cy="27657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402804" y="4295137"/>
              <a:ext cx="20743" cy="20743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6423546" y="4267478"/>
              <a:ext cx="43791" cy="32268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471947" y="4239822"/>
              <a:ext cx="23049" cy="20743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506521" y="4219078"/>
              <a:ext cx="16134" cy="16134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6559529" y="4113056"/>
              <a:ext cx="23049" cy="23049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6550310" y="4168372"/>
              <a:ext cx="4611" cy="691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6015595" y="4813717"/>
              <a:ext cx="9219" cy="46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3505661" y="6523883"/>
              <a:ext cx="50706" cy="66841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716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861759" y="1046622"/>
            <a:ext cx="7422775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>
          <a:xfrm>
            <a:off x="9422371" y="6492876"/>
            <a:ext cx="2743200" cy="365125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33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6CEF-4650-1840-8D9B-DE52AB69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CBA62-294C-3B44-89BB-6D3F3D6B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23586-DD39-5848-B948-963908B0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F89A-11CD-F447-861B-F37C9F69560C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6F53C-8F40-5749-94F4-CFCDE03F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1416C-5F96-6E4F-9FA2-9B66E259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93F-5A15-0F4C-8EA6-12E0535E2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714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2D816-B41E-094A-A7B6-735C03F1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BA7311-B4A6-684C-B9EA-5095A9059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392BF-39C1-DF4C-8853-2CE6B3B6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F89A-11CD-F447-861B-F37C9F69560C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E0529-B9CE-E04E-8DF0-6BC03ED7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F811F-DFE8-5B4C-8CFB-C65CD7B6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93F-5A15-0F4C-8EA6-12E0535E2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9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1CBD2-6319-CA4E-AB2A-A905539B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D38E5-7DD6-F14E-86CB-5D4149076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1ABDA-DBC2-A442-B73E-43EA59029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E627A-24E9-CC40-9B30-76318CAD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F89A-11CD-F447-861B-F37C9F69560C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76A1A3-ABE7-1142-BD63-1EF1A4D8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AD9E1-6E1D-7C4E-B1A0-EAB79FFE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93F-5A15-0F4C-8EA6-12E0535E2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95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C23DC-7422-C545-9B69-9FA478C6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3FFC1A-3027-6F4A-83BF-5F90BE048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3F4F9-9E9F-9442-BFF7-ED9895B7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E6C5BF-D1CA-C040-BEFB-4BFCEAF41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51893F-CA4B-F342-B3A7-ABD9CBF7D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E0F472-6DF4-A841-8E74-3C693D77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F89A-11CD-F447-861B-F37C9F69560C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D3DF67-E991-DE48-A68D-307C0C3B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B84C51-59F3-1B4F-BB52-6A22273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93F-5A15-0F4C-8EA6-12E0535E2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38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E93E2-AD88-8A43-9EC6-C22D7D2A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083701-C453-9C45-BE96-95014BF6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F89A-11CD-F447-861B-F37C9F69560C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7A3701-93FE-B244-9913-09CA6951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31BFE0-226E-2241-B966-884A63BB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93F-5A15-0F4C-8EA6-12E0535E2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57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A08287-3527-CE4B-9504-21EF4C95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F89A-11CD-F447-861B-F37C9F69560C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01E1F7-96BE-0242-A4EC-B831928C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D6FAF9-32B3-4747-AE2B-9622F29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93F-5A15-0F4C-8EA6-12E0535E2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0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E3C81-4F05-3345-BEC4-A8D5FD5C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536A3-1964-E844-B8F7-A8A47702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D46216-03EF-0143-9B45-C78CBABDD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D78BA5-6986-9849-A10E-BC6758B3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F89A-11CD-F447-861B-F37C9F69560C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0BF09-3A6F-104E-9FA1-542AC16C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5E3E21-D0CF-B240-A2CF-5E72F9B0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93F-5A15-0F4C-8EA6-12E0535E2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44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5621D-DF49-0B4D-8B20-0342902F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6CCF1F-838B-1E47-84B6-3471802E6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C0D97-BF99-B04C-BDF8-2406BE87C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D1E51-56C1-544B-A10E-58344881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F89A-11CD-F447-861B-F37C9F69560C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09223-46E5-AD42-B314-5C94B54D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DC194-55FD-5A4B-AEE6-E8FF06C9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93F-5A15-0F4C-8EA6-12E0535E2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197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13C051-A034-9940-9623-7BADF078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5BF0D-8240-DB44-836E-D64C8D5D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24625-3C4A-A14C-B68E-57AFA2B23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DF89A-11CD-F447-861B-F37C9F69560C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48CB8-9EA0-454A-A0E8-8939B2F81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7C9D3-50CF-BD4A-B85D-D6DD89597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793F-5A15-0F4C-8EA6-12E0535E2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1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.png"/><Relationship Id="rId3" Type="http://schemas.openxmlformats.org/officeDocument/2006/relationships/image" Target="../media/image22.jpeg"/><Relationship Id="rId7" Type="http://schemas.openxmlformats.org/officeDocument/2006/relationships/image" Target="../media/image26.svg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7" Type="http://schemas.openxmlformats.org/officeDocument/2006/relationships/image" Target="../media/image16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140.pn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9" Type="http://schemas.openxmlformats.org/officeDocument/2006/relationships/image" Target="../media/image18.png"/><Relationship Id="rId1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31" name="Group 39"/>
          <p:cNvGrpSpPr>
            <a:grpSpLocks noChangeAspect="1"/>
          </p:cNvGrpSpPr>
          <p:nvPr/>
        </p:nvGrpSpPr>
        <p:grpSpPr bwMode="auto">
          <a:xfrm>
            <a:off x="1892300" y="220664"/>
            <a:ext cx="666750" cy="625475"/>
            <a:chOff x="3999" y="78"/>
            <a:chExt cx="1268" cy="1186"/>
          </a:xfrm>
        </p:grpSpPr>
        <p:sp>
          <p:nvSpPr>
            <p:cNvPr id="52232" name="Freeform 40"/>
            <p:cNvSpPr>
              <a:spLocks/>
            </p:cNvSpPr>
            <p:nvPr/>
          </p:nvSpPr>
          <p:spPr bwMode="auto">
            <a:xfrm>
              <a:off x="3999" y="162"/>
              <a:ext cx="1268" cy="848"/>
            </a:xfrm>
            <a:custGeom>
              <a:avLst/>
              <a:gdLst>
                <a:gd name="T0" fmla="*/ 1059488 w 120"/>
                <a:gd name="T1" fmla="*/ 0 h 80"/>
                <a:gd name="T2" fmla="*/ 0 w 120"/>
                <a:gd name="T3" fmla="*/ 8029807 h 80"/>
                <a:gd name="T4" fmla="*/ 5273771 w 120"/>
                <a:gd name="T5" fmla="*/ 8029807 h 80"/>
                <a:gd name="T6" fmla="*/ 7903571 w 120"/>
                <a:gd name="T7" fmla="*/ 10706000 h 80"/>
                <a:gd name="T8" fmla="*/ 10534597 w 120"/>
                <a:gd name="T9" fmla="*/ 8029807 h 80"/>
                <a:gd name="T10" fmla="*/ 15808378 w 120"/>
                <a:gd name="T11" fmla="*/ 8029807 h 80"/>
                <a:gd name="T12" fmla="*/ 14747654 w 120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0"/>
                <a:gd name="T23" fmla="*/ 120 w 120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0">
                  <a:moveTo>
                    <a:pt x="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71"/>
                    <a:pt x="49" y="80"/>
                    <a:pt x="60" y="80"/>
                  </a:cubicBezTo>
                  <a:cubicBezTo>
                    <a:pt x="71" y="80"/>
                    <a:pt x="80" y="71"/>
                    <a:pt x="8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3A3"/>
                </a:solidFill>
              </a:endParaRPr>
            </a:p>
          </p:txBody>
        </p:sp>
        <p:sp>
          <p:nvSpPr>
            <p:cNvPr id="52233" name="Freeform 41"/>
            <p:cNvSpPr>
              <a:spLocks/>
            </p:cNvSpPr>
            <p:nvPr/>
          </p:nvSpPr>
          <p:spPr bwMode="auto">
            <a:xfrm>
              <a:off x="3999" y="925"/>
              <a:ext cx="1268" cy="339"/>
            </a:xfrm>
            <a:custGeom>
              <a:avLst/>
              <a:gdLst>
                <a:gd name="T0" fmla="*/ 0 w 1268"/>
                <a:gd name="T1" fmla="*/ 0 h 339"/>
                <a:gd name="T2" fmla="*/ 0 w 1268"/>
                <a:gd name="T3" fmla="*/ 339 h 339"/>
                <a:gd name="T4" fmla="*/ 1268 w 1268"/>
                <a:gd name="T5" fmla="*/ 339 h 339"/>
                <a:gd name="T6" fmla="*/ 1268 w 1268"/>
                <a:gd name="T7" fmla="*/ 0 h 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8"/>
                <a:gd name="T13" fmla="*/ 0 h 339"/>
                <a:gd name="T14" fmla="*/ 1268 w 1268"/>
                <a:gd name="T15" fmla="*/ 339 h 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8" h="339">
                  <a:moveTo>
                    <a:pt x="0" y="0"/>
                  </a:moveTo>
                  <a:lnTo>
                    <a:pt x="0" y="339"/>
                  </a:lnTo>
                  <a:lnTo>
                    <a:pt x="1268" y="339"/>
                  </a:lnTo>
                  <a:lnTo>
                    <a:pt x="1268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3A3"/>
                </a:solidFill>
              </a:endParaRPr>
            </a:p>
          </p:txBody>
        </p:sp>
        <p:sp>
          <p:nvSpPr>
            <p:cNvPr id="52234" name="Freeform 42"/>
            <p:cNvSpPr>
              <a:spLocks/>
            </p:cNvSpPr>
            <p:nvPr/>
          </p:nvSpPr>
          <p:spPr bwMode="auto">
            <a:xfrm>
              <a:off x="4253" y="78"/>
              <a:ext cx="760" cy="593"/>
            </a:xfrm>
            <a:custGeom>
              <a:avLst/>
              <a:gdLst>
                <a:gd name="T0" fmla="*/ 760 w 760"/>
                <a:gd name="T1" fmla="*/ 593 h 593"/>
                <a:gd name="T2" fmla="*/ 760 w 760"/>
                <a:gd name="T3" fmla="*/ 0 h 593"/>
                <a:gd name="T4" fmla="*/ 0 w 760"/>
                <a:gd name="T5" fmla="*/ 0 h 593"/>
                <a:gd name="T6" fmla="*/ 0 w 760"/>
                <a:gd name="T7" fmla="*/ 593 h 5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0"/>
                <a:gd name="T13" fmla="*/ 0 h 593"/>
                <a:gd name="T14" fmla="*/ 760 w 760"/>
                <a:gd name="T15" fmla="*/ 593 h 5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0" h="593">
                  <a:moveTo>
                    <a:pt x="760" y="593"/>
                  </a:moveTo>
                  <a:lnTo>
                    <a:pt x="760" y="0"/>
                  </a:lnTo>
                  <a:lnTo>
                    <a:pt x="0" y="0"/>
                  </a:lnTo>
                  <a:lnTo>
                    <a:pt x="0" y="593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3A3"/>
                </a:solidFill>
              </a:endParaRPr>
            </a:p>
          </p:txBody>
        </p:sp>
        <p:sp>
          <p:nvSpPr>
            <p:cNvPr id="52235" name="Line 43"/>
            <p:cNvSpPr>
              <a:spLocks noChangeShapeType="1"/>
            </p:cNvSpPr>
            <p:nvPr/>
          </p:nvSpPr>
          <p:spPr bwMode="auto">
            <a:xfrm>
              <a:off x="4379" y="247"/>
              <a:ext cx="2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3A3"/>
                </a:solidFill>
              </a:endParaRPr>
            </a:p>
          </p:txBody>
        </p:sp>
        <p:sp>
          <p:nvSpPr>
            <p:cNvPr id="52236" name="Line 44"/>
            <p:cNvSpPr>
              <a:spLocks noChangeShapeType="1"/>
            </p:cNvSpPr>
            <p:nvPr/>
          </p:nvSpPr>
          <p:spPr bwMode="auto">
            <a:xfrm>
              <a:off x="4379" y="41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3A3"/>
                </a:solidFill>
              </a:endParaRPr>
            </a:p>
          </p:txBody>
        </p:sp>
        <p:sp>
          <p:nvSpPr>
            <p:cNvPr id="52237" name="Line 45"/>
            <p:cNvSpPr>
              <a:spLocks noChangeShapeType="1"/>
            </p:cNvSpPr>
            <p:nvPr/>
          </p:nvSpPr>
          <p:spPr bwMode="auto">
            <a:xfrm>
              <a:off x="4379" y="58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3A3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0230" y="1644771"/>
            <a:ext cx="11014890" cy="1631828"/>
            <a:chOff x="-783771" y="1644771"/>
            <a:chExt cx="11014890" cy="1631828"/>
          </a:xfrm>
        </p:grpSpPr>
        <p:sp>
          <p:nvSpPr>
            <p:cNvPr id="14" name="文本框 13"/>
            <p:cNvSpPr txBox="1"/>
            <p:nvPr/>
          </p:nvSpPr>
          <p:spPr>
            <a:xfrm>
              <a:off x="-783771" y="1644771"/>
              <a:ext cx="110148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0053A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Privacy-Preserving Vertical Federated Logistic Regression without Trusted Third-Party Coordinator</a:t>
              </a:r>
              <a:endParaRPr lang="zh-CN" altLang="en-US" sz="32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784339" y="2968822"/>
              <a:ext cx="6052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solidFill>
                  <a:srgbClr val="0053A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9D61F77-7BAA-43A4-BC43-5BC613B5BBB0}"/>
              </a:ext>
            </a:extLst>
          </p:cNvPr>
          <p:cNvSpPr txBox="1"/>
          <p:nvPr/>
        </p:nvSpPr>
        <p:spPr>
          <a:xfrm>
            <a:off x="2425489" y="3176716"/>
            <a:ext cx="7303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Huizhong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Sun*,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Zhenya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Wang,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Yuejia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Huang,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Junda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Ye</a:t>
            </a:r>
          </a:p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Beijing University of Posts and Telecommunications , China</a:t>
            </a:r>
          </a:p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ICMLSC 2022</a:t>
            </a:r>
          </a:p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Haikou, January 2022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49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152400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1632744" y="430967"/>
            <a:ext cx="1943100" cy="46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1524000" y="3900792"/>
            <a:ext cx="2160588" cy="96992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1524000" y="4883988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1524000" y="1268412"/>
            <a:ext cx="2160588" cy="918348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26" name="组合 22"/>
          <p:cNvGrpSpPr>
            <a:grpSpLocks/>
          </p:cNvGrpSpPr>
          <p:nvPr/>
        </p:nvGrpSpPr>
        <p:grpSpPr bwMode="auto">
          <a:xfrm>
            <a:off x="4465639" y="2528889"/>
            <a:ext cx="1800225" cy="1800225"/>
            <a:chOff x="2515460" y="2529000"/>
            <a:chExt cx="1800000" cy="1800000"/>
          </a:xfrm>
        </p:grpSpPr>
        <p:sp>
          <p:nvSpPr>
            <p:cNvPr id="27" name="椭圆 26"/>
            <p:cNvSpPr/>
            <p:nvPr/>
          </p:nvSpPr>
          <p:spPr>
            <a:xfrm>
              <a:off x="2515460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/>
          </p:nvGrpSpPr>
          <p:grpSpPr bwMode="auto">
            <a:xfrm>
              <a:off x="2989984" y="2852421"/>
              <a:ext cx="850952" cy="1153159"/>
              <a:chOff x="2773" y="2014"/>
              <a:chExt cx="214" cy="290"/>
            </a:xfrm>
          </p:grpSpPr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2773" y="2052"/>
                <a:ext cx="214" cy="252"/>
              </a:xfrm>
              <a:custGeom>
                <a:avLst/>
                <a:gdLst>
                  <a:gd name="T0" fmla="*/ 185 w 214"/>
                  <a:gd name="T1" fmla="*/ 0 h 252"/>
                  <a:gd name="T2" fmla="*/ 214 w 214"/>
                  <a:gd name="T3" fmla="*/ 0 h 252"/>
                  <a:gd name="T4" fmla="*/ 214 w 214"/>
                  <a:gd name="T5" fmla="*/ 252 h 252"/>
                  <a:gd name="T6" fmla="*/ 0 w 214"/>
                  <a:gd name="T7" fmla="*/ 252 h 252"/>
                  <a:gd name="T8" fmla="*/ 0 w 214"/>
                  <a:gd name="T9" fmla="*/ 0 h 252"/>
                  <a:gd name="T10" fmla="*/ 29 w 214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4"/>
                  <a:gd name="T19" fmla="*/ 0 h 252"/>
                  <a:gd name="T20" fmla="*/ 214 w 214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4" h="252">
                    <a:moveTo>
                      <a:pt x="185" y="0"/>
                    </a:moveTo>
                    <a:lnTo>
                      <a:pt x="214" y="0"/>
                    </a:lnTo>
                    <a:lnTo>
                      <a:pt x="214" y="252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29" y="0"/>
                    </a:lnTo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2831" y="2014"/>
                <a:ext cx="98" cy="58"/>
              </a:xfrm>
              <a:custGeom>
                <a:avLst/>
                <a:gdLst>
                  <a:gd name="T0" fmla="*/ 3530 w 40"/>
                  <a:gd name="T1" fmla="*/ 1974 h 24"/>
                  <a:gd name="T2" fmla="*/ 3530 w 40"/>
                  <a:gd name="T3" fmla="*/ 648 h 24"/>
                  <a:gd name="T4" fmla="*/ 2484 w 40"/>
                  <a:gd name="T5" fmla="*/ 648 h 24"/>
                  <a:gd name="T6" fmla="*/ 1764 w 40"/>
                  <a:gd name="T7" fmla="*/ 0 h 24"/>
                  <a:gd name="T8" fmla="*/ 1044 w 40"/>
                  <a:gd name="T9" fmla="*/ 648 h 24"/>
                  <a:gd name="T10" fmla="*/ 0 w 40"/>
                  <a:gd name="T11" fmla="*/ 648 h 24"/>
                  <a:gd name="T12" fmla="*/ 0 w 40"/>
                  <a:gd name="T13" fmla="*/ 1974 h 24"/>
                  <a:gd name="T14" fmla="*/ 3530 w 40"/>
                  <a:gd name="T15" fmla="*/ 1974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24"/>
                  <a:gd name="T26" fmla="*/ 40 w 4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24">
                    <a:moveTo>
                      <a:pt x="40" y="24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4" y="0"/>
                      <a:pt x="20" y="0"/>
                    </a:cubicBezTo>
                    <a:cubicBezTo>
                      <a:pt x="16" y="0"/>
                      <a:pt x="12" y="4"/>
                      <a:pt x="1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40" y="24"/>
                    </a:lnTo>
                    <a:close/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822" y="2168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2822" y="2207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H="1">
                <a:off x="2822" y="2246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H="1">
                <a:off x="2822" y="2130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6496523" y="3030551"/>
            <a:ext cx="3649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prstClr val="black">
                    <a:alpha val="75000"/>
                  </a:prstClr>
                </a:solidFill>
              </a:rPr>
              <a:t>Our</a:t>
            </a:r>
            <a:r>
              <a:rPr lang="zh-CN" altLang="en-US" dirty="0">
                <a:solidFill>
                  <a:prstClr val="black">
                    <a:alpha val="7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alpha val="75000"/>
                  </a:prstClr>
                </a:solidFill>
              </a:rPr>
              <a:t>Solution</a:t>
            </a:r>
            <a:endParaRPr lang="zh-CN" altLang="en-US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23" name="矩形 53">
            <a:extLst>
              <a:ext uri="{FF2B5EF4-FFF2-40B4-BE49-F238E27FC236}">
                <a16:creationId xmlns:a16="http://schemas.microsoft.com/office/drawing/2014/main" id="{07F80A04-38E7-6742-A15E-113C5EC3B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46778"/>
            <a:ext cx="2160588" cy="918348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Preliminaries</a:t>
            </a:r>
          </a:p>
        </p:txBody>
      </p:sp>
      <p:sp>
        <p:nvSpPr>
          <p:cNvPr id="21" name="矩形 53">
            <a:extLst>
              <a:ext uri="{FF2B5EF4-FFF2-40B4-BE49-F238E27FC236}">
                <a16:creationId xmlns:a16="http://schemas.microsoft.com/office/drawing/2014/main" id="{F5FC35A1-C80C-B04E-BE6C-C77ACE1BF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6116"/>
            <a:ext cx="2160588" cy="918348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Our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22" name="等腰三角形 33">
            <a:extLst>
              <a:ext uri="{FF2B5EF4-FFF2-40B4-BE49-F238E27FC236}">
                <a16:creationId xmlns:a16="http://schemas.microsoft.com/office/drawing/2014/main" id="{EACBC86E-87B9-B642-AA49-48A972ACF971}"/>
              </a:ext>
            </a:extLst>
          </p:cNvPr>
          <p:cNvSpPr>
            <a:spLocks noChangeAspect="1"/>
          </p:cNvSpPr>
          <p:nvPr/>
        </p:nvSpPr>
        <p:spPr>
          <a:xfrm rot="16200000">
            <a:off x="3535461" y="3356058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5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31" grpId="0" animBg="1"/>
      <p:bldP spid="32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461" y="1"/>
            <a:ext cx="3718560" cy="600891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6007C3-480B-854A-A01F-9E332AC92A5F}"/>
              </a:ext>
            </a:extLst>
          </p:cNvPr>
          <p:cNvSpPr txBox="1"/>
          <p:nvPr/>
        </p:nvSpPr>
        <p:spPr>
          <a:xfrm>
            <a:off x="2337598" y="5588222"/>
            <a:ext cx="8257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Federated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PPVF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</a:p>
          <a:p>
            <a:pPr algn="ctr"/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Third Party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53626C4-69C6-B94A-B81E-B19EE2E3E6AA}"/>
              </a:ext>
            </a:extLst>
          </p:cNvPr>
          <p:cNvGrpSpPr/>
          <p:nvPr/>
        </p:nvGrpSpPr>
        <p:grpSpPr>
          <a:xfrm>
            <a:off x="2567815" y="1295779"/>
            <a:ext cx="7968990" cy="4223282"/>
            <a:chOff x="1982760" y="1060008"/>
            <a:chExt cx="9182601" cy="479173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56051AC-7B96-8A42-9B9D-8BF0B5E3E5AE}"/>
                </a:ext>
              </a:extLst>
            </p:cNvPr>
            <p:cNvSpPr/>
            <p:nvPr/>
          </p:nvSpPr>
          <p:spPr>
            <a:xfrm>
              <a:off x="1982760" y="1060008"/>
              <a:ext cx="8603674" cy="479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+mn-ea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28D74A4-6050-5C4E-BEFF-85F3D6A5A63D}"/>
                </a:ext>
              </a:extLst>
            </p:cNvPr>
            <p:cNvGrpSpPr/>
            <p:nvPr/>
          </p:nvGrpSpPr>
          <p:grpSpPr>
            <a:xfrm>
              <a:off x="2203789" y="2763243"/>
              <a:ext cx="1773718" cy="2920160"/>
              <a:chOff x="2557135" y="2592088"/>
              <a:chExt cx="1773718" cy="2920160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75F35E0B-E39C-3942-9A3E-5B5C239168C8}"/>
                  </a:ext>
                </a:extLst>
              </p:cNvPr>
              <p:cNvGrpSpPr/>
              <p:nvPr/>
            </p:nvGrpSpPr>
            <p:grpSpPr>
              <a:xfrm>
                <a:off x="2557135" y="4517169"/>
                <a:ext cx="1773718" cy="995079"/>
                <a:chOff x="6894483" y="5907431"/>
                <a:chExt cx="1845472" cy="995079"/>
              </a:xfrm>
            </p:grpSpPr>
            <p:pic>
              <p:nvPicPr>
                <p:cNvPr id="65" name="图片 64" descr="IMG_6313">
                  <a:extLst>
                    <a:ext uri="{FF2B5EF4-FFF2-40B4-BE49-F238E27FC236}">
                      <a16:creationId xmlns:a16="http://schemas.microsoft.com/office/drawing/2014/main" id="{93E1DB95-2EAC-2747-9ACA-3C3D80FB41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11987" y="5907431"/>
                  <a:ext cx="560962" cy="614656"/>
                </a:xfrm>
                <a:prstGeom prst="rect">
                  <a:avLst/>
                </a:prstGeom>
              </p:spPr>
            </p:pic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264EE22A-C089-BE4F-92BF-D51709AC79DF}"/>
                    </a:ext>
                  </a:extLst>
                </p:cNvPr>
                <p:cNvSpPr/>
                <p:nvPr/>
              </p:nvSpPr>
              <p:spPr>
                <a:xfrm>
                  <a:off x="6894483" y="6517789"/>
                  <a:ext cx="1845472" cy="38472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+mn-ea"/>
                    </a:rPr>
                    <a:t>Party</a:t>
                  </a:r>
                  <a:r>
                    <a:rPr lang="zh-CN" altLang="en-US" b="1" dirty="0">
                      <a:latin typeface="+mn-ea"/>
                    </a:rPr>
                    <a:t> </a:t>
                  </a:r>
                  <a:r>
                    <a:rPr lang="en-US" altLang="zh-CN" b="1" dirty="0">
                      <a:latin typeface="+mn-ea"/>
                    </a:rPr>
                    <a:t>A</a:t>
                  </a:r>
                </a:p>
              </p:txBody>
            </p:sp>
            <p:pic>
              <p:nvPicPr>
                <p:cNvPr id="67" name="图形 66" descr="数据库">
                  <a:extLst>
                    <a:ext uri="{FF2B5EF4-FFF2-40B4-BE49-F238E27FC236}">
                      <a16:creationId xmlns:a16="http://schemas.microsoft.com/office/drawing/2014/main" id="{EB24A74A-B20D-444F-8565-7631F7BE2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9569" y="6175065"/>
                  <a:ext cx="397066" cy="42711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9B71921C-A178-D44C-B0CF-943F072FEE02}"/>
                  </a:ext>
                </a:extLst>
              </p:cNvPr>
              <p:cNvGrpSpPr/>
              <p:nvPr/>
            </p:nvGrpSpPr>
            <p:grpSpPr>
              <a:xfrm>
                <a:off x="3074367" y="2592088"/>
                <a:ext cx="685539" cy="713272"/>
                <a:chOff x="2192688" y="1531487"/>
                <a:chExt cx="1077740" cy="1077740"/>
              </a:xfrm>
            </p:grpSpPr>
            <p:sp>
              <p:nvSpPr>
                <p:cNvPr id="63" name="矩形: 圆角 55">
                  <a:extLst>
                    <a:ext uri="{FF2B5EF4-FFF2-40B4-BE49-F238E27FC236}">
                      <a16:creationId xmlns:a16="http://schemas.microsoft.com/office/drawing/2014/main" id="{6667E3E9-1BDD-6F46-93A0-0AE4E599CDB3}"/>
                    </a:ext>
                  </a:extLst>
                </p:cNvPr>
                <p:cNvSpPr/>
                <p:nvPr/>
              </p:nvSpPr>
              <p:spPr>
                <a:xfrm>
                  <a:off x="2233153" y="1540860"/>
                  <a:ext cx="996810" cy="99681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pic>
              <p:nvPicPr>
                <p:cNvPr id="64" name="图形 63" descr="齿轮">
                  <a:extLst>
                    <a:ext uri="{FF2B5EF4-FFF2-40B4-BE49-F238E27FC236}">
                      <a16:creationId xmlns:a16="http://schemas.microsoft.com/office/drawing/2014/main" id="{E22A31F7-5206-9346-B2C1-B99FD834E5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2688" y="1531487"/>
                  <a:ext cx="1077740" cy="107774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2872C230-DFE6-904F-8E2F-06D4F9C67DC0}"/>
                  </a:ext>
                </a:extLst>
              </p:cNvPr>
              <p:cNvGrpSpPr/>
              <p:nvPr/>
            </p:nvGrpSpPr>
            <p:grpSpPr>
              <a:xfrm>
                <a:off x="3422532" y="3253980"/>
                <a:ext cx="4345" cy="1299929"/>
                <a:chOff x="1904030" y="4800199"/>
                <a:chExt cx="4521" cy="1299929"/>
              </a:xfrm>
            </p:grpSpPr>
            <p:cxnSp>
              <p:nvCxnSpPr>
                <p:cNvPr id="61" name="直线箭头连接符 94">
                  <a:extLst>
                    <a:ext uri="{FF2B5EF4-FFF2-40B4-BE49-F238E27FC236}">
                      <a16:creationId xmlns:a16="http://schemas.microsoft.com/office/drawing/2014/main" id="{944F4E54-488A-4544-8237-36520B5E8C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08551" y="5684982"/>
                  <a:ext cx="0" cy="41514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线箭头连接符 96">
                  <a:extLst>
                    <a:ext uri="{FF2B5EF4-FFF2-40B4-BE49-F238E27FC236}">
                      <a16:creationId xmlns:a16="http://schemas.microsoft.com/office/drawing/2014/main" id="{E1F68A5F-52A4-6F45-B0EE-FDCF38D73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904030" y="4800199"/>
                  <a:ext cx="0" cy="3600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0" name="图形 59" descr="数据库">
                <a:extLst>
                  <a:ext uri="{FF2B5EF4-FFF2-40B4-BE49-F238E27FC236}">
                    <a16:creationId xmlns:a16="http://schemas.microsoft.com/office/drawing/2014/main" id="{FE3F4DD2-50A5-824C-97FE-6A3A20D3A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65304" y="3545455"/>
                <a:ext cx="726486" cy="68825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5C25E92-1F96-224C-9FB9-E88AE49642AF}"/>
                </a:ext>
              </a:extLst>
            </p:cNvPr>
            <p:cNvGrpSpPr/>
            <p:nvPr/>
          </p:nvGrpSpPr>
          <p:grpSpPr>
            <a:xfrm>
              <a:off x="8646172" y="2763243"/>
              <a:ext cx="1773718" cy="2915884"/>
              <a:chOff x="6663872" y="2555156"/>
              <a:chExt cx="1773718" cy="2915884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936583D1-4FF9-E846-9A4B-B6EC7451C39D}"/>
                  </a:ext>
                </a:extLst>
              </p:cNvPr>
              <p:cNvGrpSpPr/>
              <p:nvPr/>
            </p:nvGrpSpPr>
            <p:grpSpPr>
              <a:xfrm>
                <a:off x="7095315" y="2555156"/>
                <a:ext cx="685539" cy="713272"/>
                <a:chOff x="2192688" y="1531487"/>
                <a:chExt cx="1077740" cy="1077740"/>
              </a:xfrm>
            </p:grpSpPr>
            <p:sp>
              <p:nvSpPr>
                <p:cNvPr id="55" name="矩形: 圆角 55">
                  <a:extLst>
                    <a:ext uri="{FF2B5EF4-FFF2-40B4-BE49-F238E27FC236}">
                      <a16:creationId xmlns:a16="http://schemas.microsoft.com/office/drawing/2014/main" id="{00D5C507-5AC5-A547-9EFE-9220B1F74167}"/>
                    </a:ext>
                  </a:extLst>
                </p:cNvPr>
                <p:cNvSpPr/>
                <p:nvPr/>
              </p:nvSpPr>
              <p:spPr>
                <a:xfrm>
                  <a:off x="2233153" y="1540860"/>
                  <a:ext cx="996810" cy="99681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pic>
              <p:nvPicPr>
                <p:cNvPr id="56" name="图形 55" descr="齿轮">
                  <a:extLst>
                    <a:ext uri="{FF2B5EF4-FFF2-40B4-BE49-F238E27FC236}">
                      <a16:creationId xmlns:a16="http://schemas.microsoft.com/office/drawing/2014/main" id="{CDF69761-DD6A-BA48-8460-356798EB0F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2688" y="1531487"/>
                  <a:ext cx="1077740" cy="1077740"/>
                </a:xfrm>
                <a:prstGeom prst="rect">
                  <a:avLst/>
                </a:prstGeom>
              </p:spPr>
            </p:pic>
          </p:grpSp>
          <p:cxnSp>
            <p:nvCxnSpPr>
              <p:cNvPr id="48" name="直线箭头连接符 96">
                <a:extLst>
                  <a:ext uri="{FF2B5EF4-FFF2-40B4-BE49-F238E27FC236}">
                    <a16:creationId xmlns:a16="http://schemas.microsoft.com/office/drawing/2014/main" id="{3DC82B33-EFFA-1F47-89A2-97224B83B2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83948" y="3223962"/>
                <a:ext cx="0" cy="36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C47C026-6C05-1942-A692-2FF08CEB312A}"/>
                  </a:ext>
                </a:extLst>
              </p:cNvPr>
              <p:cNvGrpSpPr/>
              <p:nvPr/>
            </p:nvGrpSpPr>
            <p:grpSpPr>
              <a:xfrm>
                <a:off x="6663872" y="4475961"/>
                <a:ext cx="1773718" cy="995079"/>
                <a:chOff x="6894483" y="5907431"/>
                <a:chExt cx="1845472" cy="995079"/>
              </a:xfrm>
            </p:grpSpPr>
            <p:pic>
              <p:nvPicPr>
                <p:cNvPr id="52" name="图片 51" descr="IMG_6313">
                  <a:extLst>
                    <a:ext uri="{FF2B5EF4-FFF2-40B4-BE49-F238E27FC236}">
                      <a16:creationId xmlns:a16="http://schemas.microsoft.com/office/drawing/2014/main" id="{31330BD1-58FA-7C47-9FA0-BB1494ACF2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11987" y="5907431"/>
                  <a:ext cx="560962" cy="614656"/>
                </a:xfrm>
                <a:prstGeom prst="rect">
                  <a:avLst/>
                </a:prstGeom>
              </p:spPr>
            </p:pic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B7435A47-99CB-3549-A8F2-3FE0A6491DA9}"/>
                    </a:ext>
                  </a:extLst>
                </p:cNvPr>
                <p:cNvSpPr/>
                <p:nvPr/>
              </p:nvSpPr>
              <p:spPr>
                <a:xfrm>
                  <a:off x="6894483" y="6517789"/>
                  <a:ext cx="1845472" cy="38472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+mn-ea"/>
                    </a:rPr>
                    <a:t>Party</a:t>
                  </a:r>
                  <a:r>
                    <a:rPr lang="zh-CN" altLang="en-US" b="1" dirty="0">
                      <a:latin typeface="+mn-ea"/>
                    </a:rPr>
                    <a:t> </a:t>
                  </a:r>
                  <a:r>
                    <a:rPr lang="en-US" altLang="zh-CN" b="1" dirty="0">
                      <a:latin typeface="+mn-ea"/>
                    </a:rPr>
                    <a:t>B</a:t>
                  </a:r>
                </a:p>
              </p:txBody>
            </p:sp>
            <p:pic>
              <p:nvPicPr>
                <p:cNvPr id="54" name="图形 53" descr="数据库">
                  <a:extLst>
                    <a:ext uri="{FF2B5EF4-FFF2-40B4-BE49-F238E27FC236}">
                      <a16:creationId xmlns:a16="http://schemas.microsoft.com/office/drawing/2014/main" id="{25699CA2-84D3-5340-B0AD-AB9F94FCFC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9569" y="6175065"/>
                  <a:ext cx="397066" cy="42711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50" name="图形 49" descr="数据库">
                <a:extLst>
                  <a:ext uri="{FF2B5EF4-FFF2-40B4-BE49-F238E27FC236}">
                    <a16:creationId xmlns:a16="http://schemas.microsoft.com/office/drawing/2014/main" id="{77DB59E7-9C0E-F74D-9108-4F98642446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33842" y="3483778"/>
                <a:ext cx="726486" cy="68825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1" name="直线箭头连接符 94">
                <a:extLst>
                  <a:ext uri="{FF2B5EF4-FFF2-40B4-BE49-F238E27FC236}">
                    <a16:creationId xmlns:a16="http://schemas.microsoft.com/office/drawing/2014/main" id="{6B8FD8C6-FBC7-FE4E-B258-3BCF5793D5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2886" y="4102027"/>
                <a:ext cx="0" cy="41514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50A244E-3A26-6749-8493-5E607F0EAB3B}"/>
                </a:ext>
              </a:extLst>
            </p:cNvPr>
            <p:cNvGrpSpPr/>
            <p:nvPr/>
          </p:nvGrpSpPr>
          <p:grpSpPr>
            <a:xfrm>
              <a:off x="8172809" y="1197323"/>
              <a:ext cx="513904" cy="513904"/>
              <a:chOff x="2192689" y="1531490"/>
              <a:chExt cx="1077740" cy="1077740"/>
            </a:xfrm>
          </p:grpSpPr>
          <p:sp>
            <p:nvSpPr>
              <p:cNvPr id="45" name="矩形: 圆角 55">
                <a:extLst>
                  <a:ext uri="{FF2B5EF4-FFF2-40B4-BE49-F238E27FC236}">
                    <a16:creationId xmlns:a16="http://schemas.microsoft.com/office/drawing/2014/main" id="{A447E977-3520-CE4F-828F-1419953A8FC1}"/>
                  </a:ext>
                </a:extLst>
              </p:cNvPr>
              <p:cNvSpPr/>
              <p:nvPr/>
            </p:nvSpPr>
            <p:spPr>
              <a:xfrm>
                <a:off x="2233153" y="1540860"/>
                <a:ext cx="996810" cy="99681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46" name="图形 45" descr="齿轮">
                <a:extLst>
                  <a:ext uri="{FF2B5EF4-FFF2-40B4-BE49-F238E27FC236}">
                    <a16:creationId xmlns:a16="http://schemas.microsoft.com/office/drawing/2014/main" id="{98062D4F-DE3E-B74E-9EFE-90CBA8EFC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92689" y="1531490"/>
                <a:ext cx="1077740" cy="1077740"/>
              </a:xfrm>
              <a:prstGeom prst="rect">
                <a:avLst/>
              </a:prstGeom>
            </p:spPr>
          </p:pic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B707281-D718-0447-A643-CE6AAEC55489}"/>
                </a:ext>
              </a:extLst>
            </p:cNvPr>
            <p:cNvSpPr txBox="1"/>
            <p:nvPr/>
          </p:nvSpPr>
          <p:spPr>
            <a:xfrm>
              <a:off x="8646172" y="1178873"/>
              <a:ext cx="18171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1600" b="1" dirty="0">
                  <a:latin typeface="+mn-ea"/>
                </a:rPr>
                <a:t>PPVF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Model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Training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for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LR</a:t>
              </a:r>
              <a:endParaRPr kumimoji="1" lang="zh-CN" altLang="en-US" sz="1600" dirty="0">
                <a:latin typeface="+mn-ea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4BA8DDB-72B9-2040-8C14-AA24AF4B3AFA}"/>
                </a:ext>
              </a:extLst>
            </p:cNvPr>
            <p:cNvGrpSpPr/>
            <p:nvPr/>
          </p:nvGrpSpPr>
          <p:grpSpPr>
            <a:xfrm>
              <a:off x="8162629" y="1794353"/>
              <a:ext cx="502593" cy="502593"/>
              <a:chOff x="1316151" y="2951917"/>
              <a:chExt cx="728293" cy="728293"/>
            </a:xfrm>
          </p:grpSpPr>
          <p:sp>
            <p:nvSpPr>
              <p:cNvPr id="43" name="矩形: 圆角 60">
                <a:extLst>
                  <a:ext uri="{FF2B5EF4-FFF2-40B4-BE49-F238E27FC236}">
                    <a16:creationId xmlns:a16="http://schemas.microsoft.com/office/drawing/2014/main" id="{1BD32446-DF51-B646-8212-F99CDA3E65B1}"/>
                  </a:ext>
                </a:extLst>
              </p:cNvPr>
              <p:cNvSpPr/>
              <p:nvPr/>
            </p:nvSpPr>
            <p:spPr>
              <a:xfrm>
                <a:off x="1358507" y="2964650"/>
                <a:ext cx="673604" cy="6736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44" name="图形 43" descr="齿轮">
                <a:extLst>
                  <a:ext uri="{FF2B5EF4-FFF2-40B4-BE49-F238E27FC236}">
                    <a16:creationId xmlns:a16="http://schemas.microsoft.com/office/drawing/2014/main" id="{A7B81ACA-338C-7340-ABEC-F4A591846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316151" y="2951917"/>
                <a:ext cx="728293" cy="728293"/>
              </a:xfrm>
              <a:prstGeom prst="rect">
                <a:avLst/>
              </a:prstGeom>
            </p:spPr>
          </p:pic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4B0002A-7277-E645-9592-90FDBB576BCA}"/>
                </a:ext>
              </a:extLst>
            </p:cNvPr>
            <p:cNvSpPr txBox="1"/>
            <p:nvPr/>
          </p:nvSpPr>
          <p:spPr>
            <a:xfrm>
              <a:off x="8655708" y="1753261"/>
              <a:ext cx="2509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+mn-ea"/>
                </a:rPr>
                <a:t>PPVF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Final</a:t>
              </a:r>
              <a:r>
                <a:rPr kumimoji="1" lang="zh-CN" altLang="en-US" sz="1600" dirty="0">
                  <a:latin typeface="+mn-ea"/>
                </a:rPr>
                <a:t> </a:t>
              </a:r>
              <a:endParaRPr kumimoji="1" lang="en-US" altLang="zh-CN" sz="1600" dirty="0">
                <a:latin typeface="+mn-ea"/>
              </a:endParaRPr>
            </a:p>
            <a:p>
              <a:r>
                <a:rPr kumimoji="1" lang="en-US" altLang="zh-CN" sz="1600" dirty="0">
                  <a:latin typeface="+mn-ea"/>
                </a:rPr>
                <a:t>Model</a:t>
              </a:r>
              <a:r>
                <a:rPr kumimoji="1" lang="zh-CN" altLang="en-US" sz="1600" dirty="0">
                  <a:latin typeface="+mn-ea"/>
                </a:rPr>
                <a:t>  </a:t>
              </a:r>
              <a:r>
                <a:rPr kumimoji="1" lang="en-US" altLang="zh-CN" sz="1600" dirty="0">
                  <a:latin typeface="+mn-ea"/>
                </a:rPr>
                <a:t>for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LR</a:t>
              </a:r>
              <a:endParaRPr kumimoji="1" lang="zh-CN" altLang="en-US" sz="1600" dirty="0">
                <a:latin typeface="+mn-ea"/>
              </a:endParaRPr>
            </a:p>
          </p:txBody>
        </p:sp>
        <p:sp>
          <p:nvSpPr>
            <p:cNvPr id="31" name="矩形: 圆角 60">
              <a:extLst>
                <a:ext uri="{FF2B5EF4-FFF2-40B4-BE49-F238E27FC236}">
                  <a16:creationId xmlns:a16="http://schemas.microsoft.com/office/drawing/2014/main" id="{AB3E404A-82EE-7B45-AB46-EBEEE9B36892}"/>
                </a:ext>
              </a:extLst>
            </p:cNvPr>
            <p:cNvSpPr/>
            <p:nvPr/>
          </p:nvSpPr>
          <p:spPr>
            <a:xfrm>
              <a:off x="5827460" y="1296418"/>
              <a:ext cx="647414" cy="67360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60C6B7D5-6C30-9749-9E2D-4758CFFA715E}"/>
                </a:ext>
              </a:extLst>
            </p:cNvPr>
            <p:cNvCxnSpPr>
              <a:cxnSpLocks/>
              <a:stCxn id="64" idx="0"/>
              <a:endCxn id="34" idx="1"/>
            </p:cNvCxnSpPr>
            <p:nvPr/>
          </p:nvCxnSpPr>
          <p:spPr>
            <a:xfrm flipV="1">
              <a:off x="3063791" y="1635933"/>
              <a:ext cx="2730169" cy="1127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A89B1333-7BB7-E44F-9FA4-F226BCE29760}"/>
                </a:ext>
              </a:extLst>
            </p:cNvPr>
            <p:cNvCxnSpPr>
              <a:cxnSpLocks/>
              <a:stCxn id="56" idx="0"/>
              <a:endCxn id="34" idx="3"/>
            </p:cNvCxnSpPr>
            <p:nvPr/>
          </p:nvCxnSpPr>
          <p:spPr>
            <a:xfrm flipH="1" flipV="1">
              <a:off x="6493936" y="1635933"/>
              <a:ext cx="2926449" cy="1127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图形 33" descr="齿轮">
              <a:extLst>
                <a:ext uri="{FF2B5EF4-FFF2-40B4-BE49-F238E27FC236}">
                  <a16:creationId xmlns:a16="http://schemas.microsoft.com/office/drawing/2014/main" id="{B4B5FDE5-5627-D543-B83F-81B768C5C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93960" y="1271786"/>
              <a:ext cx="699976" cy="728293"/>
            </a:xfrm>
            <a:prstGeom prst="rect">
              <a:avLst/>
            </a:prstGeom>
          </p:spPr>
        </p:pic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E3EE37D3-B618-7347-BE9E-514E7630679A}"/>
                </a:ext>
              </a:extLst>
            </p:cNvPr>
            <p:cNvGrpSpPr/>
            <p:nvPr/>
          </p:nvGrpSpPr>
          <p:grpSpPr>
            <a:xfrm>
              <a:off x="6078847" y="2650981"/>
              <a:ext cx="285890" cy="3099731"/>
              <a:chOff x="3661596" y="2823652"/>
              <a:chExt cx="297455" cy="309973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D65BFEA7-4E75-9B4D-AFB8-012A1F48F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407" t="15238" r="26551" b="28233"/>
              <a:stretch/>
            </p:blipFill>
            <p:spPr>
              <a:xfrm>
                <a:off x="3661596" y="4752318"/>
                <a:ext cx="297455" cy="585592"/>
              </a:xfrm>
              <a:prstGeom prst="parallelogram">
                <a:avLst>
                  <a:gd name="adj" fmla="val 0"/>
                </a:avLst>
              </a:prstGeom>
            </p:spPr>
          </p:pic>
          <p:cxnSp>
            <p:nvCxnSpPr>
              <p:cNvPr id="42" name="直接连接符 187">
                <a:extLst>
                  <a:ext uri="{FF2B5EF4-FFF2-40B4-BE49-F238E27FC236}">
                    <a16:creationId xmlns:a16="http://schemas.microsoft.com/office/drawing/2014/main" id="{F99ABE39-752D-934B-8902-5F3B42D0C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8635" y="2823652"/>
                <a:ext cx="0" cy="3099731"/>
              </a:xfrm>
              <a:prstGeom prst="line">
                <a:avLst/>
              </a:prstGeom>
              <a:ln w="28575">
                <a:solidFill>
                  <a:srgbClr val="FF00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乘 35">
              <a:extLst>
                <a:ext uri="{FF2B5EF4-FFF2-40B4-BE49-F238E27FC236}">
                  <a16:creationId xmlns:a16="http://schemas.microsoft.com/office/drawing/2014/main" id="{42E93BD6-E263-FE4E-9105-656454491E1A}"/>
                </a:ext>
              </a:extLst>
            </p:cNvPr>
            <p:cNvSpPr/>
            <p:nvPr/>
          </p:nvSpPr>
          <p:spPr>
            <a:xfrm>
              <a:off x="6032610" y="5197389"/>
              <a:ext cx="375117" cy="36281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+mn-ea"/>
              </a:endParaRPr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287E455E-5FC0-7646-977D-AB2F8F0E7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136" y="2314581"/>
              <a:ext cx="350712" cy="374306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ADD7711-9B1E-9D47-8450-656CBB0211A5}"/>
                </a:ext>
              </a:extLst>
            </p:cNvPr>
            <p:cNvSpPr txBox="1"/>
            <p:nvPr/>
          </p:nvSpPr>
          <p:spPr>
            <a:xfrm>
              <a:off x="6353175" y="4702327"/>
              <a:ext cx="3051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kumimoji="1" lang="en" altLang="zh-CN" sz="1600" b="1" dirty="0">
                  <a:latin typeface="+mn-ea"/>
                </a:rPr>
                <a:t>Training locally</a:t>
              </a:r>
            </a:p>
            <a:p>
              <a:pPr marL="285750" indent="-285750">
                <a:buFont typeface="Wingdings" pitchFamily="2" charset="2"/>
                <a:buChar char="ü"/>
              </a:pPr>
              <a:r>
                <a:rPr kumimoji="1" lang="en-US" altLang="zh-CN" sz="1600" b="1" dirty="0">
                  <a:latin typeface="+mn-ea"/>
                </a:rPr>
                <a:t>No</a:t>
              </a:r>
              <a:r>
                <a:rPr kumimoji="1" lang="zh-CN" altLang="en-US" sz="1600" b="1" dirty="0">
                  <a:latin typeface="+mn-ea"/>
                </a:rPr>
                <a:t> </a:t>
              </a:r>
              <a:r>
                <a:rPr kumimoji="1" lang="en" altLang="zh-CN" sz="1600" b="1" dirty="0">
                  <a:latin typeface="+mn-ea"/>
                </a:rPr>
                <a:t>data transmission</a:t>
              </a:r>
              <a:endParaRPr kumimoji="1" lang="zh-CN" altLang="en-US" sz="1600" b="1" dirty="0">
                <a:latin typeface="+mn-ea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59DA9AD-5FCB-5B4E-8399-F7EA1DD8C71F}"/>
                </a:ext>
              </a:extLst>
            </p:cNvPr>
            <p:cNvSpPr/>
            <p:nvPr/>
          </p:nvSpPr>
          <p:spPr>
            <a:xfrm>
              <a:off x="4310430" y="2914576"/>
              <a:ext cx="3818119" cy="6155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700" b="1" dirty="0">
                  <a:latin typeface="+mn-ea"/>
                </a:rPr>
                <a:t>Homomorphic Encryption</a:t>
              </a:r>
              <a:r>
                <a:rPr lang="zh-CN" altLang="en-US" sz="1700" b="1" dirty="0">
                  <a:latin typeface="+mn-ea"/>
                </a:rPr>
                <a:t> </a:t>
              </a:r>
              <a:r>
                <a:rPr lang="en-US" altLang="zh-CN" sz="1700" b="1" dirty="0">
                  <a:latin typeface="+mn-ea"/>
                </a:rPr>
                <a:t>(HE), </a:t>
              </a:r>
            </a:p>
            <a:p>
              <a:pPr algn="ctr"/>
              <a:r>
                <a:rPr lang="en-US" altLang="zh-CN" sz="1700" b="1" dirty="0">
                  <a:latin typeface="+mn-ea"/>
                </a:rPr>
                <a:t>Differential</a:t>
              </a:r>
              <a:r>
                <a:rPr lang="zh-CN" altLang="en-US" sz="1700" b="1" dirty="0">
                  <a:latin typeface="+mn-ea"/>
                </a:rPr>
                <a:t> </a:t>
              </a:r>
              <a:r>
                <a:rPr lang="en-US" altLang="zh-CN" sz="1700" b="1" dirty="0">
                  <a:latin typeface="+mn-ea"/>
                </a:rPr>
                <a:t>Privacy</a:t>
              </a:r>
              <a:r>
                <a:rPr lang="zh-CN" altLang="en-US" sz="1700" b="1" dirty="0">
                  <a:latin typeface="+mn-ea"/>
                </a:rPr>
                <a:t> </a:t>
              </a:r>
              <a:r>
                <a:rPr lang="en-US" altLang="zh-CN" sz="1700" b="1" dirty="0">
                  <a:latin typeface="+mn-ea"/>
                </a:rPr>
                <a:t>(DP), etc</a:t>
              </a:r>
              <a:endParaRPr lang="zh-CN" altLang="en-US" sz="1700" b="1" dirty="0">
                <a:latin typeface="+mn-ea"/>
              </a:endParaRPr>
            </a:p>
          </p:txBody>
        </p:sp>
        <p:sp>
          <p:nvSpPr>
            <p:cNvPr id="40" name="箭头: 右 47">
              <a:extLst>
                <a:ext uri="{FF2B5EF4-FFF2-40B4-BE49-F238E27FC236}">
                  <a16:creationId xmlns:a16="http://schemas.microsoft.com/office/drawing/2014/main" id="{034BAF98-73BA-4E46-A256-8FBC8DB4077C}"/>
                </a:ext>
              </a:extLst>
            </p:cNvPr>
            <p:cNvSpPr/>
            <p:nvPr/>
          </p:nvSpPr>
          <p:spPr>
            <a:xfrm>
              <a:off x="3865219" y="3750866"/>
              <a:ext cx="4722249" cy="767402"/>
            </a:xfrm>
            <a:prstGeom prst="leftRightArrow">
              <a:avLst>
                <a:gd name="adj1" fmla="val 53295"/>
                <a:gd name="adj2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0" b="1" dirty="0">
                  <a:solidFill>
                    <a:srgbClr val="FF0000"/>
                  </a:solidFill>
                  <a:latin typeface="+mn-ea"/>
                </a:rPr>
                <a:t>PPVF-LR</a:t>
              </a:r>
              <a:r>
                <a:rPr lang="zh-CN" altLang="en-US" sz="1700" b="1" dirty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zh-CN" sz="1700" b="1" dirty="0">
                  <a:solidFill>
                    <a:srgbClr val="FF0000"/>
                  </a:solidFill>
                  <a:latin typeface="+mn-ea"/>
                </a:rPr>
                <a:t>Model</a:t>
              </a:r>
              <a:r>
                <a:rPr lang="zh-CN" altLang="en-US" sz="1700" b="1" dirty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zh-CN" sz="1700" b="1" dirty="0">
                  <a:solidFill>
                    <a:srgbClr val="FF0000"/>
                  </a:solidFill>
                  <a:latin typeface="+mn-ea"/>
                </a:rPr>
                <a:t>Training</a:t>
              </a:r>
              <a:r>
                <a:rPr lang="zh-CN" altLang="en-US" sz="1700" b="1" dirty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zh-CN" sz="1700" b="1" dirty="0">
                  <a:solidFill>
                    <a:srgbClr val="FF0000"/>
                  </a:solidFill>
                  <a:latin typeface="+mn-ea"/>
                </a:rPr>
                <a:t>Algorithm</a:t>
              </a:r>
              <a:endParaRPr lang="zh-CN" altLang="en-US" sz="17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B14D63F0-B1D7-C041-9B26-44D0A41EFEB1}"/>
              </a:ext>
            </a:extLst>
          </p:cNvPr>
          <p:cNvSpPr txBox="1"/>
          <p:nvPr/>
        </p:nvSpPr>
        <p:spPr>
          <a:xfrm>
            <a:off x="277094" y="834059"/>
            <a:ext cx="10735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kumimoji="1" lang="e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n"/>
            </a:pP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8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461" y="1"/>
            <a:ext cx="3718560" cy="600891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14D63F0-B1D7-C041-9B26-44D0A41EFEB1}"/>
              </a:ext>
            </a:extLst>
          </p:cNvPr>
          <p:cNvSpPr txBox="1"/>
          <p:nvPr/>
        </p:nvSpPr>
        <p:spPr>
          <a:xfrm>
            <a:off x="277094" y="834059"/>
            <a:ext cx="10735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 SGD-based Model Training Method </a:t>
            </a:r>
            <a:endParaRPr kumimoji="1" lang="e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n"/>
            </a:pP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54443CE-D140-C548-8D2F-AB3995C1F7EC}"/>
                  </a:ext>
                </a:extLst>
              </p:cNvPr>
              <p:cNvSpPr/>
              <p:nvPr/>
            </p:nvSpPr>
            <p:spPr>
              <a:xfrm>
                <a:off x="678020" y="1434223"/>
                <a:ext cx="10860837" cy="53243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Baseline(</a:t>
                </a:r>
                <a:r>
                  <a:rPr kumimoji="1" lang="en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Yang et al. [24]</a:t>
                </a:r>
                <a:r>
                  <a:rPr kumimoji="1" lang="en-US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r>
                  <a:rPr kumimoji="1" lang="en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use</a:t>
                </a:r>
                <a:r>
                  <a:rPr kumimoji="1" lang="en-US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</a:t>
                </a:r>
                <a:r>
                  <a:rPr kumimoji="1" lang="en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the gradient information of the entire dataset</a:t>
                </a:r>
                <a:r>
                  <a:rPr kumimoji="1" lang="en-US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,</a:t>
                </a:r>
                <a:r>
                  <a:rPr kumimoji="1" lang="zh-CN" alt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to ensure the data</a:t>
                </a:r>
                <a:r>
                  <a:rPr kumimoji="1" lang="zh-CN" alt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privacy</a:t>
                </a:r>
                <a:r>
                  <a:rPr kumimoji="1" lang="en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, the </a:t>
                </a:r>
                <a:r>
                  <a:rPr kumimoji="1" lang="en-US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follow</a:t>
                </a:r>
                <a:r>
                  <a:rPr kumimoji="1" lang="zh-CN" alt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constraint should be satisfied</a:t>
                </a:r>
                <a:r>
                  <a:rPr kumimoji="1" lang="en-US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zh-CN" sz="20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&amp;&amp;</a:t>
                </a:r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altLang="zh-CN" sz="20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kumimoji="1" lang="en" altLang="zh-CN" sz="2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much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altLang="zh-CN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 </a:t>
                </a:r>
                <a:r>
                  <a:rPr lang="en-GB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cannot converge</a:t>
                </a:r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2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 the sample data into </a:t>
                </a:r>
                <a14:m>
                  <m:oMath xmlns:m="http://schemas.openxmlformats.org/officeDocument/2006/math">
                    <m:r>
                      <a:rPr lang="en-GB" altLang="zh-CN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batches, gradient calculation and model update are performed on each batch. 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party A, the gradient of the </a:t>
                </a:r>
                <a14:m>
                  <m:oMath xmlns:m="http://schemas.openxmlformats.org/officeDocument/2006/math">
                    <m:r>
                      <a:rPr lang="en-GB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GB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batch is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den>
                    </m:f>
                    <m:r>
                      <a:rPr lang="en-GB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GB" altLang="zh-CN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nary>
                    <m:r>
                      <a:rPr lang="en-GB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kumimoji="1" lang="en-US" altLang="zh-CN" sz="2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 size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set 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a value close 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 the times of iteration and ensure the model convergence and accuracy, especially when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differs greatly from</a:t>
                </a:r>
                <a:r>
                  <a:rPr lang="zh-CN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kumimoji="1" lang="en-US" altLang="zh-CN" sz="2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54443CE-D140-C548-8D2F-AB3995C1F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0" y="1434223"/>
                <a:ext cx="10860837" cy="5324343"/>
              </a:xfrm>
              <a:prstGeom prst="rect">
                <a:avLst/>
              </a:prstGeom>
              <a:blipFill>
                <a:blip r:embed="rId3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36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461" y="1"/>
            <a:ext cx="3718560" cy="600891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14D63F0-B1D7-C041-9B26-44D0A41EFEB1}"/>
              </a:ext>
            </a:extLst>
          </p:cNvPr>
          <p:cNvSpPr txBox="1"/>
          <p:nvPr/>
        </p:nvSpPr>
        <p:spPr>
          <a:xfrm>
            <a:off x="277094" y="834059"/>
            <a:ext cx="10735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HE-based Parameter Updating Scheme</a:t>
            </a:r>
          </a:p>
          <a:p>
            <a:endParaRPr kumimoji="1" lang="e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n"/>
            </a:pP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A3558FD-6A0C-0544-8943-99769FCA548F}"/>
              </a:ext>
            </a:extLst>
          </p:cNvPr>
          <p:cNvSpPr txBox="1"/>
          <p:nvPr/>
        </p:nvSpPr>
        <p:spPr>
          <a:xfrm>
            <a:off x="684948" y="4378182"/>
            <a:ext cx="10558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are encrypted during the entire training process, thus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party A cannot obtain any intermediate result and parameters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Besides,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parameters are unknowable to party A which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the ‘knowledge’ leakage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party B.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8FF5CF7-1CB6-EA42-AD37-3BE9DFE4FB97}"/>
              </a:ext>
            </a:extLst>
          </p:cNvPr>
          <p:cNvGrpSpPr/>
          <p:nvPr/>
        </p:nvGrpSpPr>
        <p:grpSpPr>
          <a:xfrm>
            <a:off x="1636221" y="2840796"/>
            <a:ext cx="8919558" cy="1339957"/>
            <a:chOff x="1107177" y="3732317"/>
            <a:chExt cx="8919558" cy="13399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BD1B1938-4267-5448-B036-EC90B38F6254}"/>
                    </a:ext>
                  </a:extLst>
                </p:cNvPr>
                <p:cNvSpPr/>
                <p:nvPr/>
              </p:nvSpPr>
              <p:spPr>
                <a:xfrm>
                  <a:off x="1107177" y="3765084"/>
                  <a:ext cx="4192110" cy="11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BD1B1938-4267-5448-B036-EC90B38F6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77" y="3765084"/>
                  <a:ext cx="4192110" cy="1162947"/>
                </a:xfrm>
                <a:prstGeom prst="rect">
                  <a:avLst/>
                </a:prstGeom>
                <a:blipFill>
                  <a:blip r:embed="rId3"/>
                  <a:stretch>
                    <a:fillRect b="-32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下箭头 70">
              <a:extLst>
                <a:ext uri="{FF2B5EF4-FFF2-40B4-BE49-F238E27FC236}">
                  <a16:creationId xmlns:a16="http://schemas.microsoft.com/office/drawing/2014/main" id="{F55602C7-1DB9-154F-8173-8B45BAD679D1}"/>
                </a:ext>
              </a:extLst>
            </p:cNvPr>
            <p:cNvSpPr/>
            <p:nvPr/>
          </p:nvSpPr>
          <p:spPr>
            <a:xfrm rot="16200000">
              <a:off x="5940424" y="3922106"/>
              <a:ext cx="357840" cy="8524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73956CFF-4E80-AD43-8C83-4516BF1EBC38}"/>
                    </a:ext>
                  </a:extLst>
                </p:cNvPr>
                <p:cNvSpPr/>
                <p:nvPr/>
              </p:nvSpPr>
              <p:spPr>
                <a:xfrm>
                  <a:off x="6870952" y="3732317"/>
                  <a:ext cx="2892395" cy="1232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&amp;∆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&amp;∆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73956CFF-4E80-AD43-8C83-4516BF1EBC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952" y="3732317"/>
                  <a:ext cx="2892395" cy="1232004"/>
                </a:xfrm>
                <a:prstGeom prst="rect">
                  <a:avLst/>
                </a:prstGeom>
                <a:blipFill>
                  <a:blip r:embed="rId4"/>
                  <a:stretch>
                    <a:fillRect l="-70306" t="-213265" b="-3030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5F529AA9-8F2C-664B-8EE1-B4B825C0C037}"/>
                </a:ext>
              </a:extLst>
            </p:cNvPr>
            <p:cNvSpPr/>
            <p:nvPr/>
          </p:nvSpPr>
          <p:spPr>
            <a:xfrm>
              <a:off x="1121032" y="3732317"/>
              <a:ext cx="8905703" cy="1339957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B8569AF-DE59-194D-84AB-1388625C607A}"/>
                </a:ext>
              </a:extLst>
            </p:cNvPr>
            <p:cNvSpPr/>
            <p:nvPr/>
          </p:nvSpPr>
          <p:spPr>
            <a:xfrm>
              <a:off x="7146440" y="3835239"/>
              <a:ext cx="1170709" cy="4017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9B3CDD7-B3E5-7F4B-BD0E-A11CC82DF965}"/>
                  </a:ext>
                </a:extLst>
              </p:cNvPr>
              <p:cNvSpPr/>
              <p:nvPr/>
            </p:nvSpPr>
            <p:spPr>
              <a:xfrm>
                <a:off x="678021" y="1434223"/>
                <a:ext cx="1056586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 scheme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analyzed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requires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ensure the security of the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residuals.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GB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Privacy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leakage risk: the security of party B's labels cannot be guaranteed for some or all of the labels will be leaked possibly. </a:t>
                </a:r>
                <a:endParaRPr kumimoji="1" lang="en-US" altLang="zh-CN" sz="28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9B3CDD7-B3E5-7F4B-BD0E-A11CC82DF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1" y="1434223"/>
                <a:ext cx="10565860" cy="1200329"/>
              </a:xfrm>
              <a:prstGeom prst="rect">
                <a:avLst/>
              </a:prstGeom>
              <a:blipFill>
                <a:blip r:embed="rId5"/>
                <a:stretch>
                  <a:fillRect l="-720" t="-4167" r="-840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96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461" y="1"/>
            <a:ext cx="3718560" cy="600891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14D63F0-B1D7-C041-9B26-44D0A41EFEB1}"/>
              </a:ext>
            </a:extLst>
          </p:cNvPr>
          <p:cNvSpPr txBox="1"/>
          <p:nvPr/>
        </p:nvSpPr>
        <p:spPr>
          <a:xfrm>
            <a:off x="277094" y="834059"/>
            <a:ext cx="10735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HE-based Parameter Updating Scheme</a:t>
            </a:r>
          </a:p>
          <a:p>
            <a:endParaRPr kumimoji="1" lang="e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n"/>
            </a:pP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8B3BFD-3CF4-8F4C-A20D-BA3E56F10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2"/>
          <a:stretch/>
        </p:blipFill>
        <p:spPr>
          <a:xfrm>
            <a:off x="386443" y="2035628"/>
            <a:ext cx="11419114" cy="353978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D7A1D2A-DBAB-F94B-AD2D-12148937AF5F}"/>
              </a:ext>
            </a:extLst>
          </p:cNvPr>
          <p:cNvSpPr/>
          <p:nvPr/>
        </p:nvSpPr>
        <p:spPr>
          <a:xfrm>
            <a:off x="678021" y="1434223"/>
            <a:ext cx="10565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PPVF-LR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9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461" y="1"/>
            <a:ext cx="3718560" cy="600891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14D63F0-B1D7-C041-9B26-44D0A41EFEB1}"/>
              </a:ext>
            </a:extLst>
          </p:cNvPr>
          <p:cNvSpPr txBox="1"/>
          <p:nvPr/>
        </p:nvSpPr>
        <p:spPr>
          <a:xfrm>
            <a:off x="277094" y="834059"/>
            <a:ext cx="10735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DP-based Parameter Privacy Protection </a:t>
            </a:r>
            <a:endParaRPr kumimoji="1" lang="e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n"/>
            </a:pP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E18268A-ADB8-B342-9E7E-5CC9EC002ADA}"/>
              </a:ext>
            </a:extLst>
          </p:cNvPr>
          <p:cNvSpPr txBox="1"/>
          <p:nvPr/>
        </p:nvSpPr>
        <p:spPr>
          <a:xfrm>
            <a:off x="613569" y="1489533"/>
            <a:ext cx="113316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leakage risk in the model publishing scenario,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 a noise adding mechanism and prove it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satisfies DP through privacy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reduce the impact of noise in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iteration rounds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ensure the training algorithm satisfies DP?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How to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the sensitivity in ciphertext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reasonable noise?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EE314664-9BD6-A34A-A80D-F080F6A50A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7090415"/>
                  </p:ext>
                </p:extLst>
              </p:nvPr>
            </p:nvGraphicFramePr>
            <p:xfrm>
              <a:off x="12461761" y="3534090"/>
              <a:ext cx="8193979" cy="3174269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140781">
                      <a:extLst>
                        <a:ext uri="{9D8B030D-6E8A-4147-A177-3AD203B41FA5}">
                          <a16:colId xmlns:a16="http://schemas.microsoft.com/office/drawing/2014/main" val="3069353275"/>
                        </a:ext>
                      </a:extLst>
                    </a:gridCol>
                    <a:gridCol w="7053198">
                      <a:extLst>
                        <a:ext uri="{9D8B030D-6E8A-4147-A177-3AD203B41FA5}">
                          <a16:colId xmlns:a16="http://schemas.microsoft.com/office/drawing/2014/main" val="1515508427"/>
                        </a:ext>
                      </a:extLst>
                    </a:gridCol>
                  </a:tblGrid>
                  <a:tr h="6059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Step </a:t>
                          </a:r>
                          <a:r>
                            <a:rPr lang="en-US" altLang="zh-CN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</a:pPr>
                          <a:r>
                            <a:rPr lang="en-US" altLang="zh-CN" sz="1800" i="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Compute</a:t>
                          </a:r>
                          <a:r>
                            <a:rPr lang="zh-CN" altLang="en-US" sz="1800" i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800" i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gradients</a:t>
                          </a:r>
                          <a:r>
                            <a:rPr lang="zh-CN" altLang="en-US" sz="1800" i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⟦"/>
                                      <m:endChr m:val="⟧"/>
                                      <m:ctrlPr>
                                        <a:rPr 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1800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800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𝐴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18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=</m:t>
                                  </m:r>
                                  <m:d>
                                    <m:dPr>
                                      <m:begChr m:val="⟦"/>
                                      <m:endChr m:val="⟧"/>
                                      <m:ctrlPr>
                                        <a:rPr 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  <m:sSubSup>
                                    <m:sSubSupPr>
                                      <m:ctrlPr>
                                        <a:rPr 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8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</m:t>
                                      </m:r>
                                    </m:sup>
                                  </m:sSubSup>
                                  <m:r>
                                    <a:rPr lang="en-US" sz="18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, </m:t>
                                  </m:r>
                                  <m:r>
                                    <a:rPr lang="en-US" sz="18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  <m:r>
                                    <a:rPr lang="en-US" sz="18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sz="18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37873845"/>
                      </a:ext>
                    </a:extLst>
                  </a:tr>
                  <a:tr h="6873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Step </a:t>
                          </a:r>
                          <a:r>
                            <a:rPr lang="en-US" altLang="zh-CN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</a:pP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GB" altLang="zh-C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easure</a:t>
                          </a:r>
                          <a:r>
                            <a:rPr lang="en-GB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the upper bound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18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18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𝑖</m:t>
                                      </m:r>
                                      <m:r>
                                        <a:rPr lang="en-US" sz="18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∈</m:t>
                                      </m:r>
                                      <m:sSubSup>
                                        <m:sSubSupPr>
                                          <m:ctrlPr>
                                            <a:rPr 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sz="1800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8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1800" b="1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≤</m:t>
                              </m:r>
                              <m:func>
                                <m:funcPr>
                                  <m:ctrlPr>
                                    <a:rPr lang="zh-CN" sz="1800" b="1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𝒎𝒂𝒙</m:t>
                                      </m:r>
                                    </m:e>
                                    <m:lim>
                                      <m:r>
                                        <a:rPr lang="en-US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𝐢</m:t>
                                      </m:r>
                                      <m:r>
                                        <a:rPr lang="en-US" sz="1800" b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∈</m:t>
                                      </m:r>
                                      <m:sSubSup>
                                        <m:sSubSupPr>
                                          <m:ctrlPr>
                                            <a:rPr lang="zh-CN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𝑨</m:t>
                                          </m:r>
                                        </m:sub>
                                        <m:sup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𝒋</m:t>
                                          </m:r>
                                        </m:sup>
                                      </m:sSubSup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zh-CN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sz="1800" b="1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b="1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1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b="1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𝑨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func>
                            </m:oMath>
                          </a14:m>
                          <a:r>
                            <a:rPr lang="en-US" sz="1800" kern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61742948"/>
                      </a:ext>
                    </a:extLst>
                  </a:tr>
                  <a:tr h="6632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Step 3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</a:pPr>
                          <a:r>
                            <a:rPr lang="en-US" altLang="zh-CN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Sample</a:t>
                          </a:r>
                          <a:r>
                            <a:rPr lang="zh-CN" altLang="en-US" sz="180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80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from</a:t>
                          </a:r>
                          <a:r>
                            <a:rPr lang="zh-CN" altLang="en-US" sz="180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sz="1800" i="1" kern="10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180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80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with</a:t>
                          </a:r>
                          <a:r>
                            <a:rPr lang="zh-CN" altLang="en-US" sz="180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</m:oMath>
                          </a14:m>
                          <a:r>
                            <a:rPr lang="zh-CN" altLang="en-US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and</a:t>
                          </a:r>
                          <a:r>
                            <a:rPr lang="zh-CN" altLang="en-US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get</a:t>
                          </a:r>
                          <a:r>
                            <a:rPr lang="zh-CN" altLang="en-US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sz="1800" i="1" kern="10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  <m: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𝑗</m:t>
                                  </m:r>
                                </m:sup>
                              </m:sSubSup>
                            </m:oMath>
                          </a14:m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46437561"/>
                      </a:ext>
                    </a:extLst>
                  </a:tr>
                  <a:tr h="7235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Step 4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</a:pPr>
                          <a:r>
                            <a:rPr lang="en-US" altLang="zh-CN" sz="1800" b="1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Generate</a:t>
                          </a:r>
                          <a:r>
                            <a:rPr lang="zh-CN" altLang="en-US" sz="1800" b="1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800" b="1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</a:t>
                          </a:r>
                          <a:r>
                            <a:rPr lang="zh-CN" altLang="en-US" sz="18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800" b="1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noise</a:t>
                          </a:r>
                          <a:r>
                            <a:rPr lang="zh-CN" altLang="en-US" sz="18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800" b="0" kern="100" baseline="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andget</a:t>
                          </a:r>
                          <a:r>
                            <a:rPr lang="zh-CN" altLang="en-US" sz="18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8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noised</a:t>
                          </a:r>
                          <a:r>
                            <a:rPr lang="zh-CN" altLang="en-US" sz="18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800" b="0" kern="1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gradient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CN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𝑔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𝐿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𝑖</m:t>
                                        </m:r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∈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zh-CN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  <m:sub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𝐴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𝑗</m:t>
                                            </m:r>
                                          </m:sup>
                                        </m:sSubSup>
                                      </m:sub>
                                      <m:sup/>
                                      <m:e>
                                        <m:d>
                                          <m:dPr>
                                            <m:begChr m:val="⟦"/>
                                            <m:endChr m:val="⟧"/>
                                            <m:ctrlPr>
                                              <a:rPr lang="zh-CN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zh-CN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𝐴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⟦"/>
                                        <m:endChr m:val="⟧"/>
                                        <m:ctrlPr>
                                          <a:rPr 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𝑁</m:t>
                                        </m:r>
                                        <m:d>
                                          <m:dPr>
                                            <m:ctrlPr>
                                              <a:rPr lang="zh-CN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0, 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zh-CN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sz="18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𝐴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zh-CN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𝐼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252930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EE314664-9BD6-A34A-A80D-F080F6A50A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7090415"/>
                  </p:ext>
                </p:extLst>
              </p:nvPr>
            </p:nvGraphicFramePr>
            <p:xfrm>
              <a:off x="12461761" y="3534090"/>
              <a:ext cx="8193979" cy="3174269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140781">
                      <a:extLst>
                        <a:ext uri="{9D8B030D-6E8A-4147-A177-3AD203B41FA5}">
                          <a16:colId xmlns:a16="http://schemas.microsoft.com/office/drawing/2014/main" val="3069353275"/>
                        </a:ext>
                      </a:extLst>
                    </a:gridCol>
                    <a:gridCol w="7053198">
                      <a:extLst>
                        <a:ext uri="{9D8B030D-6E8A-4147-A177-3AD203B41FA5}">
                          <a16:colId xmlns:a16="http://schemas.microsoft.com/office/drawing/2014/main" val="1515508427"/>
                        </a:ext>
                      </a:extLst>
                    </a:gridCol>
                  </a:tblGrid>
                  <a:tr h="6059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Step </a:t>
                          </a:r>
                          <a:r>
                            <a:rPr lang="en-US" altLang="zh-CN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6367" t="-2083" r="-180" b="-627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873845"/>
                      </a:ext>
                    </a:extLst>
                  </a:tr>
                  <a:tr h="6873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Step </a:t>
                          </a:r>
                          <a:r>
                            <a:rPr lang="en-US" altLang="zh-CN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6367" t="-90741" r="-180" b="-45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1742948"/>
                      </a:ext>
                    </a:extLst>
                  </a:tr>
                  <a:tr h="6632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Step 3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6367" t="-194340" r="-180" b="-3660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437561"/>
                      </a:ext>
                    </a:extLst>
                  </a:tr>
                  <a:tr h="12177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</a:pPr>
                          <a:r>
                            <a:rPr lang="en-US" sz="18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Step 4</a:t>
                          </a:r>
                          <a:endParaRPr lang="zh-CN" sz="1800" kern="1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6367" t="-162500" r="-180" b="-1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52930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D081EC1B-5B3B-7049-BBD0-75F8C0516F8B}"/>
              </a:ext>
            </a:extLst>
          </p:cNvPr>
          <p:cNvSpPr txBox="1"/>
          <p:nvPr/>
        </p:nvSpPr>
        <p:spPr>
          <a:xfrm>
            <a:off x="12650563" y="1300530"/>
            <a:ext cx="2821629" cy="223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+mn-ea"/>
              </a:rPr>
              <a:t>隐私分析：</a:t>
            </a:r>
            <a:endParaRPr kumimoji="1"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+mn-ea"/>
              </a:rPr>
              <a:t>Batch</a:t>
            </a:r>
            <a:r>
              <a:rPr kumimoji="1" lang="zh-CN" altLang="en-US" dirty="0">
                <a:latin typeface="+mn-ea"/>
              </a:rPr>
              <a:t>内采样，</a:t>
            </a:r>
            <a:r>
              <a:rPr kumimoji="1" lang="en-US" altLang="zh-CN" dirty="0">
                <a:latin typeface="+mn-ea"/>
              </a:rPr>
              <a:t>MA</a:t>
            </a:r>
            <a:r>
              <a:rPr kumimoji="1" lang="zh-CN" altLang="en-US" dirty="0">
                <a:latin typeface="+mn-ea"/>
              </a:rPr>
              <a:t>机制分析串行隐私消耗</a:t>
            </a:r>
            <a:endParaRPr kumimoji="1"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+mn-ea"/>
              </a:rPr>
              <a:t>Batch</a:t>
            </a:r>
            <a:r>
              <a:rPr kumimoji="1" lang="zh-CN" altLang="en-US" dirty="0">
                <a:latin typeface="+mn-ea"/>
              </a:rPr>
              <a:t>间并行，并行机制保证整体隐私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7E9B5C-CBC6-A241-A283-47436ECEF3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56"/>
          <a:stretch/>
        </p:blipFill>
        <p:spPr>
          <a:xfrm>
            <a:off x="1175657" y="4068472"/>
            <a:ext cx="10328879" cy="25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0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461" y="1"/>
            <a:ext cx="3718560" cy="600891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14D63F0-B1D7-C041-9B26-44D0A41EFEB1}"/>
              </a:ext>
            </a:extLst>
          </p:cNvPr>
          <p:cNvSpPr txBox="1"/>
          <p:nvPr/>
        </p:nvSpPr>
        <p:spPr>
          <a:xfrm>
            <a:off x="277094" y="834059"/>
            <a:ext cx="10735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Analysis  </a:t>
            </a:r>
            <a:endParaRPr kumimoji="1" lang="e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n"/>
            </a:pP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D2229E2-E395-4E45-A0A6-E7629AA58BE2}"/>
                  </a:ext>
                </a:extLst>
              </p:cNvPr>
              <p:cNvSpPr/>
              <p:nvPr/>
            </p:nvSpPr>
            <p:spPr>
              <a:xfrm>
                <a:off x="887185" y="1374614"/>
                <a:ext cx="10629901" cy="4021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Security analysis of party A’s data:</a:t>
                </a:r>
              </a:p>
              <a:p>
                <a:pPr marL="800100" lvl="1" indent="-342900" algn="just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p>
                        </m:sSup>
                        <m:sSubSup>
                          <m:sSubSupPr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the feature data of party A cannot be inferred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≤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𝑚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Security analysis of party B’s data: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1" indent="-342900" algn="just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since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we guarantee that the parameters of party A are encrypted throughout the training process,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it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cannot get the unknowns (residuals), party B’s label is secure.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Analysis of parameters' privacy: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1" indent="-342900" algn="just">
                  <a:buFont typeface="Wingdings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Firstly,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DP algorithm satisfies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𝛿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-DP for each batch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𝐴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𝐵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. </a:t>
                </a:r>
              </a:p>
              <a:p>
                <a:pPr marL="800100" lvl="1" indent="-342900" algn="just">
                  <a:buFont typeface="Wingdings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Secondly, the entire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are DP-protected. </a:t>
                </a:r>
              </a:p>
              <a:p>
                <a:pPr lvl="1" algn="just"/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In summary, the training algorithm we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proposed satisfies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𝛿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-DP.</a:t>
                </a:r>
                <a:endParaRPr lang="zh-CN" altLang="zh-CN" sz="2400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D2229E2-E395-4E45-A0A6-E7629AA58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85" y="1374614"/>
                <a:ext cx="10629901" cy="4021998"/>
              </a:xfrm>
              <a:prstGeom prst="rect">
                <a:avLst/>
              </a:prstGeom>
              <a:blipFill>
                <a:blip r:embed="rId3"/>
                <a:stretch>
                  <a:fillRect l="-836" t="-1262" r="-956" b="-2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69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152400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1632744" y="430967"/>
            <a:ext cx="1943100" cy="46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1524000" y="4883988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1524000" y="1268412"/>
            <a:ext cx="2160588" cy="918348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26" name="组合 22"/>
          <p:cNvGrpSpPr>
            <a:grpSpLocks/>
          </p:cNvGrpSpPr>
          <p:nvPr/>
        </p:nvGrpSpPr>
        <p:grpSpPr bwMode="auto">
          <a:xfrm>
            <a:off x="4465639" y="2528889"/>
            <a:ext cx="1800225" cy="1800225"/>
            <a:chOff x="2515460" y="2529000"/>
            <a:chExt cx="1800000" cy="1800000"/>
          </a:xfrm>
        </p:grpSpPr>
        <p:sp>
          <p:nvSpPr>
            <p:cNvPr id="27" name="椭圆 26"/>
            <p:cNvSpPr/>
            <p:nvPr/>
          </p:nvSpPr>
          <p:spPr>
            <a:xfrm>
              <a:off x="2515460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/>
          </p:nvGrpSpPr>
          <p:grpSpPr bwMode="auto">
            <a:xfrm>
              <a:off x="2989984" y="2852421"/>
              <a:ext cx="850952" cy="1153159"/>
              <a:chOff x="2773" y="2014"/>
              <a:chExt cx="214" cy="290"/>
            </a:xfrm>
          </p:grpSpPr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2773" y="2052"/>
                <a:ext cx="214" cy="252"/>
              </a:xfrm>
              <a:custGeom>
                <a:avLst/>
                <a:gdLst>
                  <a:gd name="T0" fmla="*/ 185 w 214"/>
                  <a:gd name="T1" fmla="*/ 0 h 252"/>
                  <a:gd name="T2" fmla="*/ 214 w 214"/>
                  <a:gd name="T3" fmla="*/ 0 h 252"/>
                  <a:gd name="T4" fmla="*/ 214 w 214"/>
                  <a:gd name="T5" fmla="*/ 252 h 252"/>
                  <a:gd name="T6" fmla="*/ 0 w 214"/>
                  <a:gd name="T7" fmla="*/ 252 h 252"/>
                  <a:gd name="T8" fmla="*/ 0 w 214"/>
                  <a:gd name="T9" fmla="*/ 0 h 252"/>
                  <a:gd name="T10" fmla="*/ 29 w 214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4"/>
                  <a:gd name="T19" fmla="*/ 0 h 252"/>
                  <a:gd name="T20" fmla="*/ 214 w 214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4" h="252">
                    <a:moveTo>
                      <a:pt x="185" y="0"/>
                    </a:moveTo>
                    <a:lnTo>
                      <a:pt x="214" y="0"/>
                    </a:lnTo>
                    <a:lnTo>
                      <a:pt x="214" y="252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29" y="0"/>
                    </a:lnTo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2831" y="2014"/>
                <a:ext cx="98" cy="58"/>
              </a:xfrm>
              <a:custGeom>
                <a:avLst/>
                <a:gdLst>
                  <a:gd name="T0" fmla="*/ 3530 w 40"/>
                  <a:gd name="T1" fmla="*/ 1974 h 24"/>
                  <a:gd name="T2" fmla="*/ 3530 w 40"/>
                  <a:gd name="T3" fmla="*/ 648 h 24"/>
                  <a:gd name="T4" fmla="*/ 2484 w 40"/>
                  <a:gd name="T5" fmla="*/ 648 h 24"/>
                  <a:gd name="T6" fmla="*/ 1764 w 40"/>
                  <a:gd name="T7" fmla="*/ 0 h 24"/>
                  <a:gd name="T8" fmla="*/ 1044 w 40"/>
                  <a:gd name="T9" fmla="*/ 648 h 24"/>
                  <a:gd name="T10" fmla="*/ 0 w 40"/>
                  <a:gd name="T11" fmla="*/ 648 h 24"/>
                  <a:gd name="T12" fmla="*/ 0 w 40"/>
                  <a:gd name="T13" fmla="*/ 1974 h 24"/>
                  <a:gd name="T14" fmla="*/ 3530 w 40"/>
                  <a:gd name="T15" fmla="*/ 1974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24"/>
                  <a:gd name="T26" fmla="*/ 40 w 4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24">
                    <a:moveTo>
                      <a:pt x="40" y="24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4" y="0"/>
                      <a:pt x="20" y="0"/>
                    </a:cubicBezTo>
                    <a:cubicBezTo>
                      <a:pt x="16" y="0"/>
                      <a:pt x="12" y="4"/>
                      <a:pt x="1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40" y="24"/>
                    </a:lnTo>
                    <a:close/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822" y="2168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2822" y="2207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H="1">
                <a:off x="2822" y="2246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H="1">
                <a:off x="2822" y="2130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6496523" y="3030551"/>
            <a:ext cx="5033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prstClr val="black">
                    <a:alpha val="75000"/>
                  </a:prstClr>
                </a:solidFill>
              </a:rPr>
              <a:t>Experiments</a:t>
            </a:r>
            <a:endParaRPr lang="zh-CN" altLang="en-US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23" name="矩形 53">
            <a:extLst>
              <a:ext uri="{FF2B5EF4-FFF2-40B4-BE49-F238E27FC236}">
                <a16:creationId xmlns:a16="http://schemas.microsoft.com/office/drawing/2014/main" id="{07F80A04-38E7-6742-A15E-113C5EC3B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46778"/>
            <a:ext cx="2160588" cy="918348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Preliminaries</a:t>
            </a:r>
          </a:p>
        </p:txBody>
      </p:sp>
      <p:sp>
        <p:nvSpPr>
          <p:cNvPr id="21" name="矩形 53">
            <a:extLst>
              <a:ext uri="{FF2B5EF4-FFF2-40B4-BE49-F238E27FC236}">
                <a16:creationId xmlns:a16="http://schemas.microsoft.com/office/drawing/2014/main" id="{F5FC35A1-C80C-B04E-BE6C-C77ACE1BF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277" y="3045388"/>
            <a:ext cx="2160588" cy="918348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Our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25" name="矩形 53">
            <a:extLst>
              <a:ext uri="{FF2B5EF4-FFF2-40B4-BE49-F238E27FC236}">
                <a16:creationId xmlns:a16="http://schemas.microsoft.com/office/drawing/2014/main" id="{0C1D661D-2548-064C-B336-CF06AA9B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723" y="3883210"/>
            <a:ext cx="2160588" cy="1000777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Experiments</a:t>
            </a:r>
          </a:p>
        </p:txBody>
      </p:sp>
      <p:sp>
        <p:nvSpPr>
          <p:cNvPr id="22" name="等腰三角形 33">
            <a:extLst>
              <a:ext uri="{FF2B5EF4-FFF2-40B4-BE49-F238E27FC236}">
                <a16:creationId xmlns:a16="http://schemas.microsoft.com/office/drawing/2014/main" id="{EACBC86E-87B9-B642-AA49-48A972ACF971}"/>
              </a:ext>
            </a:extLst>
          </p:cNvPr>
          <p:cNvSpPr>
            <a:spLocks noChangeAspect="1"/>
          </p:cNvSpPr>
          <p:nvPr/>
        </p:nvSpPr>
        <p:spPr>
          <a:xfrm rot="16200000">
            <a:off x="3535461" y="4303901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32" grpId="0" animBg="1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461" y="1"/>
            <a:ext cx="3289606" cy="600891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E782D9-B0CC-464F-9554-B4AB7821C672}"/>
              </a:ext>
            </a:extLst>
          </p:cNvPr>
          <p:cNvSpPr txBox="1"/>
          <p:nvPr/>
        </p:nvSpPr>
        <p:spPr>
          <a:xfrm>
            <a:off x="653374" y="1062772"/>
            <a:ext cx="10885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Credit, Adult,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Method: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 LR [12], Hardy [11], and Yang [24].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AUC &amp; maximum Kolmogorov-Smirnov (KS).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99CE47-4293-9247-BDF7-CE84CED2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4594900"/>
            <a:ext cx="11756571" cy="19652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792BB7-DADB-2748-9536-DD5B6FA71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364" y="2263101"/>
            <a:ext cx="5968093" cy="1902398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7D4E5E61-3B56-3E4A-80F4-749AA230FBF4}"/>
              </a:ext>
            </a:extLst>
          </p:cNvPr>
          <p:cNvSpPr/>
          <p:nvPr/>
        </p:nvSpPr>
        <p:spPr>
          <a:xfrm>
            <a:off x="-772750" y="4007023"/>
            <a:ext cx="939423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0" lvl="3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averagely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</a:t>
            </a:r>
          </a:p>
        </p:txBody>
      </p:sp>
    </p:spTree>
    <p:extLst>
      <p:ext uri="{BB962C8B-B14F-4D97-AF65-F5344CB8AC3E}">
        <p14:creationId xmlns:p14="http://schemas.microsoft.com/office/powerpoint/2010/main" val="825124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461" y="1"/>
            <a:ext cx="3289606" cy="600891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574BC5-36AB-104D-BE5D-91D74433DF3E}"/>
              </a:ext>
            </a:extLst>
          </p:cNvPr>
          <p:cNvSpPr/>
          <p:nvPr/>
        </p:nvSpPr>
        <p:spPr>
          <a:xfrm>
            <a:off x="-805407" y="1029743"/>
            <a:ext cx="939423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0" lvl="3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 provider with fewer features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580F01-FFEB-6B4A-BB54-00CCF1CE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67" y="3557651"/>
            <a:ext cx="5170714" cy="31830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1C6F57-3BA8-E849-AAD8-12B30C17E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86" y="1657068"/>
            <a:ext cx="11360028" cy="18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7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1"/>
          <p:cNvSpPr>
            <a:spLocks noChangeArrowheads="1"/>
          </p:cNvSpPr>
          <p:nvPr/>
        </p:nvSpPr>
        <p:spPr bwMode="auto">
          <a:xfrm>
            <a:off x="152400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grpSp>
        <p:nvGrpSpPr>
          <p:cNvPr id="53251" name="组合 6"/>
          <p:cNvGrpSpPr>
            <a:grpSpLocks/>
          </p:cNvGrpSpPr>
          <p:nvPr/>
        </p:nvGrpSpPr>
        <p:grpSpPr bwMode="auto">
          <a:xfrm>
            <a:off x="1631950" y="2874964"/>
            <a:ext cx="1943100" cy="877226"/>
            <a:chOff x="0" y="1313877"/>
            <a:chExt cx="1943100" cy="877163"/>
          </a:xfrm>
        </p:grpSpPr>
        <p:sp>
          <p:nvSpPr>
            <p:cNvPr id="53282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283" name="文本框 8"/>
            <p:cNvSpPr txBox="1">
              <a:spLocks noChangeArrowheads="1"/>
            </p:cNvSpPr>
            <p:nvPr/>
          </p:nvSpPr>
          <p:spPr bwMode="auto">
            <a:xfrm>
              <a:off x="0" y="1729375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253" name="组合 96"/>
          <p:cNvGrpSpPr>
            <a:grpSpLocks/>
          </p:cNvGrpSpPr>
          <p:nvPr/>
        </p:nvGrpSpPr>
        <p:grpSpPr bwMode="auto">
          <a:xfrm>
            <a:off x="4687888" y="1403572"/>
            <a:ext cx="444500" cy="449263"/>
            <a:chOff x="2944759" y="497532"/>
            <a:chExt cx="657188" cy="663945"/>
          </a:xfrm>
        </p:grpSpPr>
        <p:sp>
          <p:nvSpPr>
            <p:cNvPr id="100" name="矩形 99"/>
            <p:cNvSpPr/>
            <p:nvPr/>
          </p:nvSpPr>
          <p:spPr>
            <a:xfrm>
              <a:off x="3026907" y="584338"/>
              <a:ext cx="575040" cy="57713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944759" y="497532"/>
              <a:ext cx="575039" cy="577139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Ⅰ</a:t>
              </a:r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5365591" y="1396834"/>
            <a:ext cx="4757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Introduction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grpSp>
        <p:nvGrpSpPr>
          <p:cNvPr id="53255" name="组合 102"/>
          <p:cNvGrpSpPr>
            <a:grpSpLocks/>
          </p:cNvGrpSpPr>
          <p:nvPr/>
        </p:nvGrpSpPr>
        <p:grpSpPr bwMode="auto">
          <a:xfrm>
            <a:off x="4687888" y="2258896"/>
            <a:ext cx="444500" cy="449262"/>
            <a:chOff x="2944759" y="497532"/>
            <a:chExt cx="657188" cy="663945"/>
          </a:xfrm>
        </p:grpSpPr>
        <p:sp>
          <p:nvSpPr>
            <p:cNvPr id="106" name="矩形 105"/>
            <p:cNvSpPr/>
            <p:nvPr/>
          </p:nvSpPr>
          <p:spPr>
            <a:xfrm>
              <a:off x="3026907" y="584337"/>
              <a:ext cx="575040" cy="5771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944759" y="497532"/>
              <a:ext cx="575039" cy="577140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Ⅱ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5365591" y="2253131"/>
            <a:ext cx="4757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Preliminaries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grpSp>
        <p:nvGrpSpPr>
          <p:cNvPr id="53257" name="组合 108"/>
          <p:cNvGrpSpPr>
            <a:grpSpLocks/>
          </p:cNvGrpSpPr>
          <p:nvPr/>
        </p:nvGrpSpPr>
        <p:grpSpPr bwMode="auto">
          <a:xfrm>
            <a:off x="4687888" y="3972721"/>
            <a:ext cx="444500" cy="447675"/>
            <a:chOff x="2944759" y="497532"/>
            <a:chExt cx="657188" cy="663945"/>
          </a:xfrm>
        </p:grpSpPr>
        <p:sp>
          <p:nvSpPr>
            <p:cNvPr id="112" name="矩形 111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Ⅳ</a:t>
              </a:r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5365590" y="3965725"/>
            <a:ext cx="4757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Experiments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grpSp>
        <p:nvGrpSpPr>
          <p:cNvPr id="53259" name="组合 114"/>
          <p:cNvGrpSpPr>
            <a:grpSpLocks/>
          </p:cNvGrpSpPr>
          <p:nvPr/>
        </p:nvGrpSpPr>
        <p:grpSpPr bwMode="auto">
          <a:xfrm>
            <a:off x="4687888" y="3115628"/>
            <a:ext cx="444500" cy="449262"/>
            <a:chOff x="2944759" y="497532"/>
            <a:chExt cx="657188" cy="663945"/>
          </a:xfrm>
        </p:grpSpPr>
        <p:sp>
          <p:nvSpPr>
            <p:cNvPr id="118" name="矩形 117"/>
            <p:cNvSpPr/>
            <p:nvPr/>
          </p:nvSpPr>
          <p:spPr>
            <a:xfrm>
              <a:off x="3026907" y="584337"/>
              <a:ext cx="575040" cy="5771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944759" y="497532"/>
              <a:ext cx="575039" cy="577140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Ⅲ</a:t>
              </a:r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5365591" y="3109428"/>
            <a:ext cx="4757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Our Solution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grpSp>
        <p:nvGrpSpPr>
          <p:cNvPr id="53261" name="组合 120"/>
          <p:cNvGrpSpPr>
            <a:grpSpLocks/>
          </p:cNvGrpSpPr>
          <p:nvPr/>
        </p:nvGrpSpPr>
        <p:grpSpPr bwMode="auto">
          <a:xfrm>
            <a:off x="4687888" y="4828045"/>
            <a:ext cx="444500" cy="449263"/>
            <a:chOff x="2944759" y="497532"/>
            <a:chExt cx="657188" cy="663945"/>
          </a:xfrm>
        </p:grpSpPr>
        <p:sp>
          <p:nvSpPr>
            <p:cNvPr id="124" name="矩形 123"/>
            <p:cNvSpPr/>
            <p:nvPr/>
          </p:nvSpPr>
          <p:spPr>
            <a:xfrm>
              <a:off x="3026907" y="584338"/>
              <a:ext cx="575040" cy="57713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2944759" y="497532"/>
              <a:ext cx="575039" cy="577139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Ⅴ</a:t>
              </a:r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5365591" y="4822022"/>
            <a:ext cx="4757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Conclusion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7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  <p:bldP spid="98" grpId="0"/>
      <p:bldP spid="104" grpId="0"/>
      <p:bldP spid="110" grpId="0"/>
      <p:bldP spid="116" grpId="0"/>
      <p:bldP spid="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461" y="1"/>
            <a:ext cx="3289606" cy="600891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4EDA139-FF72-3043-955B-73E9E7D0C420}"/>
              </a:ext>
            </a:extLst>
          </p:cNvPr>
          <p:cNvSpPr/>
          <p:nvPr/>
        </p:nvSpPr>
        <p:spPr>
          <a:xfrm>
            <a:off x="-805407" y="1029743"/>
            <a:ext cx="939423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0" lvl="3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algorithm scheme of DP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A48A9C-B340-704E-A3B9-DF7ABE118F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7"/>
          <a:stretch/>
        </p:blipFill>
        <p:spPr>
          <a:xfrm>
            <a:off x="566056" y="2170048"/>
            <a:ext cx="11278507" cy="184591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DDFEB23-B329-BC4A-88D7-1151CFB01B1D}"/>
              </a:ext>
            </a:extLst>
          </p:cNvPr>
          <p:cNvSpPr/>
          <p:nvPr/>
        </p:nvSpPr>
        <p:spPr>
          <a:xfrm>
            <a:off x="696686" y="4238757"/>
            <a:ext cx="9481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MT"/>
              </a:rPr>
              <a:t>O</a:t>
            </a:r>
            <a:r>
              <a:rPr lang="en" altLang="zh-CN" sz="2000" dirty="0" err="1">
                <a:latin typeface="ArialMT"/>
              </a:rPr>
              <a:t>ur</a:t>
            </a:r>
            <a:r>
              <a:rPr lang="en" altLang="zh-CN" sz="2000" dirty="0">
                <a:latin typeface="ArialMT"/>
              </a:rPr>
              <a:t> solution with DP reduces the model utility loss by less than 3% compared with the data concentration scenario, which can ensure the model utility while improving privacy protection. </a:t>
            </a:r>
            <a:endParaRPr lang="e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75495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152400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1632744" y="430967"/>
            <a:ext cx="1943100" cy="46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1524000" y="1268412"/>
            <a:ext cx="2160588" cy="918348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26" name="组合 22"/>
          <p:cNvGrpSpPr>
            <a:grpSpLocks/>
          </p:cNvGrpSpPr>
          <p:nvPr/>
        </p:nvGrpSpPr>
        <p:grpSpPr bwMode="auto">
          <a:xfrm>
            <a:off x="4465639" y="2528889"/>
            <a:ext cx="1800225" cy="1800225"/>
            <a:chOff x="2515460" y="2529000"/>
            <a:chExt cx="1800000" cy="1800000"/>
          </a:xfrm>
        </p:grpSpPr>
        <p:sp>
          <p:nvSpPr>
            <p:cNvPr id="27" name="椭圆 26"/>
            <p:cNvSpPr/>
            <p:nvPr/>
          </p:nvSpPr>
          <p:spPr>
            <a:xfrm>
              <a:off x="2515460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/>
          </p:nvGrpSpPr>
          <p:grpSpPr bwMode="auto">
            <a:xfrm>
              <a:off x="2989984" y="2852421"/>
              <a:ext cx="850952" cy="1153159"/>
              <a:chOff x="2773" y="2014"/>
              <a:chExt cx="214" cy="290"/>
            </a:xfrm>
          </p:grpSpPr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2773" y="2052"/>
                <a:ext cx="214" cy="252"/>
              </a:xfrm>
              <a:custGeom>
                <a:avLst/>
                <a:gdLst>
                  <a:gd name="T0" fmla="*/ 185 w 214"/>
                  <a:gd name="T1" fmla="*/ 0 h 252"/>
                  <a:gd name="T2" fmla="*/ 214 w 214"/>
                  <a:gd name="T3" fmla="*/ 0 h 252"/>
                  <a:gd name="T4" fmla="*/ 214 w 214"/>
                  <a:gd name="T5" fmla="*/ 252 h 252"/>
                  <a:gd name="T6" fmla="*/ 0 w 214"/>
                  <a:gd name="T7" fmla="*/ 252 h 252"/>
                  <a:gd name="T8" fmla="*/ 0 w 214"/>
                  <a:gd name="T9" fmla="*/ 0 h 252"/>
                  <a:gd name="T10" fmla="*/ 29 w 214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4"/>
                  <a:gd name="T19" fmla="*/ 0 h 252"/>
                  <a:gd name="T20" fmla="*/ 214 w 214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4" h="252">
                    <a:moveTo>
                      <a:pt x="185" y="0"/>
                    </a:moveTo>
                    <a:lnTo>
                      <a:pt x="214" y="0"/>
                    </a:lnTo>
                    <a:lnTo>
                      <a:pt x="214" y="252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29" y="0"/>
                    </a:lnTo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2831" y="2014"/>
                <a:ext cx="98" cy="58"/>
              </a:xfrm>
              <a:custGeom>
                <a:avLst/>
                <a:gdLst>
                  <a:gd name="T0" fmla="*/ 3530 w 40"/>
                  <a:gd name="T1" fmla="*/ 1974 h 24"/>
                  <a:gd name="T2" fmla="*/ 3530 w 40"/>
                  <a:gd name="T3" fmla="*/ 648 h 24"/>
                  <a:gd name="T4" fmla="*/ 2484 w 40"/>
                  <a:gd name="T5" fmla="*/ 648 h 24"/>
                  <a:gd name="T6" fmla="*/ 1764 w 40"/>
                  <a:gd name="T7" fmla="*/ 0 h 24"/>
                  <a:gd name="T8" fmla="*/ 1044 w 40"/>
                  <a:gd name="T9" fmla="*/ 648 h 24"/>
                  <a:gd name="T10" fmla="*/ 0 w 40"/>
                  <a:gd name="T11" fmla="*/ 648 h 24"/>
                  <a:gd name="T12" fmla="*/ 0 w 40"/>
                  <a:gd name="T13" fmla="*/ 1974 h 24"/>
                  <a:gd name="T14" fmla="*/ 3530 w 40"/>
                  <a:gd name="T15" fmla="*/ 1974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24"/>
                  <a:gd name="T26" fmla="*/ 40 w 4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24">
                    <a:moveTo>
                      <a:pt x="40" y="24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4" y="0"/>
                      <a:pt x="20" y="0"/>
                    </a:cubicBezTo>
                    <a:cubicBezTo>
                      <a:pt x="16" y="0"/>
                      <a:pt x="12" y="4"/>
                      <a:pt x="1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40" y="24"/>
                    </a:lnTo>
                    <a:close/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822" y="2168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2822" y="2207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H="1">
                <a:off x="2822" y="2246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H="1">
                <a:off x="2822" y="2130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6496523" y="3030551"/>
            <a:ext cx="5033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prstClr val="black">
                    <a:alpha val="75000"/>
                  </a:prstClr>
                </a:solidFill>
              </a:rPr>
              <a:t>Conclusion</a:t>
            </a:r>
            <a:endParaRPr lang="zh-CN" altLang="en-US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23" name="矩形 53">
            <a:extLst>
              <a:ext uri="{FF2B5EF4-FFF2-40B4-BE49-F238E27FC236}">
                <a16:creationId xmlns:a16="http://schemas.microsoft.com/office/drawing/2014/main" id="{07F80A04-38E7-6742-A15E-113C5EC3B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46778"/>
            <a:ext cx="2160588" cy="918348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Preliminaries</a:t>
            </a:r>
          </a:p>
        </p:txBody>
      </p:sp>
      <p:sp>
        <p:nvSpPr>
          <p:cNvPr id="21" name="矩形 53">
            <a:extLst>
              <a:ext uri="{FF2B5EF4-FFF2-40B4-BE49-F238E27FC236}">
                <a16:creationId xmlns:a16="http://schemas.microsoft.com/office/drawing/2014/main" id="{F5FC35A1-C80C-B04E-BE6C-C77ACE1BF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33064"/>
            <a:ext cx="2168034" cy="918348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Our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25" name="矩形 53">
            <a:extLst>
              <a:ext uri="{FF2B5EF4-FFF2-40B4-BE49-F238E27FC236}">
                <a16:creationId xmlns:a16="http://schemas.microsoft.com/office/drawing/2014/main" id="{0C1D661D-2548-064C-B336-CF06AA9B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723" y="3883210"/>
            <a:ext cx="2160588" cy="1000777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Experiments</a:t>
            </a:r>
          </a:p>
        </p:txBody>
      </p:sp>
      <p:sp>
        <p:nvSpPr>
          <p:cNvPr id="29" name="矩形 53">
            <a:extLst>
              <a:ext uri="{FF2B5EF4-FFF2-40B4-BE49-F238E27FC236}">
                <a16:creationId xmlns:a16="http://schemas.microsoft.com/office/drawing/2014/main" id="{534E0AF8-1362-F446-B776-C382C6E2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572" y="4893652"/>
            <a:ext cx="2160588" cy="918348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2" name="等腰三角形 33">
            <a:extLst>
              <a:ext uri="{FF2B5EF4-FFF2-40B4-BE49-F238E27FC236}">
                <a16:creationId xmlns:a16="http://schemas.microsoft.com/office/drawing/2014/main" id="{EACBC86E-87B9-B642-AA49-48A972ACF971}"/>
              </a:ext>
            </a:extLst>
          </p:cNvPr>
          <p:cNvSpPr>
            <a:spLocks noChangeAspect="1"/>
          </p:cNvSpPr>
          <p:nvPr/>
        </p:nvSpPr>
        <p:spPr>
          <a:xfrm rot="16200000">
            <a:off x="3535461" y="5262887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5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461" y="1"/>
            <a:ext cx="3718560" cy="600891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E9D3C4-A0BB-B64E-8A5A-3E7DDAE0D7DC}"/>
              </a:ext>
            </a:extLst>
          </p:cNvPr>
          <p:cNvSpPr txBox="1"/>
          <p:nvPr/>
        </p:nvSpPr>
        <p:spPr>
          <a:xfrm>
            <a:off x="655063" y="1008189"/>
            <a:ext cx="111232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we propose a vertical federated learning algorithm for logistic regression that does not require a trusted third party.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mini-batch SGD-based training method and the HE-based parameter updating scheme, we alleviate the constraints on sample feature dimensions and improve the security of the model training process.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DP on the model parameters, we ensure the data privacy of all parties.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rigorous security analysis, we prove that the scheme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can provide strict privacy protection.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kumimoji="1"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applications, such as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scorecards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97791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2438400" y="4646614"/>
            <a:ext cx="8229600" cy="2211387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2" name="直角三角形 131"/>
          <p:cNvSpPr/>
          <p:nvPr/>
        </p:nvSpPr>
        <p:spPr>
          <a:xfrm rot="5400000">
            <a:off x="3381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1524000" y="2536449"/>
            <a:ext cx="9144000" cy="85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rgbClr val="0053A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Thanks </a:t>
            </a:r>
            <a:r>
              <a:rPr lang="en-US" altLang="zh-CN" sz="4400" b="1">
                <a:solidFill>
                  <a:srgbClr val="0053A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for listening</a:t>
            </a:r>
            <a:r>
              <a:rPr lang="en-US" altLang="zh-CN" sz="4400" b="1" dirty="0">
                <a:solidFill>
                  <a:srgbClr val="0053A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!</a:t>
            </a:r>
            <a:endParaRPr lang="zh-CN" altLang="en-US" sz="4400" b="1" dirty="0">
              <a:solidFill>
                <a:srgbClr val="0053A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2231" name="Group 39"/>
          <p:cNvGrpSpPr>
            <a:grpSpLocks noChangeAspect="1"/>
          </p:cNvGrpSpPr>
          <p:nvPr/>
        </p:nvGrpSpPr>
        <p:grpSpPr bwMode="auto">
          <a:xfrm>
            <a:off x="1892300" y="220664"/>
            <a:ext cx="666750" cy="625475"/>
            <a:chOff x="3999" y="78"/>
            <a:chExt cx="1268" cy="1186"/>
          </a:xfrm>
        </p:grpSpPr>
        <p:sp>
          <p:nvSpPr>
            <p:cNvPr id="52232" name="Freeform 40"/>
            <p:cNvSpPr>
              <a:spLocks/>
            </p:cNvSpPr>
            <p:nvPr/>
          </p:nvSpPr>
          <p:spPr bwMode="auto">
            <a:xfrm>
              <a:off x="3999" y="162"/>
              <a:ext cx="1268" cy="848"/>
            </a:xfrm>
            <a:custGeom>
              <a:avLst/>
              <a:gdLst>
                <a:gd name="T0" fmla="*/ 1059488 w 120"/>
                <a:gd name="T1" fmla="*/ 0 h 80"/>
                <a:gd name="T2" fmla="*/ 0 w 120"/>
                <a:gd name="T3" fmla="*/ 8029807 h 80"/>
                <a:gd name="T4" fmla="*/ 5273771 w 120"/>
                <a:gd name="T5" fmla="*/ 8029807 h 80"/>
                <a:gd name="T6" fmla="*/ 7903571 w 120"/>
                <a:gd name="T7" fmla="*/ 10706000 h 80"/>
                <a:gd name="T8" fmla="*/ 10534597 w 120"/>
                <a:gd name="T9" fmla="*/ 8029807 h 80"/>
                <a:gd name="T10" fmla="*/ 15808378 w 120"/>
                <a:gd name="T11" fmla="*/ 8029807 h 80"/>
                <a:gd name="T12" fmla="*/ 14747654 w 120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0"/>
                <a:gd name="T23" fmla="*/ 120 w 120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0">
                  <a:moveTo>
                    <a:pt x="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71"/>
                    <a:pt x="49" y="80"/>
                    <a:pt x="60" y="80"/>
                  </a:cubicBezTo>
                  <a:cubicBezTo>
                    <a:pt x="71" y="80"/>
                    <a:pt x="80" y="71"/>
                    <a:pt x="8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3" name="Freeform 41"/>
            <p:cNvSpPr>
              <a:spLocks/>
            </p:cNvSpPr>
            <p:nvPr/>
          </p:nvSpPr>
          <p:spPr bwMode="auto">
            <a:xfrm>
              <a:off x="3999" y="925"/>
              <a:ext cx="1268" cy="339"/>
            </a:xfrm>
            <a:custGeom>
              <a:avLst/>
              <a:gdLst>
                <a:gd name="T0" fmla="*/ 0 w 1268"/>
                <a:gd name="T1" fmla="*/ 0 h 339"/>
                <a:gd name="T2" fmla="*/ 0 w 1268"/>
                <a:gd name="T3" fmla="*/ 339 h 339"/>
                <a:gd name="T4" fmla="*/ 1268 w 1268"/>
                <a:gd name="T5" fmla="*/ 339 h 339"/>
                <a:gd name="T6" fmla="*/ 1268 w 1268"/>
                <a:gd name="T7" fmla="*/ 0 h 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8"/>
                <a:gd name="T13" fmla="*/ 0 h 339"/>
                <a:gd name="T14" fmla="*/ 1268 w 1268"/>
                <a:gd name="T15" fmla="*/ 339 h 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8" h="339">
                  <a:moveTo>
                    <a:pt x="0" y="0"/>
                  </a:moveTo>
                  <a:lnTo>
                    <a:pt x="0" y="339"/>
                  </a:lnTo>
                  <a:lnTo>
                    <a:pt x="1268" y="339"/>
                  </a:lnTo>
                  <a:lnTo>
                    <a:pt x="1268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Freeform 42"/>
            <p:cNvSpPr>
              <a:spLocks/>
            </p:cNvSpPr>
            <p:nvPr/>
          </p:nvSpPr>
          <p:spPr bwMode="auto">
            <a:xfrm>
              <a:off x="4253" y="78"/>
              <a:ext cx="760" cy="593"/>
            </a:xfrm>
            <a:custGeom>
              <a:avLst/>
              <a:gdLst>
                <a:gd name="T0" fmla="*/ 760 w 760"/>
                <a:gd name="T1" fmla="*/ 593 h 593"/>
                <a:gd name="T2" fmla="*/ 760 w 760"/>
                <a:gd name="T3" fmla="*/ 0 h 593"/>
                <a:gd name="T4" fmla="*/ 0 w 760"/>
                <a:gd name="T5" fmla="*/ 0 h 593"/>
                <a:gd name="T6" fmla="*/ 0 w 760"/>
                <a:gd name="T7" fmla="*/ 593 h 5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0"/>
                <a:gd name="T13" fmla="*/ 0 h 593"/>
                <a:gd name="T14" fmla="*/ 760 w 760"/>
                <a:gd name="T15" fmla="*/ 593 h 5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0" h="593">
                  <a:moveTo>
                    <a:pt x="760" y="593"/>
                  </a:moveTo>
                  <a:lnTo>
                    <a:pt x="760" y="0"/>
                  </a:lnTo>
                  <a:lnTo>
                    <a:pt x="0" y="0"/>
                  </a:lnTo>
                  <a:lnTo>
                    <a:pt x="0" y="593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Line 43"/>
            <p:cNvSpPr>
              <a:spLocks noChangeShapeType="1"/>
            </p:cNvSpPr>
            <p:nvPr/>
          </p:nvSpPr>
          <p:spPr bwMode="auto">
            <a:xfrm>
              <a:off x="4379" y="247"/>
              <a:ext cx="2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Line 44"/>
            <p:cNvSpPr>
              <a:spLocks noChangeShapeType="1"/>
            </p:cNvSpPr>
            <p:nvPr/>
          </p:nvSpPr>
          <p:spPr bwMode="auto">
            <a:xfrm>
              <a:off x="4379" y="41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Line 45"/>
            <p:cNvSpPr>
              <a:spLocks noChangeShapeType="1"/>
            </p:cNvSpPr>
            <p:nvPr/>
          </p:nvSpPr>
          <p:spPr bwMode="auto">
            <a:xfrm>
              <a:off x="4379" y="58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6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152400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1632744" y="430967"/>
            <a:ext cx="1943100" cy="46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1524000" y="219791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Preliminaries</a:t>
            </a: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1524000" y="3049352"/>
            <a:ext cx="2160589" cy="84029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Solution</a:t>
            </a: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1524000" y="3900792"/>
            <a:ext cx="2160588" cy="96992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1524000" y="4883988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24000" y="1268412"/>
            <a:ext cx="2160588" cy="918348"/>
            <a:chOff x="0" y="1268412"/>
            <a:chExt cx="2160588" cy="918348"/>
          </a:xfrm>
        </p:grpSpPr>
        <p:sp>
          <p:nvSpPr>
            <p:cNvPr id="54275" name="矩形 53"/>
            <p:cNvSpPr>
              <a:spLocks noChangeArrowheads="1"/>
            </p:cNvSpPr>
            <p:nvPr/>
          </p:nvSpPr>
          <p:spPr bwMode="auto">
            <a:xfrm>
              <a:off x="0" y="1268412"/>
              <a:ext cx="2160588" cy="918348"/>
            </a:xfrm>
            <a:prstGeom prst="rect">
              <a:avLst/>
            </a:prstGeom>
            <a:solidFill>
              <a:srgbClr val="0053A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Introduction</a:t>
              </a:r>
            </a:p>
          </p:txBody>
        </p:sp>
        <p:sp>
          <p:nvSpPr>
            <p:cNvPr id="34" name="等腰三角形 33"/>
            <p:cNvSpPr>
              <a:spLocks noChangeAspect="1"/>
            </p:cNvSpPr>
            <p:nvPr/>
          </p:nvSpPr>
          <p:spPr>
            <a:xfrm rot="16200000">
              <a:off x="1925967" y="1575592"/>
              <a:ext cx="252000" cy="2172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2"/>
          <p:cNvGrpSpPr>
            <a:grpSpLocks/>
          </p:cNvGrpSpPr>
          <p:nvPr/>
        </p:nvGrpSpPr>
        <p:grpSpPr bwMode="auto">
          <a:xfrm>
            <a:off x="4465639" y="2528889"/>
            <a:ext cx="1800225" cy="1800225"/>
            <a:chOff x="2515460" y="2529000"/>
            <a:chExt cx="1800000" cy="1800000"/>
          </a:xfrm>
        </p:grpSpPr>
        <p:sp>
          <p:nvSpPr>
            <p:cNvPr id="27" name="椭圆 26"/>
            <p:cNvSpPr/>
            <p:nvPr/>
          </p:nvSpPr>
          <p:spPr>
            <a:xfrm>
              <a:off x="2515460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/>
          </p:nvGrpSpPr>
          <p:grpSpPr bwMode="auto">
            <a:xfrm>
              <a:off x="2989984" y="2852421"/>
              <a:ext cx="850952" cy="1153159"/>
              <a:chOff x="2773" y="2014"/>
              <a:chExt cx="214" cy="290"/>
            </a:xfrm>
          </p:grpSpPr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2773" y="2052"/>
                <a:ext cx="214" cy="252"/>
              </a:xfrm>
              <a:custGeom>
                <a:avLst/>
                <a:gdLst>
                  <a:gd name="T0" fmla="*/ 185 w 214"/>
                  <a:gd name="T1" fmla="*/ 0 h 252"/>
                  <a:gd name="T2" fmla="*/ 214 w 214"/>
                  <a:gd name="T3" fmla="*/ 0 h 252"/>
                  <a:gd name="T4" fmla="*/ 214 w 214"/>
                  <a:gd name="T5" fmla="*/ 252 h 252"/>
                  <a:gd name="T6" fmla="*/ 0 w 214"/>
                  <a:gd name="T7" fmla="*/ 252 h 252"/>
                  <a:gd name="T8" fmla="*/ 0 w 214"/>
                  <a:gd name="T9" fmla="*/ 0 h 252"/>
                  <a:gd name="T10" fmla="*/ 29 w 214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4"/>
                  <a:gd name="T19" fmla="*/ 0 h 252"/>
                  <a:gd name="T20" fmla="*/ 214 w 214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4" h="252">
                    <a:moveTo>
                      <a:pt x="185" y="0"/>
                    </a:moveTo>
                    <a:lnTo>
                      <a:pt x="214" y="0"/>
                    </a:lnTo>
                    <a:lnTo>
                      <a:pt x="214" y="252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29" y="0"/>
                    </a:lnTo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2831" y="2014"/>
                <a:ext cx="98" cy="58"/>
              </a:xfrm>
              <a:custGeom>
                <a:avLst/>
                <a:gdLst>
                  <a:gd name="T0" fmla="*/ 3530 w 40"/>
                  <a:gd name="T1" fmla="*/ 1974 h 24"/>
                  <a:gd name="T2" fmla="*/ 3530 w 40"/>
                  <a:gd name="T3" fmla="*/ 648 h 24"/>
                  <a:gd name="T4" fmla="*/ 2484 w 40"/>
                  <a:gd name="T5" fmla="*/ 648 h 24"/>
                  <a:gd name="T6" fmla="*/ 1764 w 40"/>
                  <a:gd name="T7" fmla="*/ 0 h 24"/>
                  <a:gd name="T8" fmla="*/ 1044 w 40"/>
                  <a:gd name="T9" fmla="*/ 648 h 24"/>
                  <a:gd name="T10" fmla="*/ 0 w 40"/>
                  <a:gd name="T11" fmla="*/ 648 h 24"/>
                  <a:gd name="T12" fmla="*/ 0 w 40"/>
                  <a:gd name="T13" fmla="*/ 1974 h 24"/>
                  <a:gd name="T14" fmla="*/ 3530 w 40"/>
                  <a:gd name="T15" fmla="*/ 1974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24"/>
                  <a:gd name="T26" fmla="*/ 40 w 4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24">
                    <a:moveTo>
                      <a:pt x="40" y="24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4" y="0"/>
                      <a:pt x="20" y="0"/>
                    </a:cubicBezTo>
                    <a:cubicBezTo>
                      <a:pt x="16" y="0"/>
                      <a:pt x="12" y="4"/>
                      <a:pt x="1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40" y="24"/>
                    </a:lnTo>
                    <a:close/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822" y="2168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2822" y="2207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H="1">
                <a:off x="2822" y="2246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H="1">
                <a:off x="2822" y="2130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6496523" y="3030551"/>
            <a:ext cx="3649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prstClr val="black">
                    <a:alpha val="75000"/>
                  </a:prstClr>
                </a:solidFill>
              </a:rPr>
              <a:t>Introduction</a:t>
            </a:r>
            <a:endParaRPr lang="zh-CN" altLang="en-US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10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29" grpId="0" animBg="1"/>
      <p:bldP spid="30" grpId="0" animBg="1"/>
      <p:bldP spid="31" grpId="0" animBg="1"/>
      <p:bldP spid="32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89EAB6D6-589E-7948-8724-09EB09AAB7E5}"/>
              </a:ext>
            </a:extLst>
          </p:cNvPr>
          <p:cNvSpPr txBox="1"/>
          <p:nvPr/>
        </p:nvSpPr>
        <p:spPr>
          <a:xfrm>
            <a:off x="592836" y="4190474"/>
            <a:ext cx="1072540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kumimoji="1" lang="e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(FL)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collaboratively trains a joint model without exchanging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Federated Learning (HFL)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Federated Learning (VFL)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Transfer Learning (FTL)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>
            <a:spLocks noChangeArrowheads="1"/>
          </p:cNvSpPr>
          <p:nvPr/>
        </p:nvSpPr>
        <p:spPr bwMode="auto">
          <a:xfrm>
            <a:off x="16466" y="1"/>
            <a:ext cx="3718560" cy="600891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35" name="Picture 6" descr="大数据时代&#10;">
            <a:extLst>
              <a:ext uri="{FF2B5EF4-FFF2-40B4-BE49-F238E27FC236}">
                <a16:creationId xmlns:a16="http://schemas.microsoft.com/office/drawing/2014/main" id="{139DDC8F-696E-6946-BC43-E0BF43533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282" y="1991808"/>
            <a:ext cx="4528248" cy="212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46F517CA-5994-AB49-B5A1-FBB5953E7185}"/>
              </a:ext>
            </a:extLst>
          </p:cNvPr>
          <p:cNvSpPr txBox="1"/>
          <p:nvPr/>
        </p:nvSpPr>
        <p:spPr>
          <a:xfrm>
            <a:off x="592836" y="1052190"/>
            <a:ext cx="990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kumimoji="1"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AI develops rapidly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ining</a:t>
            </a:r>
            <a:r>
              <a:rPr kumimoji="1"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from distributed databases has been a growing interest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D74292-A165-2B4B-8430-5BDD893F6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562" y="1874746"/>
            <a:ext cx="3924974" cy="227756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1C3019-5BD7-694D-96F5-3622EB958CDF}"/>
              </a:ext>
            </a:extLst>
          </p:cNvPr>
          <p:cNvGrpSpPr/>
          <p:nvPr/>
        </p:nvGrpSpPr>
        <p:grpSpPr>
          <a:xfrm>
            <a:off x="6096000" y="4651693"/>
            <a:ext cx="4920099" cy="2062549"/>
            <a:chOff x="6398141" y="4612889"/>
            <a:chExt cx="4920099" cy="2062549"/>
          </a:xfrm>
        </p:grpSpPr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888EB129-48A7-2E4F-AC37-AEF63CB70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653"/>
            <a:stretch/>
          </p:blipFill>
          <p:spPr>
            <a:xfrm>
              <a:off x="6398141" y="4633209"/>
              <a:ext cx="4920099" cy="2042229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E337539-B827-1149-9A64-1972BCF84F12}"/>
                </a:ext>
              </a:extLst>
            </p:cNvPr>
            <p:cNvSpPr/>
            <p:nvPr/>
          </p:nvSpPr>
          <p:spPr>
            <a:xfrm>
              <a:off x="8878388" y="4612889"/>
              <a:ext cx="2407920" cy="20422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4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>
            <a:spLocks noChangeArrowheads="1"/>
          </p:cNvSpPr>
          <p:nvPr/>
        </p:nvSpPr>
        <p:spPr bwMode="auto">
          <a:xfrm>
            <a:off x="16466" y="1"/>
            <a:ext cx="3718560" cy="600891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6F517CA-5994-AB49-B5A1-FBB5953E7185}"/>
              </a:ext>
            </a:extLst>
          </p:cNvPr>
          <p:cNvSpPr txBox="1"/>
          <p:nvPr/>
        </p:nvSpPr>
        <p:spPr>
          <a:xfrm>
            <a:off x="592835" y="1052190"/>
            <a:ext cx="10735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kumimoji="1" lang="e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(LR) </a:t>
            </a:r>
            <a:r>
              <a:rPr kumimoji="1"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popular ML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classification problems, which benefits in simplicity, efficiency and strong interpretability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n"/>
            </a:pP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1F3BE1D-E431-8F4C-982B-5A22E2E74BEC}"/>
              </a:ext>
            </a:extLst>
          </p:cNvPr>
          <p:cNvGrpSpPr/>
          <p:nvPr/>
        </p:nvGrpSpPr>
        <p:grpSpPr>
          <a:xfrm>
            <a:off x="6861194" y="1925967"/>
            <a:ext cx="4531355" cy="4057763"/>
            <a:chOff x="6299199" y="2368069"/>
            <a:chExt cx="4531355" cy="405776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16F1341-4819-0C44-94DA-9CAAE8C85D09}"/>
                </a:ext>
              </a:extLst>
            </p:cNvPr>
            <p:cNvSpPr txBox="1"/>
            <p:nvPr/>
          </p:nvSpPr>
          <p:spPr>
            <a:xfrm>
              <a:off x="8516911" y="2723394"/>
              <a:ext cx="947017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</a:t>
              </a:r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192859D-C998-4148-8F3D-4833FE837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8956" y="2368069"/>
              <a:ext cx="1059985" cy="1039860"/>
            </a:xfrm>
            <a:prstGeom prst="rect">
              <a:avLst/>
            </a:prstGeom>
          </p:spPr>
        </p:pic>
        <p:sp>
          <p:nvSpPr>
            <p:cNvPr id="14" name="弧形 165">
              <a:extLst>
                <a:ext uri="{FF2B5EF4-FFF2-40B4-BE49-F238E27FC236}">
                  <a16:creationId xmlns:a16="http://schemas.microsoft.com/office/drawing/2014/main" id="{3AF02E56-8F1A-8C4E-85ED-C4BE26A7077D}"/>
                </a:ext>
              </a:extLst>
            </p:cNvPr>
            <p:cNvSpPr/>
            <p:nvPr/>
          </p:nvSpPr>
          <p:spPr>
            <a:xfrm>
              <a:off x="7767566" y="3266441"/>
              <a:ext cx="2054327" cy="2604690"/>
            </a:xfrm>
            <a:prstGeom prst="arc">
              <a:avLst>
                <a:gd name="adj1" fmla="val 17310746"/>
                <a:gd name="adj2" fmla="val 0"/>
              </a:avLst>
            </a:prstGeom>
            <a:ln w="1905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Verdana"/>
                <a:ea typeface="微软雅黑"/>
              </a:endParaRPr>
            </a:p>
          </p:txBody>
        </p:sp>
        <p:sp>
          <p:nvSpPr>
            <p:cNvPr id="15" name="弧形 166">
              <a:extLst>
                <a:ext uri="{FF2B5EF4-FFF2-40B4-BE49-F238E27FC236}">
                  <a16:creationId xmlns:a16="http://schemas.microsoft.com/office/drawing/2014/main" id="{93AF8D03-5A1F-DC43-9036-37A8CDB435BB}"/>
                </a:ext>
              </a:extLst>
            </p:cNvPr>
            <p:cNvSpPr/>
            <p:nvPr/>
          </p:nvSpPr>
          <p:spPr>
            <a:xfrm flipH="1">
              <a:off x="7168176" y="4149121"/>
              <a:ext cx="2398804" cy="1111735"/>
            </a:xfrm>
            <a:prstGeom prst="arc">
              <a:avLst>
                <a:gd name="adj1" fmla="val 10791646"/>
                <a:gd name="adj2" fmla="val 71494"/>
              </a:avLst>
            </a:prstGeom>
            <a:ln w="1905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latin typeface="Verdana"/>
                <a:ea typeface="微软雅黑"/>
              </a:endParaRPr>
            </a:p>
          </p:txBody>
        </p:sp>
        <p:cxnSp>
          <p:nvCxnSpPr>
            <p:cNvPr id="16" name="直接箭头连接符 167">
              <a:extLst>
                <a:ext uri="{FF2B5EF4-FFF2-40B4-BE49-F238E27FC236}">
                  <a16:creationId xmlns:a16="http://schemas.microsoft.com/office/drawing/2014/main" id="{1D64A6B4-6263-714C-A982-7717FF249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9319" y="4149121"/>
              <a:ext cx="0" cy="459257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06C433C-72A1-564D-B217-9761E2262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4119" y="4272362"/>
              <a:ext cx="179402" cy="191471"/>
            </a:xfrm>
            <a:prstGeom prst="rect">
              <a:avLst/>
            </a:prstGeom>
          </p:spPr>
        </p:pic>
        <p:cxnSp>
          <p:nvCxnSpPr>
            <p:cNvPr id="18" name="直接连接符 169">
              <a:extLst>
                <a:ext uri="{FF2B5EF4-FFF2-40B4-BE49-F238E27FC236}">
                  <a16:creationId xmlns:a16="http://schemas.microsoft.com/office/drawing/2014/main" id="{C0C43B1B-9FF7-7646-9DFB-14DC67B780E3}"/>
                </a:ext>
              </a:extLst>
            </p:cNvPr>
            <p:cNvCxnSpPr/>
            <p:nvPr/>
          </p:nvCxnSpPr>
          <p:spPr>
            <a:xfrm>
              <a:off x="9004003" y="5909294"/>
              <a:ext cx="153252" cy="18167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70">
              <a:extLst>
                <a:ext uri="{FF2B5EF4-FFF2-40B4-BE49-F238E27FC236}">
                  <a16:creationId xmlns:a16="http://schemas.microsoft.com/office/drawing/2014/main" id="{673BD7F5-5C5F-DB46-8622-F004AC2BCFEB}"/>
                </a:ext>
              </a:extLst>
            </p:cNvPr>
            <p:cNvCxnSpPr/>
            <p:nvPr/>
          </p:nvCxnSpPr>
          <p:spPr>
            <a:xfrm flipH="1">
              <a:off x="9004003" y="5905401"/>
              <a:ext cx="161190" cy="1910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84D632D-4129-7A41-8870-D460D0A2442B}"/>
                </a:ext>
              </a:extLst>
            </p:cNvPr>
            <p:cNvSpPr txBox="1"/>
            <p:nvPr/>
          </p:nvSpPr>
          <p:spPr>
            <a:xfrm>
              <a:off x="6299199" y="6056500"/>
              <a:ext cx="1246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Insurance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60E2E85F-4186-B140-BE43-5D15285E4A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7" t="15238" r="26551" b="28233"/>
            <a:stretch/>
          </p:blipFill>
          <p:spPr>
            <a:xfrm>
              <a:off x="8938368" y="5065030"/>
              <a:ext cx="297455" cy="585592"/>
            </a:xfrm>
            <a:prstGeom prst="parallelogram">
              <a:avLst>
                <a:gd name="adj" fmla="val 0"/>
              </a:avLst>
            </a:prstGeom>
          </p:spPr>
        </p:pic>
        <p:cxnSp>
          <p:nvCxnSpPr>
            <p:cNvPr id="22" name="直接连接符 186">
              <a:extLst>
                <a:ext uri="{FF2B5EF4-FFF2-40B4-BE49-F238E27FC236}">
                  <a16:creationId xmlns:a16="http://schemas.microsoft.com/office/drawing/2014/main" id="{B7A2E4A8-BBF5-E04B-86F1-DD4799D9E000}"/>
                </a:ext>
              </a:extLst>
            </p:cNvPr>
            <p:cNvCxnSpPr>
              <a:cxnSpLocks/>
            </p:cNvCxnSpPr>
            <p:nvPr/>
          </p:nvCxnSpPr>
          <p:spPr>
            <a:xfrm>
              <a:off x="9087096" y="5582103"/>
              <a:ext cx="0" cy="762680"/>
            </a:xfrm>
            <a:prstGeom prst="line">
              <a:avLst/>
            </a:prstGeom>
            <a:ln w="25400">
              <a:solidFill>
                <a:srgbClr val="FF0000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187">
              <a:extLst>
                <a:ext uri="{FF2B5EF4-FFF2-40B4-BE49-F238E27FC236}">
                  <a16:creationId xmlns:a16="http://schemas.microsoft.com/office/drawing/2014/main" id="{6DDB134C-B139-074B-BCEE-FFAEC3599669}"/>
                </a:ext>
              </a:extLst>
            </p:cNvPr>
            <p:cNvCxnSpPr>
              <a:cxnSpLocks/>
            </p:cNvCxnSpPr>
            <p:nvPr/>
          </p:nvCxnSpPr>
          <p:spPr>
            <a:xfrm>
              <a:off x="9087096" y="4501416"/>
              <a:ext cx="0" cy="762680"/>
            </a:xfrm>
            <a:prstGeom prst="line">
              <a:avLst/>
            </a:prstGeom>
            <a:ln w="25400">
              <a:solidFill>
                <a:srgbClr val="FF0000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C00933C-5ACA-F94E-B37C-D04459FC7216}"/>
                </a:ext>
              </a:extLst>
            </p:cNvPr>
            <p:cNvGrpSpPr/>
            <p:nvPr/>
          </p:nvGrpSpPr>
          <p:grpSpPr>
            <a:xfrm>
              <a:off x="7484783" y="4501418"/>
              <a:ext cx="297455" cy="1149206"/>
              <a:chOff x="3766369" y="3951448"/>
              <a:chExt cx="565186" cy="1592314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FFAADA9A-B418-2F42-ACC2-648B9F9257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407" t="15238" r="26551" b="28233"/>
              <a:stretch/>
            </p:blipFill>
            <p:spPr>
              <a:xfrm>
                <a:off x="3766369" y="4732379"/>
                <a:ext cx="565186" cy="811383"/>
              </a:xfrm>
              <a:prstGeom prst="parallelogram">
                <a:avLst>
                  <a:gd name="adj" fmla="val 0"/>
                </a:avLst>
              </a:prstGeom>
            </p:spPr>
          </p:pic>
          <p:cxnSp>
            <p:nvCxnSpPr>
              <p:cNvPr id="26" name="直接连接符 190">
                <a:extLst>
                  <a:ext uri="{FF2B5EF4-FFF2-40B4-BE49-F238E27FC236}">
                    <a16:creationId xmlns:a16="http://schemas.microsoft.com/office/drawing/2014/main" id="{00A1907D-6CBB-DF4A-ADFD-46E648616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962" y="3951448"/>
                <a:ext cx="0" cy="1056753"/>
              </a:xfrm>
              <a:prstGeom prst="line">
                <a:avLst/>
              </a:prstGeom>
              <a:ln w="25400">
                <a:solidFill>
                  <a:srgbClr val="FF00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直接连接符 191">
              <a:extLst>
                <a:ext uri="{FF2B5EF4-FFF2-40B4-BE49-F238E27FC236}">
                  <a16:creationId xmlns:a16="http://schemas.microsoft.com/office/drawing/2014/main" id="{E83C3F66-DFA6-694A-80F5-4F7D2D054E4C}"/>
                </a:ext>
              </a:extLst>
            </p:cNvPr>
            <p:cNvCxnSpPr/>
            <p:nvPr/>
          </p:nvCxnSpPr>
          <p:spPr>
            <a:xfrm>
              <a:off x="7545433" y="5909294"/>
              <a:ext cx="153252" cy="18167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192">
              <a:extLst>
                <a:ext uri="{FF2B5EF4-FFF2-40B4-BE49-F238E27FC236}">
                  <a16:creationId xmlns:a16="http://schemas.microsoft.com/office/drawing/2014/main" id="{AE68EF90-AA55-7F42-813C-64A4D989B48A}"/>
                </a:ext>
              </a:extLst>
            </p:cNvPr>
            <p:cNvCxnSpPr/>
            <p:nvPr/>
          </p:nvCxnSpPr>
          <p:spPr>
            <a:xfrm flipH="1">
              <a:off x="7545433" y="5905401"/>
              <a:ext cx="161190" cy="1910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193">
              <a:extLst>
                <a:ext uri="{FF2B5EF4-FFF2-40B4-BE49-F238E27FC236}">
                  <a16:creationId xmlns:a16="http://schemas.microsoft.com/office/drawing/2014/main" id="{1B005794-8049-3544-A7AC-581182BE7B9B}"/>
                </a:ext>
              </a:extLst>
            </p:cNvPr>
            <p:cNvCxnSpPr>
              <a:cxnSpLocks/>
            </p:cNvCxnSpPr>
            <p:nvPr/>
          </p:nvCxnSpPr>
          <p:spPr>
            <a:xfrm>
              <a:off x="7628525" y="5582103"/>
              <a:ext cx="0" cy="762680"/>
            </a:xfrm>
            <a:prstGeom prst="line">
              <a:avLst/>
            </a:prstGeom>
            <a:ln w="25400">
              <a:solidFill>
                <a:srgbClr val="FF0000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B1323AFF-8E3B-0146-8865-05FFC2E1D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330" y="4187618"/>
              <a:ext cx="179402" cy="19147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D73E947D-9513-5449-A9AE-4553F340C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4925" y="4192956"/>
              <a:ext cx="179402" cy="191471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15DDAE6-31B8-1443-8782-2984FCF218A1}"/>
                </a:ext>
              </a:extLst>
            </p:cNvPr>
            <p:cNvSpPr txBox="1"/>
            <p:nvPr/>
          </p:nvSpPr>
          <p:spPr>
            <a:xfrm>
              <a:off x="7772267" y="6056500"/>
              <a:ext cx="1104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Bank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12A7CC0-BD57-6F48-884F-96E0533BC6E1}"/>
                </a:ext>
              </a:extLst>
            </p:cNvPr>
            <p:cNvSpPr txBox="1"/>
            <p:nvPr/>
          </p:nvSpPr>
          <p:spPr>
            <a:xfrm>
              <a:off x="9352242" y="6056500"/>
              <a:ext cx="147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E-commerce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4A3E555-CA76-7146-BE9A-27BFDF32D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22" t="17778" r="14262" b="22491"/>
            <a:stretch/>
          </p:blipFill>
          <p:spPr>
            <a:xfrm>
              <a:off x="7935398" y="5396079"/>
              <a:ext cx="803377" cy="711565"/>
            </a:xfrm>
            <a:prstGeom prst="hexagon">
              <a:avLst>
                <a:gd name="adj" fmla="val 12555"/>
                <a:gd name="vf" fmla="val 115470"/>
              </a:avLst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405414B2-8A6E-114E-B399-694E85135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2" t="9088" r="11613" b="13301"/>
            <a:stretch/>
          </p:blipFill>
          <p:spPr>
            <a:xfrm>
              <a:off x="9711159" y="5445633"/>
              <a:ext cx="581393" cy="605353"/>
            </a:xfrm>
            <a:prstGeom prst="rect">
              <a:avLst/>
            </a:prstGeom>
          </p:spPr>
        </p:pic>
        <p:sp>
          <p:nvSpPr>
            <p:cNvPr id="37" name="弧形 8">
              <a:extLst>
                <a:ext uri="{FF2B5EF4-FFF2-40B4-BE49-F238E27FC236}">
                  <a16:creationId xmlns:a16="http://schemas.microsoft.com/office/drawing/2014/main" id="{7A09278A-B05A-2F48-9783-41412496126F}"/>
                </a:ext>
              </a:extLst>
            </p:cNvPr>
            <p:cNvSpPr/>
            <p:nvPr/>
          </p:nvSpPr>
          <p:spPr>
            <a:xfrm flipH="1">
              <a:off x="6861259" y="3266441"/>
              <a:ext cx="2054327" cy="2604690"/>
            </a:xfrm>
            <a:prstGeom prst="arc">
              <a:avLst>
                <a:gd name="adj1" fmla="val 17310746"/>
                <a:gd name="adj2" fmla="val 0"/>
              </a:avLst>
            </a:prstGeom>
            <a:ln w="1905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Verdana"/>
                <a:ea typeface="微软雅黑"/>
              </a:endParaRPr>
            </a:p>
          </p:txBody>
        </p:sp>
        <p:sp>
          <p:nvSpPr>
            <p:cNvPr id="38" name="弧形 9">
              <a:extLst>
                <a:ext uri="{FF2B5EF4-FFF2-40B4-BE49-F238E27FC236}">
                  <a16:creationId xmlns:a16="http://schemas.microsoft.com/office/drawing/2014/main" id="{CB5327AD-9FF9-6E4F-AFE7-E715D21D5899}"/>
                </a:ext>
              </a:extLst>
            </p:cNvPr>
            <p:cNvSpPr/>
            <p:nvPr/>
          </p:nvSpPr>
          <p:spPr>
            <a:xfrm>
              <a:off x="7625813" y="3394035"/>
              <a:ext cx="1030036" cy="1361131"/>
            </a:xfrm>
            <a:prstGeom prst="arc">
              <a:avLst>
                <a:gd name="adj1" fmla="val 17310746"/>
                <a:gd name="adj2" fmla="val 4043515"/>
              </a:avLst>
            </a:prstGeom>
            <a:ln w="1905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Verdana"/>
                <a:ea typeface="微软雅黑"/>
              </a:endParaRPr>
            </a:p>
          </p:txBody>
        </p:sp>
        <p:pic>
          <p:nvPicPr>
            <p:cNvPr id="39" name="Picture 4" descr="Office, insurance, building, coverage, company icon - Download on Iconfinder">
              <a:extLst>
                <a:ext uri="{FF2B5EF4-FFF2-40B4-BE49-F238E27FC236}">
                  <a16:creationId xmlns:a16="http://schemas.microsoft.com/office/drawing/2014/main" id="{2BD62B82-D720-8146-AC5C-E1CFF8904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778" y="5390932"/>
              <a:ext cx="668625" cy="66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图形 40" descr="数据库">
              <a:extLst>
                <a:ext uri="{FF2B5EF4-FFF2-40B4-BE49-F238E27FC236}">
                  <a16:creationId xmlns:a16="http://schemas.microsoft.com/office/drawing/2014/main" id="{F10AB7D4-13FD-E04E-910E-23A6751A4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80681" y="4700784"/>
              <a:ext cx="634897" cy="6348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图形 41" descr="数据库">
              <a:extLst>
                <a:ext uri="{FF2B5EF4-FFF2-40B4-BE49-F238E27FC236}">
                  <a16:creationId xmlns:a16="http://schemas.microsoft.com/office/drawing/2014/main" id="{E5F595D6-5A7B-924C-AC10-B83794609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43403" y="4699353"/>
              <a:ext cx="634897" cy="6348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4" name="图形 43" descr="数据库">
              <a:extLst>
                <a:ext uri="{FF2B5EF4-FFF2-40B4-BE49-F238E27FC236}">
                  <a16:creationId xmlns:a16="http://schemas.microsoft.com/office/drawing/2014/main" id="{B877119C-E547-6042-AB5F-9E1200D27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96442" y="4672236"/>
              <a:ext cx="634897" cy="6348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3609D08-AFEC-584B-98F8-0DD8A02AA9D2}"/>
              </a:ext>
            </a:extLst>
          </p:cNvPr>
          <p:cNvSpPr/>
          <p:nvPr/>
        </p:nvSpPr>
        <p:spPr>
          <a:xfrm>
            <a:off x="617331" y="1980164"/>
            <a:ext cx="63964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VFL,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anks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cooperate with e-commerce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users’ transaction data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sensitive, private and valuable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directly exchanged.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647F69-85D0-7C45-83FA-1B35BC006E2B}"/>
              </a:ext>
            </a:extLst>
          </p:cNvPr>
          <p:cNvSpPr/>
          <p:nvPr/>
        </p:nvSpPr>
        <p:spPr>
          <a:xfrm>
            <a:off x="580269" y="3280274"/>
            <a:ext cx="6546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work,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rivacy-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reserving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ertical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ederated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ogistic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egression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PPVF-LR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 great significance.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FD94C1-34FB-F24E-A0FA-025457B6E9A2}"/>
              </a:ext>
            </a:extLst>
          </p:cNvPr>
          <p:cNvSpPr/>
          <p:nvPr/>
        </p:nvSpPr>
        <p:spPr>
          <a:xfrm>
            <a:off x="666294" y="4665972"/>
            <a:ext cx="6533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Directly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transmit info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mation</a:t>
            </a:r>
            <a:r>
              <a:rPr lang="en-GB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will cause privacy leakage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GB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privacy protection technologies like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DP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protect.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1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>
            <a:spLocks noChangeArrowheads="1"/>
          </p:cNvSpPr>
          <p:nvPr/>
        </p:nvSpPr>
        <p:spPr bwMode="auto">
          <a:xfrm>
            <a:off x="16466" y="1"/>
            <a:ext cx="3718560" cy="600891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EF202D-1DA3-B241-A19B-267101EC1C2E}"/>
              </a:ext>
            </a:extLst>
          </p:cNvPr>
          <p:cNvSpPr txBox="1"/>
          <p:nvPr/>
        </p:nvSpPr>
        <p:spPr>
          <a:xfrm>
            <a:off x="220246" y="783776"/>
            <a:ext cx="11841125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data and distribute the encrypted data to each party,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data encryption and decryption process brings serious efficiency loss.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calculation based on Taylor series expansion, but the approximation of the loss function will bring about a decrease in accuracy. [11]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strategy based on HE without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third-party (TTP)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result in strict training constrains and bring potential privacy leakage. [24]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model publishing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scenarios, the training data can be inferred through the parameters, DP-SGD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common framework for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with DP.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80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152400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1632744" y="430967"/>
            <a:ext cx="1943100" cy="46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1524000" y="3049352"/>
            <a:ext cx="2160589" cy="84029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Solution</a:t>
            </a: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1524000" y="3900792"/>
            <a:ext cx="2160588" cy="96992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1524000" y="4883988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1524000" y="1268412"/>
            <a:ext cx="2160588" cy="918348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26" name="组合 22"/>
          <p:cNvGrpSpPr>
            <a:grpSpLocks/>
          </p:cNvGrpSpPr>
          <p:nvPr/>
        </p:nvGrpSpPr>
        <p:grpSpPr bwMode="auto">
          <a:xfrm>
            <a:off x="4465639" y="2528889"/>
            <a:ext cx="1800225" cy="1800225"/>
            <a:chOff x="2515460" y="2529000"/>
            <a:chExt cx="1800000" cy="1800000"/>
          </a:xfrm>
        </p:grpSpPr>
        <p:sp>
          <p:nvSpPr>
            <p:cNvPr id="27" name="椭圆 26"/>
            <p:cNvSpPr/>
            <p:nvPr/>
          </p:nvSpPr>
          <p:spPr>
            <a:xfrm>
              <a:off x="2515460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/>
          </p:nvGrpSpPr>
          <p:grpSpPr bwMode="auto">
            <a:xfrm>
              <a:off x="2989984" y="2852421"/>
              <a:ext cx="850952" cy="1153159"/>
              <a:chOff x="2773" y="2014"/>
              <a:chExt cx="214" cy="290"/>
            </a:xfrm>
          </p:grpSpPr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2773" y="2052"/>
                <a:ext cx="214" cy="252"/>
              </a:xfrm>
              <a:custGeom>
                <a:avLst/>
                <a:gdLst>
                  <a:gd name="T0" fmla="*/ 185 w 214"/>
                  <a:gd name="T1" fmla="*/ 0 h 252"/>
                  <a:gd name="T2" fmla="*/ 214 w 214"/>
                  <a:gd name="T3" fmla="*/ 0 h 252"/>
                  <a:gd name="T4" fmla="*/ 214 w 214"/>
                  <a:gd name="T5" fmla="*/ 252 h 252"/>
                  <a:gd name="T6" fmla="*/ 0 w 214"/>
                  <a:gd name="T7" fmla="*/ 252 h 252"/>
                  <a:gd name="T8" fmla="*/ 0 w 214"/>
                  <a:gd name="T9" fmla="*/ 0 h 252"/>
                  <a:gd name="T10" fmla="*/ 29 w 214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4"/>
                  <a:gd name="T19" fmla="*/ 0 h 252"/>
                  <a:gd name="T20" fmla="*/ 214 w 214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4" h="252">
                    <a:moveTo>
                      <a:pt x="185" y="0"/>
                    </a:moveTo>
                    <a:lnTo>
                      <a:pt x="214" y="0"/>
                    </a:lnTo>
                    <a:lnTo>
                      <a:pt x="214" y="252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29" y="0"/>
                    </a:lnTo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2831" y="2014"/>
                <a:ext cx="98" cy="58"/>
              </a:xfrm>
              <a:custGeom>
                <a:avLst/>
                <a:gdLst>
                  <a:gd name="T0" fmla="*/ 3530 w 40"/>
                  <a:gd name="T1" fmla="*/ 1974 h 24"/>
                  <a:gd name="T2" fmla="*/ 3530 w 40"/>
                  <a:gd name="T3" fmla="*/ 648 h 24"/>
                  <a:gd name="T4" fmla="*/ 2484 w 40"/>
                  <a:gd name="T5" fmla="*/ 648 h 24"/>
                  <a:gd name="T6" fmla="*/ 1764 w 40"/>
                  <a:gd name="T7" fmla="*/ 0 h 24"/>
                  <a:gd name="T8" fmla="*/ 1044 w 40"/>
                  <a:gd name="T9" fmla="*/ 648 h 24"/>
                  <a:gd name="T10" fmla="*/ 0 w 40"/>
                  <a:gd name="T11" fmla="*/ 648 h 24"/>
                  <a:gd name="T12" fmla="*/ 0 w 40"/>
                  <a:gd name="T13" fmla="*/ 1974 h 24"/>
                  <a:gd name="T14" fmla="*/ 3530 w 40"/>
                  <a:gd name="T15" fmla="*/ 1974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24"/>
                  <a:gd name="T26" fmla="*/ 40 w 4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24">
                    <a:moveTo>
                      <a:pt x="40" y="24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4" y="0"/>
                      <a:pt x="20" y="0"/>
                    </a:cubicBezTo>
                    <a:cubicBezTo>
                      <a:pt x="16" y="0"/>
                      <a:pt x="12" y="4"/>
                      <a:pt x="1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40" y="24"/>
                    </a:lnTo>
                    <a:close/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822" y="2168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2822" y="2207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H="1">
                <a:off x="2822" y="2246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H="1">
                <a:off x="2822" y="2130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6496523" y="3030551"/>
            <a:ext cx="3649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prstClr val="black">
                    <a:alpha val="75000"/>
                  </a:prstClr>
                </a:solidFill>
              </a:rPr>
              <a:t>Preliminaries</a:t>
            </a:r>
            <a:endParaRPr lang="zh-CN" altLang="en-US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23" name="矩形 53">
            <a:extLst>
              <a:ext uri="{FF2B5EF4-FFF2-40B4-BE49-F238E27FC236}">
                <a16:creationId xmlns:a16="http://schemas.microsoft.com/office/drawing/2014/main" id="{07F80A04-38E7-6742-A15E-113C5EC3B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46778"/>
            <a:ext cx="2160588" cy="918348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Preliminaries</a:t>
            </a:r>
          </a:p>
        </p:txBody>
      </p:sp>
      <p:sp>
        <p:nvSpPr>
          <p:cNvPr id="22" name="等腰三角形 33">
            <a:extLst>
              <a:ext uri="{FF2B5EF4-FFF2-40B4-BE49-F238E27FC236}">
                <a16:creationId xmlns:a16="http://schemas.microsoft.com/office/drawing/2014/main" id="{EACBC86E-87B9-B642-AA49-48A972ACF971}"/>
              </a:ext>
            </a:extLst>
          </p:cNvPr>
          <p:cNvSpPr>
            <a:spLocks noChangeAspect="1"/>
          </p:cNvSpPr>
          <p:nvPr/>
        </p:nvSpPr>
        <p:spPr>
          <a:xfrm rot="16200000">
            <a:off x="3535461" y="2519723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0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30" grpId="0" animBg="1"/>
      <p:bldP spid="31" grpId="0" animBg="1"/>
      <p:bldP spid="32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461" y="1"/>
            <a:ext cx="3718560" cy="600891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Preliminaries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9652976-1BDB-B945-9F4F-569E357A9B29}"/>
                  </a:ext>
                </a:extLst>
              </p:cNvPr>
              <p:cNvSpPr txBox="1"/>
              <p:nvPr/>
            </p:nvSpPr>
            <p:spPr>
              <a:xfrm>
                <a:off x="592835" y="1052190"/>
                <a:ext cx="11316136" cy="6017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n"/>
                </a:pPr>
                <a:r>
                  <a:rPr kumimoji="1" lang="en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Regression (LR)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Loss:</a:t>
                </a:r>
                <a:r>
                  <a:rPr kumimoji="1"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zh-CN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altLang="zh-CN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GB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kumimoji="1" lang="en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Gradient:</a:t>
                </a:r>
                <a:r>
                  <a:rPr kumimoji="1"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GB" altLang="zh-CN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>
                    <a:effectLst/>
                  </a:rPr>
                  <a:t> </a:t>
                </a:r>
                <a:endParaRPr kumimoji="1" lang="e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n"/>
                </a:pPr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Homomorphic Encryption (HE)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secure calculations in ciphertext</a:t>
                </a:r>
                <a:r>
                  <a:rPr kumimoji="1" lang="e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operator "</a:t>
                </a:r>
                <a:r>
                  <a:rPr kumimoji="1" lang="en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</a:t>
                </a:r>
                <a:r>
                  <a:rPr kumimoji="1" lang="e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is homomorphic for the operation ⋆ if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altLang="zh-CN" sz="2000">
                              <a:latin typeface="Cambria Math" panose="02040503050406030204" pitchFamily="18" charset="0"/>
                            </a:rPr>
                            <m:t>Enc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GB" altLang="zh-CN" sz="2000" i="1">
                          <a:latin typeface="Cambria Math" panose="02040503050406030204" pitchFamily="18" charset="0"/>
                        </a:rPr>
                        <m:t>⋆</m:t>
                      </m:r>
                      <m:func>
                        <m:func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altLang="zh-CN" sz="2000">
                              <a:latin typeface="Cambria Math" panose="02040503050406030204" pitchFamily="18" charset="0"/>
                            </a:rPr>
                            <m:t>Enc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GB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altLang="zh-CN" sz="2000">
                              <a:latin typeface="Cambria Math" panose="02040503050406030204" pitchFamily="18" charset="0"/>
                            </a:rPr>
                            <m:t>Enc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altLang="zh-CN" sz="2000" i="1">
                                  <a:latin typeface="Cambria Math" panose="02040503050406030204" pitchFamily="18" charset="0"/>
                                </a:rPr>
                                <m:t>1⋆</m:t>
                              </m:r>
                              <m:r>
                                <a:rPr lang="en-GB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GB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zh-CN" sz="20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altLang="zh-CN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altLang="zh-CN" sz="2000" i="1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GB" altLang="zh-CN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altLang="zh-CN" sz="2000" i="1">
                          <a:latin typeface="Cambria Math" panose="02040503050406030204" pitchFamily="18" charset="0"/>
                        </a:rPr>
                        <m:t>2∈</m:t>
                      </m:r>
                      <m:r>
                        <a:rPr lang="en-GB" altLang="zh-CN" sz="20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altLang="zh-CN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n"/>
                </a:pPr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 Privacy (DP)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Offers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provable protection against adversaries with almost arbitrary background knowledge.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randomized mechanism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domain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range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satisfies 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)-DP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for any two adjacent datasets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for any subset of outputs 𝑆 ⊆ R it holds that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unc>
                            <m:func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altLang="zh-CN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altLang="zh-CN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  <m:d>
                                    <m:dPr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GB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GB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func>
                          <m:r>
                            <a:rPr lang="en-GB" altLang="zh-CN" i="1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altLang="zh-CN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altLang="zh-CN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altLang="zh-CN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  <m:d>
                                    <m:dPr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GB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GB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GB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func>
                          <m:r>
                            <a:rPr lang="en-GB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n"/>
                </a:pP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n"/>
                </a:pPr>
                <a:endPara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9652976-1BDB-B945-9F4F-569E357A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5" y="1052190"/>
                <a:ext cx="11316136" cy="6017738"/>
              </a:xfrm>
              <a:prstGeom prst="rect">
                <a:avLst/>
              </a:prstGeom>
              <a:blipFill>
                <a:blip r:embed="rId3"/>
                <a:stretch>
                  <a:fillRect l="-673" t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2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461" y="1"/>
            <a:ext cx="3718560" cy="600891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Preliminaries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9B727-B1F6-49A3-A6A6-D12578711D1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B019AD-8179-904D-B94E-6432EEA96C64}"/>
              </a:ext>
            </a:extLst>
          </p:cNvPr>
          <p:cNvSpPr txBox="1"/>
          <p:nvPr/>
        </p:nvSpPr>
        <p:spPr>
          <a:xfrm>
            <a:off x="592835" y="1052190"/>
            <a:ext cx="10735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kumimoji="1" lang="en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ake</a:t>
            </a:r>
            <a:r>
              <a:rPr kumimoji="1" lang="e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parties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4DA8936-2A5A-C74B-9133-4553247B6D50}"/>
              </a:ext>
            </a:extLst>
          </p:cNvPr>
          <p:cNvGrpSpPr/>
          <p:nvPr/>
        </p:nvGrpSpPr>
        <p:grpSpPr>
          <a:xfrm>
            <a:off x="3107868" y="1627147"/>
            <a:ext cx="6156854" cy="2070647"/>
            <a:chOff x="1532224" y="2426498"/>
            <a:chExt cx="7198749" cy="242105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36DBB51-3343-AD4D-AE67-B5E097AD52B7}"/>
                </a:ext>
              </a:extLst>
            </p:cNvPr>
            <p:cNvSpPr/>
            <p:nvPr/>
          </p:nvSpPr>
          <p:spPr>
            <a:xfrm>
              <a:off x="2000981" y="2808932"/>
              <a:ext cx="1368152" cy="1656184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E2AD6A6D-5F44-4142-91DA-FEEBB2B15DB3}"/>
                    </a:ext>
                  </a:extLst>
                </p:cNvPr>
                <p:cNvSpPr/>
                <p:nvPr/>
              </p:nvSpPr>
              <p:spPr>
                <a:xfrm>
                  <a:off x="4881303" y="2793503"/>
                  <a:ext cx="2232246" cy="1656184"/>
                </a:xfrm>
                <a:prstGeom prst="rect">
                  <a:avLst/>
                </a:prstGeom>
                <a:solidFill>
                  <a:srgbClr val="4F81BD">
                    <a:lumMod val="60000"/>
                    <a:lumOff val="40000"/>
                  </a:srgbClr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+mn-cs"/>
                              </a:rPr>
                              <m:t>X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8FEDAE19-5F54-CC45-B0B5-17A5AFB134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303" y="2793503"/>
                  <a:ext cx="2232246" cy="16561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23A282D-7121-A84C-B95B-1D18B5776EDE}"/>
                    </a:ext>
                  </a:extLst>
                </p:cNvPr>
                <p:cNvSpPr txBox="1"/>
                <p:nvPr/>
              </p:nvSpPr>
              <p:spPr>
                <a:xfrm>
                  <a:off x="2447751" y="3436929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CN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87903B08-1CFD-9B44-A968-464460F1A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751" y="3436929"/>
                  <a:ext cx="50405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5110468-BB22-B64C-A2E2-D26FF547F1AC}"/>
                    </a:ext>
                  </a:extLst>
                </p:cNvPr>
                <p:cNvSpPr txBox="1"/>
                <p:nvPr/>
              </p:nvSpPr>
              <p:spPr>
                <a:xfrm>
                  <a:off x="1568933" y="3436929"/>
                  <a:ext cx="216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kumimoji="1" lang="zh-CN" altLang="en-US" sz="18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C4057DF9-B31A-BD4F-8633-F12EAE9EA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933" y="3436929"/>
                  <a:ext cx="216024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87FA8FB-4C1F-EE49-AB3D-0CBEC3F5F359}"/>
                    </a:ext>
                  </a:extLst>
                </p:cNvPr>
                <p:cNvSpPr txBox="1"/>
                <p:nvPr/>
              </p:nvSpPr>
              <p:spPr>
                <a:xfrm>
                  <a:off x="4463977" y="3436929"/>
                  <a:ext cx="216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kumimoji="1" lang="zh-CN" altLang="en-US" sz="18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EB4C7955-B69E-D04D-86E6-145FCC54D1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977" y="3436929"/>
                  <a:ext cx="216024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7F18052-0E24-6A40-8107-4927C2EF18BE}"/>
                    </a:ext>
                  </a:extLst>
                </p:cNvPr>
                <p:cNvSpPr txBox="1"/>
                <p:nvPr/>
              </p:nvSpPr>
              <p:spPr>
                <a:xfrm>
                  <a:off x="2515376" y="2426498"/>
                  <a:ext cx="216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95D8266E-1CB5-C145-980B-B7D71B6E5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376" y="2426498"/>
                  <a:ext cx="21602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6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E82529B-18DE-FE4F-8547-A38A26F93899}"/>
                    </a:ext>
                  </a:extLst>
                </p:cNvPr>
                <p:cNvSpPr txBox="1"/>
                <p:nvPr/>
              </p:nvSpPr>
              <p:spPr>
                <a:xfrm>
                  <a:off x="5781402" y="2439600"/>
                  <a:ext cx="216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24A9AAE7-87B2-F645-B134-67799A55A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402" y="2439600"/>
                  <a:ext cx="216024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7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F0448AF-5A2A-6144-B772-C6B631E16222}"/>
                    </a:ext>
                  </a:extLst>
                </p:cNvPr>
                <p:cNvSpPr/>
                <p:nvPr/>
              </p:nvSpPr>
              <p:spPr>
                <a:xfrm>
                  <a:off x="7186373" y="2793503"/>
                  <a:ext cx="271129" cy="1656184"/>
                </a:xfrm>
                <a:prstGeom prst="rect">
                  <a:avLst/>
                </a:prstGeom>
                <a:solidFill>
                  <a:srgbClr val="4F81BD">
                    <a:lumMod val="60000"/>
                    <a:lumOff val="40000"/>
                  </a:srgbClr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1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oMath>
                    </m:oMathPara>
                  </a14:m>
                  <a:endPara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3377C82C-E087-5F4C-A1C6-571CA6687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373" y="2793503"/>
                  <a:ext cx="271129" cy="1656184"/>
                </a:xfrm>
                <a:prstGeom prst="rect">
                  <a:avLst/>
                </a:prstGeom>
                <a:blipFill>
                  <a:blip r:embed="rId10"/>
                  <a:stretch>
                    <a:fillRect l="-37500"/>
                  </a:stretch>
                </a:blip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B4C2C12-D596-6041-B356-6394CE92CF4E}"/>
                </a:ext>
              </a:extLst>
            </p:cNvPr>
            <p:cNvSpPr txBox="1"/>
            <p:nvPr/>
          </p:nvSpPr>
          <p:spPr>
            <a:xfrm>
              <a:off x="2202606" y="4478218"/>
              <a:ext cx="1166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prstClr val="black"/>
                  </a:solidFill>
                  <a:latin typeface="微软雅黑"/>
                </a:rPr>
                <a:t>Party</a:t>
              </a:r>
              <a:r>
                <a:rPr kumimoji="1" lang="zh-CN" altLang="en-US" sz="1800" dirty="0">
                  <a:solidFill>
                    <a:prstClr val="black"/>
                  </a:solidFill>
                  <a:latin typeface="微软雅黑"/>
                </a:rPr>
                <a:t> </a:t>
              </a:r>
              <a:r>
                <a:rPr kumimoji="1" lang="en-US" altLang="zh-CN" sz="1800" dirty="0">
                  <a:solidFill>
                    <a:prstClr val="black"/>
                  </a:solidFill>
                  <a:latin typeface="微软雅黑"/>
                </a:rPr>
                <a:t>A</a:t>
              </a:r>
              <a:endParaRPr kumimoji="1" lang="zh-CN" altLang="en-US" sz="1800" dirty="0">
                <a:solidFill>
                  <a:prstClr val="black"/>
                </a:solidFill>
                <a:latin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5CB3D35-3E6D-E44A-AF47-A9B8337CE8B3}"/>
                </a:ext>
              </a:extLst>
            </p:cNvPr>
            <p:cNvSpPr txBox="1"/>
            <p:nvPr/>
          </p:nvSpPr>
          <p:spPr>
            <a:xfrm>
              <a:off x="5783659" y="4478218"/>
              <a:ext cx="1166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prstClr val="black"/>
                  </a:solidFill>
                  <a:latin typeface="微软雅黑"/>
                </a:rPr>
                <a:t>Party</a:t>
              </a:r>
              <a:r>
                <a:rPr kumimoji="1" lang="zh-CN" altLang="en-US" sz="1800" dirty="0">
                  <a:solidFill>
                    <a:prstClr val="black"/>
                  </a:solidFill>
                  <a:latin typeface="微软雅黑"/>
                </a:rPr>
                <a:t> </a:t>
              </a:r>
              <a:r>
                <a:rPr kumimoji="1" lang="en-US" altLang="zh-CN" sz="1800" dirty="0">
                  <a:solidFill>
                    <a:prstClr val="black"/>
                  </a:solidFill>
                  <a:latin typeface="微软雅黑"/>
                </a:rPr>
                <a:t>B</a:t>
              </a:r>
              <a:r>
                <a:rPr kumimoji="1" lang="zh-CN" altLang="en-US" sz="1800" dirty="0">
                  <a:solidFill>
                    <a:prstClr val="black"/>
                  </a:solidFill>
                  <a:latin typeface="微软雅黑"/>
                </a:rPr>
                <a:t> 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01854D3-854B-4447-87CC-56AA3A5203EF}"/>
                </a:ext>
              </a:extLst>
            </p:cNvPr>
            <p:cNvSpPr txBox="1"/>
            <p:nvPr/>
          </p:nvSpPr>
          <p:spPr>
            <a:xfrm>
              <a:off x="7564446" y="3353310"/>
              <a:ext cx="1166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prstClr val="black"/>
                  </a:solidFill>
                  <a:latin typeface="微软雅黑"/>
                </a:rPr>
                <a:t>Label</a:t>
              </a:r>
              <a:r>
                <a:rPr kumimoji="1" lang="zh-CN" altLang="en-US" sz="1800" dirty="0">
                  <a:solidFill>
                    <a:prstClr val="black"/>
                  </a:solidFill>
                  <a:latin typeface="微软雅黑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云形 20">
                  <a:extLst>
                    <a:ext uri="{FF2B5EF4-FFF2-40B4-BE49-F238E27FC236}">
                      <a16:creationId xmlns:a16="http://schemas.microsoft.com/office/drawing/2014/main" id="{A915F28E-DAD4-A44A-90E0-61166E630D39}"/>
                    </a:ext>
                  </a:extLst>
                </p:cNvPr>
                <p:cNvSpPr/>
                <p:nvPr/>
              </p:nvSpPr>
              <p:spPr>
                <a:xfrm>
                  <a:off x="7235953" y="4130674"/>
                  <a:ext cx="771244" cy="562704"/>
                </a:xfrm>
                <a:prstGeom prst="cloud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4BACC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Verdana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云形 20">
                  <a:extLst>
                    <a:ext uri="{FF2B5EF4-FFF2-40B4-BE49-F238E27FC236}">
                      <a16:creationId xmlns:a16="http://schemas.microsoft.com/office/drawing/2014/main" id="{A915F28E-DAD4-A44A-90E0-61166E630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5953" y="4130674"/>
                  <a:ext cx="771244" cy="562704"/>
                </a:xfrm>
                <a:prstGeom prst="cloud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 cap="flat" cmpd="sng" algn="ctr">
                  <a:solidFill>
                    <a:srgbClr val="4BACC6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云形 21">
                  <a:extLst>
                    <a:ext uri="{FF2B5EF4-FFF2-40B4-BE49-F238E27FC236}">
                      <a16:creationId xmlns:a16="http://schemas.microsoft.com/office/drawing/2014/main" id="{594964CD-AAE6-264C-9EFC-30C4EC815ED8}"/>
                    </a:ext>
                  </a:extLst>
                </p:cNvPr>
                <p:cNvSpPr/>
                <p:nvPr/>
              </p:nvSpPr>
              <p:spPr>
                <a:xfrm>
                  <a:off x="3141329" y="4130674"/>
                  <a:ext cx="771244" cy="562704"/>
                </a:xfrm>
                <a:prstGeom prst="cloud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4BACC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Verdana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云形 21">
                  <a:extLst>
                    <a:ext uri="{FF2B5EF4-FFF2-40B4-BE49-F238E27FC236}">
                      <a16:creationId xmlns:a16="http://schemas.microsoft.com/office/drawing/2014/main" id="{594964CD-AAE6-264C-9EFC-30C4EC815E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329" y="4130674"/>
                  <a:ext cx="771244" cy="562704"/>
                </a:xfrm>
                <a:prstGeom prst="cloud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 cap="flat" cmpd="sng" algn="ctr">
                  <a:solidFill>
                    <a:srgbClr val="4BACC6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图形 22" descr="数据库">
              <a:extLst>
                <a:ext uri="{FF2B5EF4-FFF2-40B4-BE49-F238E27FC236}">
                  <a16:creationId xmlns:a16="http://schemas.microsoft.com/office/drawing/2014/main" id="{C74DEF35-A8E1-8E42-98A8-3541E9A41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532224" y="4114533"/>
              <a:ext cx="701165" cy="701165"/>
            </a:xfrm>
            <a:prstGeom prst="rect">
              <a:avLst/>
            </a:prstGeom>
          </p:spPr>
        </p:pic>
        <p:pic>
          <p:nvPicPr>
            <p:cNvPr id="24" name="图形 23" descr="数据库">
              <a:extLst>
                <a:ext uri="{FF2B5EF4-FFF2-40B4-BE49-F238E27FC236}">
                  <a16:creationId xmlns:a16="http://schemas.microsoft.com/office/drawing/2014/main" id="{1283A900-E268-A045-BB76-2B0FA0E76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456015" y="4120580"/>
              <a:ext cx="701165" cy="70116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1636EA1-6F86-9E4A-B5F9-8EC13C2631FB}"/>
                  </a:ext>
                </a:extLst>
              </p:cNvPr>
              <p:cNvSpPr/>
              <p:nvPr/>
            </p:nvSpPr>
            <p:spPr>
              <a:xfrm>
                <a:off x="1044190" y="3811019"/>
                <a:ext cx="10284210" cy="2776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Joint model: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</a:rPr>
                                  <m:t>𝐵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#</m:t>
                        </m:r>
                      </m:e>
                    </m:eqArr>
                  </m:oMath>
                </a14:m>
                <a:endParaRPr lang="zh-CN" altLang="zh-CN" sz="2000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Gradients</a:t>
                </a:r>
                <a:r>
                  <a:rPr lang="en-US" altLang="zh-CN" sz="2000" b="1" dirty="0">
                    <a:latin typeface="Linux Libertine O"/>
                    <a:ea typeface="MS Mincho" panose="02020609040205080304" pitchFamily="49" charset="-128"/>
                  </a:rPr>
                  <a:t>:</a:t>
                </a:r>
                <a:r>
                  <a:rPr lang="zh-CN" altLang="en-US" sz="2000" dirty="0">
                    <a:latin typeface="Linux Libertine O"/>
                    <a:ea typeface="MS Mincho" panose="02020609040205080304" pitchFamily="49" charset="-128"/>
                  </a:rPr>
                  <a:t>      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eqArrPr>
                      <m:e>
                        <m:f>
                          <m:f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𝜕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=−</m:t>
                        </m:r>
                        <m:f>
                          <m:f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  <m:t>h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 #</m:t>
                        </m:r>
                      </m:e>
                    </m:eqArr>
                  </m:oMath>
                </a14:m>
                <a:r>
                  <a:rPr lang="en-US" altLang="zh-CN" sz="2000" dirty="0">
                    <a:latin typeface="Linux Libertine O"/>
                    <a:ea typeface="MS Mincho" panose="02020609040205080304" pitchFamily="49" charset="-128"/>
                  </a:rPr>
                  <a:t>,</a:t>
                </a:r>
                <a:r>
                  <a:rPr lang="zh-CN" altLang="en-US" sz="2000" dirty="0">
                    <a:latin typeface="Linux Libertine O"/>
                    <a:ea typeface="MS Mincho" panose="02020609040205080304" pitchFamily="49" charset="-128"/>
                  </a:rPr>
                  <a:t>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eqArrPr>
                      <m:e>
                        <m:f>
                          <m:f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𝜕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=−</m:t>
                        </m:r>
                        <m:f>
                          <m:f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  <m:t>h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𝐵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#</m:t>
                        </m:r>
                      </m:e>
                    </m:eqArr>
                  </m:oMath>
                </a14:m>
                <a:endParaRPr lang="zh-CN" altLang="zh-CN" sz="2000" dirty="0">
                  <a:latin typeface="Linux Libertine O"/>
                  <a:ea typeface="MS Mincho" panose="02020609040205080304" pitchFamily="49" charset="-128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zh-CN" sz="2400" b="1" dirty="0">
                    <a:latin typeface="Linux Libertine O"/>
                    <a:ea typeface="MS Mincho" panose="02020609040205080304" pitchFamily="49" charset="-128"/>
                  </a:rPr>
                  <a:t>How to train an LR model by federated learning without leaking any private information of all parties</a:t>
                </a:r>
                <a:r>
                  <a:rPr lang="zh-CN" altLang="en-US" sz="2400" b="1" dirty="0">
                    <a:latin typeface="Linux Libertine O"/>
                    <a:ea typeface="MS Mincho" panose="02020609040205080304" pitchFamily="49" charset="-128"/>
                  </a:rPr>
                  <a:t> </a:t>
                </a:r>
                <a:r>
                  <a:rPr lang="en-US" altLang="zh-CN" sz="2400" b="1" dirty="0">
                    <a:latin typeface="Linux Libertine O"/>
                    <a:ea typeface="MS Mincho" panose="02020609040205080304" pitchFamily="49" charset="-128"/>
                  </a:rPr>
                  <a:t>in</a:t>
                </a:r>
                <a:r>
                  <a:rPr lang="zh-CN" altLang="en-US" sz="2400" b="1" dirty="0">
                    <a:latin typeface="Linux Libertine O"/>
                    <a:ea typeface="MS Mincho" panose="02020609040205080304" pitchFamily="49" charset="-128"/>
                  </a:rPr>
                  <a:t> </a:t>
                </a:r>
                <a:r>
                  <a:rPr lang="en-US" altLang="zh-CN" sz="2400" b="1" dirty="0">
                    <a:latin typeface="Linux Libertine O"/>
                    <a:ea typeface="MS Mincho" panose="02020609040205080304" pitchFamily="49" charset="-128"/>
                  </a:rPr>
                  <a:t>this</a:t>
                </a:r>
                <a:r>
                  <a:rPr lang="zh-CN" altLang="en-US" sz="2400" b="1" dirty="0">
                    <a:latin typeface="Linux Libertine O"/>
                    <a:ea typeface="MS Mincho" panose="02020609040205080304" pitchFamily="49" charset="-128"/>
                  </a:rPr>
                  <a:t> </a:t>
                </a:r>
                <a:r>
                  <a:rPr lang="en" altLang="zh-CN" sz="2400" b="1" dirty="0">
                    <a:latin typeface="Linux Libertine O"/>
                    <a:ea typeface="MS Mincho" panose="02020609040205080304" pitchFamily="49" charset="-128"/>
                  </a:rPr>
                  <a:t>scenario</a:t>
                </a:r>
                <a:r>
                  <a:rPr lang="en-US" altLang="zh-CN" sz="2400" b="1" dirty="0">
                    <a:latin typeface="Linux Libertine O"/>
                    <a:ea typeface="MS Mincho" panose="02020609040205080304" pitchFamily="49" charset="-128"/>
                  </a:rPr>
                  <a:t>?</a:t>
                </a:r>
                <a:endParaRPr lang="zh-CN" altLang="zh-CN" sz="2400" b="1" dirty="0">
                  <a:latin typeface="Linux Libertine O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1636EA1-6F86-9E4A-B5F9-8EC13C263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90" y="3811019"/>
                <a:ext cx="10284210" cy="2776786"/>
              </a:xfrm>
              <a:prstGeom prst="rect">
                <a:avLst/>
              </a:prstGeom>
              <a:blipFill>
                <a:blip r:embed="rId15"/>
                <a:stretch>
                  <a:fillRect l="-864" t="-5479" r="-988" b="-16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0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8873</TotalTime>
  <Words>1349</Words>
  <Application>Microsoft Macintosh PowerPoint</Application>
  <PresentationFormat>宽屏</PresentationFormat>
  <Paragraphs>235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等线</vt:lpstr>
      <vt:lpstr>等线 Light</vt:lpstr>
      <vt:lpstr>Microsoft YaHei</vt:lpstr>
      <vt:lpstr>Microsoft YaHei</vt:lpstr>
      <vt:lpstr>ArialMT</vt:lpstr>
      <vt:lpstr>Linux Libertine O</vt:lpstr>
      <vt:lpstr>Arial</vt:lpstr>
      <vt:lpstr>Calibri</vt:lpstr>
      <vt:lpstr>Cambria Math</vt:lpstr>
      <vt:lpstr>Times New Roman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均达</dc:creator>
  <cp:lastModifiedBy>1125380858@qq.com</cp:lastModifiedBy>
  <cp:revision>492</cp:revision>
  <dcterms:created xsi:type="dcterms:W3CDTF">2020-06-23T13:38:12Z</dcterms:created>
  <dcterms:modified xsi:type="dcterms:W3CDTF">2022-03-05T02:19:50Z</dcterms:modified>
</cp:coreProperties>
</file>