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0000FF"/>
    <a:srgbClr val="FFD200"/>
    <a:srgbClr val="FFFC00"/>
    <a:srgbClr val="FFFF00"/>
    <a:srgbClr val="FFFFFE"/>
    <a:srgbClr val="E6F2FF"/>
    <a:srgbClr val="C0C0C0"/>
    <a:srgbClr val="F2F2F2"/>
    <a:srgbClr val="F0F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1FFC1-7331-937F-A204-E8ADB75249CB}" v="112" dt="2025-03-25T06:57:15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14605 2734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2769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14605 2734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14605 2734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14605 2734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2769 16383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2769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14605 2734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2769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14605 2734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10971 4957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2769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29T11:32:09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12735 2769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customXml" Target="../ink/ink2.xml"/><Relationship Id="rId12" Type="http://schemas.openxmlformats.org/officeDocument/2006/relationships/customXml" Target="../ink/ink7.xml"/><Relationship Id="rId17" Type="http://schemas.openxmlformats.org/officeDocument/2006/relationships/image" Target="../media/image4.png"/><Relationship Id="rId2" Type="http://schemas.openxmlformats.org/officeDocument/2006/relationships/audio" Target="../media/media1.mp3"/><Relationship Id="rId16" Type="http://schemas.openxmlformats.org/officeDocument/2006/relationships/image" Target="../media/image3.png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11" Type="http://schemas.openxmlformats.org/officeDocument/2006/relationships/customXml" Target="../ink/ink6.xml"/><Relationship Id="rId5" Type="http://schemas.openxmlformats.org/officeDocument/2006/relationships/customXml" Target="../ink/ink1.xml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image" Target="../media/image1.jpeg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customXml" Target="../ink/ink18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customXml" Target="../ink/ink12.xml"/><Relationship Id="rId12" Type="http://schemas.openxmlformats.org/officeDocument/2006/relationships/customXml" Target="../ink/ink17.xml"/><Relationship Id="rId17" Type="http://schemas.openxmlformats.org/officeDocument/2006/relationships/image" Target="../media/image4.png"/><Relationship Id="rId2" Type="http://schemas.openxmlformats.org/officeDocument/2006/relationships/audio" Target="../media/media1.mp3"/><Relationship Id="rId16" Type="http://schemas.openxmlformats.org/officeDocument/2006/relationships/image" Target="../media/image3.png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11" Type="http://schemas.openxmlformats.org/officeDocument/2006/relationships/customXml" Target="../ink/ink16.xml"/><Relationship Id="rId5" Type="http://schemas.openxmlformats.org/officeDocument/2006/relationships/customXml" Target="../ink/ink11.xml"/><Relationship Id="rId15" Type="http://schemas.openxmlformats.org/officeDocument/2006/relationships/customXml" Target="../ink/ink20.xml"/><Relationship Id="rId10" Type="http://schemas.openxmlformats.org/officeDocument/2006/relationships/customXml" Target="../ink/ink15.xml"/><Relationship Id="rId4" Type="http://schemas.openxmlformats.org/officeDocument/2006/relationships/image" Target="../media/image1.jpeg"/><Relationship Id="rId9" Type="http://schemas.openxmlformats.org/officeDocument/2006/relationships/customXml" Target="../ink/ink14.xml"/><Relationship Id="rId14" Type="http://schemas.openxmlformats.org/officeDocument/2006/relationships/customXml" Target="../ink/ink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322E0-E76C-4205-F400-A568FADF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D4C2DA2-BFDF-4C84-AE0B-EE256A1B33C8}"/>
              </a:ext>
            </a:extLst>
          </p:cNvPr>
          <p:cNvSpPr/>
          <p:nvPr/>
        </p:nvSpPr>
        <p:spPr>
          <a:xfrm>
            <a:off x="1240965" y="2364381"/>
            <a:ext cx="9390870" cy="1387742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  <a:effectLst>
            <a:outerShdw blurRad="63500" dist="38100" dir="8520000">
              <a:srgbClr val="000000">
                <a:alpha val="2000"/>
              </a:srgbClr>
            </a:outerShdw>
            <a:reflection stA="40000" endPos="54000" dist="1143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Which of the following best describes how a java interpreter executes code?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227D5C5-B5DB-1C8E-D710-91CD6E6C9667}"/>
              </a:ext>
            </a:extLst>
          </p:cNvPr>
          <p:cNvSpPr/>
          <p:nvPr/>
        </p:nvSpPr>
        <p:spPr>
          <a:xfrm>
            <a:off x="700241" y="4113777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It compiles the entire Java source code into machine code before execution.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CA7534B1-3297-C32F-A257-8BC2578E13CF}"/>
              </a:ext>
            </a:extLst>
          </p:cNvPr>
          <p:cNvSpPr/>
          <p:nvPr/>
        </p:nvSpPr>
        <p:spPr>
          <a:xfrm>
            <a:off x="6518214" y="5550646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It converts Java bytecode into a separate executable file for later execution.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CEE0A03-5ADD-A507-32C0-82D8FE684E30}"/>
              </a:ext>
            </a:extLst>
          </p:cNvPr>
          <p:cNvSpPr/>
          <p:nvPr/>
        </p:nvSpPr>
        <p:spPr>
          <a:xfrm>
            <a:off x="700241" y="5550646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It directly executes the Java source code without any intermediate steps.</a:t>
            </a:r>
            <a:endParaRPr lang="en-US" sz="1600" dirty="0">
              <a:latin typeface="Calibri"/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0B12FDCC-8568-9ECA-9684-B3ABE8F4F9E7}"/>
              </a:ext>
            </a:extLst>
          </p:cNvPr>
          <p:cNvSpPr/>
          <p:nvPr/>
        </p:nvSpPr>
        <p:spPr>
          <a:xfrm>
            <a:off x="6523600" y="4113776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It translates and executes Java bytecode line by line.</a:t>
            </a:r>
            <a:endParaRPr lang="en-US" sz="1600" dirty="0"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E8691B8-E1E3-7319-E485-E1B4A14C5FDE}"/>
                  </a:ext>
                </a:extLst>
              </p14:cNvPr>
              <p14:cNvContentPartPr/>
              <p14:nvPr/>
            </p14:nvContentPartPr>
            <p14:xfrm>
              <a:off x="6811662" y="1055472"/>
              <a:ext cx="15445" cy="1544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E8691B8-E1E3-7319-E485-E1B4A14C5F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9412" y="28322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8543F20-0029-4398-5D34-9AA179A4B3A0}"/>
                  </a:ext>
                </a:extLst>
              </p14:cNvPr>
              <p14:cNvContentPartPr/>
              <p14:nvPr/>
            </p14:nvContentPartPr>
            <p14:xfrm>
              <a:off x="6811662" y="1055472"/>
              <a:ext cx="15445" cy="1544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8543F20-0029-4398-5D34-9AA179A4B3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9412" y="28322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998BCF1-0740-6944-B256-5D40FE8E7DB0}"/>
                  </a:ext>
                </a:extLst>
              </p14:cNvPr>
              <p14:cNvContentPartPr/>
              <p14:nvPr/>
            </p14:nvContentPartPr>
            <p14:xfrm>
              <a:off x="6811662" y="1055472"/>
              <a:ext cx="15445" cy="1544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998BCF1-0740-6944-B256-5D40FE8E7D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9412" y="28322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57286FB-E102-E935-CA1C-9B8E9F352AF1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57286FB-E102-E935-CA1C-9B8E9F352A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C792653-7236-50F8-A558-1D7D932A1CE7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C792653-7236-50F8-A558-1D7D932A1C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27FD3E6-9674-048A-BBD2-E6AAAC6E5BDC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7FD3E6-9674-048A-BBD2-E6AAAC6E5B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0D7C0A4-1131-77C8-1269-EBA3BDF1E177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0D7C0A4-1131-77C8-1269-EBA3BDF1E1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1D20817-ED15-451C-BCF3-CE57E97172C7}"/>
                  </a:ext>
                </a:extLst>
              </p14:cNvPr>
              <p14:cNvContentPartPr/>
              <p14:nvPr/>
            </p14:nvContentPartPr>
            <p14:xfrm>
              <a:off x="5720148" y="1076067"/>
              <a:ext cx="15445" cy="1544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1D20817-ED15-451C-BCF3-CE57E97172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898" y="303817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2E6F326-4C72-EED5-092F-FC2760F7151D}"/>
                  </a:ext>
                </a:extLst>
              </p14:cNvPr>
              <p14:cNvContentPartPr/>
              <p14:nvPr/>
            </p14:nvContentPartPr>
            <p14:xfrm>
              <a:off x="5720148" y="1076067"/>
              <a:ext cx="15445" cy="1544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2E6F326-4C72-EED5-092F-FC2760F71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898" y="303817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5729A28-9ADB-FAA1-3BBB-0ACF1050D003}"/>
                  </a:ext>
                </a:extLst>
              </p14:cNvPr>
              <p14:cNvContentPartPr/>
              <p14:nvPr/>
            </p14:nvContentPartPr>
            <p14:xfrm>
              <a:off x="5720148" y="1076067"/>
              <a:ext cx="15445" cy="154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5729A28-9ADB-FAA1-3BBB-0ACF1050D0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898" y="303817"/>
                <a:ext cx="1544500" cy="154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CC5550-4776-021A-4C8E-5A17462A561C}"/>
              </a:ext>
            </a:extLst>
          </p:cNvPr>
          <p:cNvCxnSpPr/>
          <p:nvPr/>
        </p:nvCxnSpPr>
        <p:spPr>
          <a:xfrm>
            <a:off x="8006" y="4570643"/>
            <a:ext cx="694774" cy="7432"/>
          </a:xfrm>
          <a:prstGeom prst="straightConnector1">
            <a:avLst/>
          </a:prstGeom>
          <a:ln w="57150">
            <a:solidFill>
              <a:srgbClr val="FFD700">
                <a:alpha val="8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2EAA60-B9E7-409F-5FC5-874682F8304A}"/>
              </a:ext>
            </a:extLst>
          </p:cNvPr>
          <p:cNvCxnSpPr>
            <a:cxnSpLocks/>
          </p:cNvCxnSpPr>
          <p:nvPr/>
        </p:nvCxnSpPr>
        <p:spPr>
          <a:xfrm>
            <a:off x="11496621" y="6012581"/>
            <a:ext cx="69477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E4BCAB-10F2-8D31-73D3-F2504BF27023}"/>
              </a:ext>
            </a:extLst>
          </p:cNvPr>
          <p:cNvCxnSpPr>
            <a:cxnSpLocks/>
          </p:cNvCxnSpPr>
          <p:nvPr/>
        </p:nvCxnSpPr>
        <p:spPr>
          <a:xfrm>
            <a:off x="11496620" y="4570641"/>
            <a:ext cx="69477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8CB6C6-1CBD-7B8F-66A9-5EFF36C8DE3F}"/>
              </a:ext>
            </a:extLst>
          </p:cNvPr>
          <p:cNvCxnSpPr>
            <a:cxnSpLocks/>
          </p:cNvCxnSpPr>
          <p:nvPr/>
        </p:nvCxnSpPr>
        <p:spPr>
          <a:xfrm>
            <a:off x="5693696" y="6012579"/>
            <a:ext cx="835450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BDFA70-BFC9-5146-DBF8-34457BE460AF}"/>
              </a:ext>
            </a:extLst>
          </p:cNvPr>
          <p:cNvCxnSpPr>
            <a:cxnSpLocks/>
          </p:cNvCxnSpPr>
          <p:nvPr/>
        </p:nvCxnSpPr>
        <p:spPr>
          <a:xfrm>
            <a:off x="5728864" y="4570640"/>
            <a:ext cx="81200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6E899-2006-11C6-6286-BBA3A7D625CB}"/>
              </a:ext>
            </a:extLst>
          </p:cNvPr>
          <p:cNvCxnSpPr>
            <a:cxnSpLocks/>
          </p:cNvCxnSpPr>
          <p:nvPr/>
        </p:nvCxnSpPr>
        <p:spPr>
          <a:xfrm>
            <a:off x="8001" y="6012577"/>
            <a:ext cx="69477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00EBF5-C73E-2FE9-1417-D480AA5E0F5C}"/>
              </a:ext>
            </a:extLst>
          </p:cNvPr>
          <p:cNvCxnSpPr>
            <a:cxnSpLocks/>
          </p:cNvCxnSpPr>
          <p:nvPr/>
        </p:nvCxnSpPr>
        <p:spPr>
          <a:xfrm>
            <a:off x="-3719" y="3046642"/>
            <a:ext cx="1245758" cy="7432"/>
          </a:xfrm>
          <a:prstGeom prst="straightConnector1">
            <a:avLst/>
          </a:prstGeom>
          <a:ln w="57150">
            <a:solidFill>
              <a:srgbClr val="FFD700">
                <a:alpha val="8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468640-0B3A-9B7E-A308-FEEDBC97891C}"/>
              </a:ext>
            </a:extLst>
          </p:cNvPr>
          <p:cNvCxnSpPr>
            <a:cxnSpLocks/>
          </p:cNvCxnSpPr>
          <p:nvPr/>
        </p:nvCxnSpPr>
        <p:spPr>
          <a:xfrm>
            <a:off x="10629111" y="3058364"/>
            <a:ext cx="157400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D0CFA32-353E-2E67-3449-119DBA665075}"/>
              </a:ext>
            </a:extLst>
          </p:cNvPr>
          <p:cNvSpPr/>
          <p:nvPr/>
        </p:nvSpPr>
        <p:spPr>
          <a:xfrm>
            <a:off x="711926" y="4115803"/>
            <a:ext cx="5024816" cy="924364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+mn-lt"/>
                <a:cs typeface="+mn-lt"/>
              </a:rPr>
              <a:t>It compiles the entire Java source code into machine code before execution.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E90E8-5FC1-8B19-B61B-84575E5723B8}"/>
              </a:ext>
            </a:extLst>
          </p:cNvPr>
          <p:cNvSpPr txBox="1"/>
          <p:nvPr/>
        </p:nvSpPr>
        <p:spPr>
          <a:xfrm>
            <a:off x="231591" y="679334"/>
            <a:ext cx="586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 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D0AEB-30A1-98F3-5788-BF6A6FB69F73}"/>
              </a:ext>
            </a:extLst>
          </p:cNvPr>
          <p:cNvSpPr/>
          <p:nvPr/>
        </p:nvSpPr>
        <p:spPr>
          <a:xfrm>
            <a:off x="5321222" y="1060157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/>
              <a:t>10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92C515-6B6D-9042-DC1F-DBDE630249AA}"/>
              </a:ext>
            </a:extLst>
          </p:cNvPr>
          <p:cNvSpPr/>
          <p:nvPr/>
        </p:nvSpPr>
        <p:spPr>
          <a:xfrm>
            <a:off x="5352113" y="1084591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5555FE-E932-22CB-071A-61DD5E0DB7A4}"/>
              </a:ext>
            </a:extLst>
          </p:cNvPr>
          <p:cNvSpPr/>
          <p:nvPr/>
        </p:nvSpPr>
        <p:spPr>
          <a:xfrm>
            <a:off x="5352113" y="1101346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841D6A-458D-2EBB-5147-1E74B6E98388}"/>
              </a:ext>
            </a:extLst>
          </p:cNvPr>
          <p:cNvSpPr/>
          <p:nvPr/>
        </p:nvSpPr>
        <p:spPr>
          <a:xfrm>
            <a:off x="5393303" y="1084591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8F37A9-2417-5F9F-8361-23BA655C9D03}"/>
              </a:ext>
            </a:extLst>
          </p:cNvPr>
          <p:cNvSpPr/>
          <p:nvPr/>
        </p:nvSpPr>
        <p:spPr>
          <a:xfrm>
            <a:off x="5321222" y="1080752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B76F6A-2197-7BD6-B6BD-9A50EC40BE27}"/>
              </a:ext>
            </a:extLst>
          </p:cNvPr>
          <p:cNvSpPr/>
          <p:nvPr/>
        </p:nvSpPr>
        <p:spPr>
          <a:xfrm>
            <a:off x="5362411" y="1084591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CE6D5B2-0DDC-1B7B-CE4D-FF42DD228AF7}"/>
              </a:ext>
            </a:extLst>
          </p:cNvPr>
          <p:cNvSpPr/>
          <p:nvPr/>
        </p:nvSpPr>
        <p:spPr>
          <a:xfrm>
            <a:off x="5362411" y="1094888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EDF465-52A0-2305-2788-6C9251AF1CD8}"/>
              </a:ext>
            </a:extLst>
          </p:cNvPr>
          <p:cNvSpPr/>
          <p:nvPr/>
        </p:nvSpPr>
        <p:spPr>
          <a:xfrm>
            <a:off x="5358572" y="1094888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9D1771-BDE7-EF6A-54C3-319279186C52}"/>
              </a:ext>
            </a:extLst>
          </p:cNvPr>
          <p:cNvSpPr/>
          <p:nvPr/>
        </p:nvSpPr>
        <p:spPr>
          <a:xfrm>
            <a:off x="5352113" y="1094888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A38BD1-4E80-5FED-BD1B-41CF75E87A14}"/>
              </a:ext>
            </a:extLst>
          </p:cNvPr>
          <p:cNvSpPr/>
          <p:nvPr/>
        </p:nvSpPr>
        <p:spPr>
          <a:xfrm>
            <a:off x="5362411" y="1091049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1</a:t>
            </a:r>
          </a:p>
        </p:txBody>
      </p:sp>
      <p:pic>
        <p:nvPicPr>
          <p:cNvPr id="5" name="Picture 4" descr="A cartoon character with a question mark&#10;&#10;AI-generated content may be incorrect.">
            <a:extLst>
              <a:ext uri="{FF2B5EF4-FFF2-40B4-BE49-F238E27FC236}">
                <a16:creationId xmlns:a16="http://schemas.microsoft.com/office/drawing/2014/main" id="{40139A32-8141-ADDD-59CC-4101B7E2B0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3839" y="494268"/>
            <a:ext cx="2085000" cy="2224220"/>
          </a:xfrm>
          <a:prstGeom prst="rect">
            <a:avLst/>
          </a:prstGeom>
        </p:spPr>
      </p:pic>
      <p:pic>
        <p:nvPicPr>
          <p:cNvPr id="16" name="Picture 15" descr="A cartoon character leaning against a question mark&#10;&#10;AI-generated content may be incorrect.">
            <a:extLst>
              <a:ext uri="{FF2B5EF4-FFF2-40B4-BE49-F238E27FC236}">
                <a16:creationId xmlns:a16="http://schemas.microsoft.com/office/drawing/2014/main" id="{A0BF0AC8-B778-FD86-1A6B-45C6DE0918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99110" y="648729"/>
            <a:ext cx="1899647" cy="2069758"/>
          </a:xfrm>
          <a:prstGeom prst="rect">
            <a:avLst/>
          </a:prstGeom>
        </p:spPr>
      </p:pic>
      <p:pic>
        <p:nvPicPr>
          <p:cNvPr id="14" name="Large Clock Ticking - QuickSounds.com">
            <a:hlinkClick r:id="" action="ppaction://media"/>
            <a:extLst>
              <a:ext uri="{FF2B5EF4-FFF2-40B4-BE49-F238E27FC236}">
                <a16:creationId xmlns:a16="http://schemas.microsoft.com/office/drawing/2014/main" id="{BC313AE7-2C7C-64CE-79C9-24749EBBFF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1291416" y="139443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0" grpId="0" animBg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 t="-4000" b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2376C-E31D-0E87-5E20-DFF7604F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109191F8-74DD-BFD7-F288-04A683011162}"/>
              </a:ext>
            </a:extLst>
          </p:cNvPr>
          <p:cNvSpPr/>
          <p:nvPr/>
        </p:nvSpPr>
        <p:spPr>
          <a:xfrm>
            <a:off x="1240965" y="2364381"/>
            <a:ext cx="9390870" cy="1387742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  <a:effectLst>
            <a:outerShdw blurRad="63500" dist="38100" dir="8520000">
              <a:srgbClr val="000000">
                <a:alpha val="2000"/>
              </a:srgbClr>
            </a:outerShdw>
            <a:reflection stA="40000" endPos="54000" dist="1143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  <a:latin typeface="Calibri"/>
                <a:ea typeface="+mn-lt"/>
                <a:cs typeface="+mn-lt"/>
              </a:rPr>
              <a:t>If a syntax error is encountered in the middle of a Java program being executed by an interpreter, what will happen?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BEFB6C41-FC18-41B5-43DF-B064D1BAFBD2}"/>
              </a:ext>
            </a:extLst>
          </p:cNvPr>
          <p:cNvSpPr/>
          <p:nvPr/>
        </p:nvSpPr>
        <p:spPr>
          <a:xfrm>
            <a:off x="700241" y="4113777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Aptos"/>
                <a:ea typeface="+mn-lt"/>
                <a:cs typeface="+mn-lt"/>
              </a:rPr>
              <a:t>The interpreter will skip the erroneous line and continue execution.</a:t>
            </a:r>
            <a:endParaRPr lang="en-US" dirty="0">
              <a:latin typeface="Aptos"/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58187D6F-8A12-C960-66EF-66777456EC4D}"/>
              </a:ext>
            </a:extLst>
          </p:cNvPr>
          <p:cNvSpPr/>
          <p:nvPr/>
        </p:nvSpPr>
        <p:spPr>
          <a:xfrm>
            <a:off x="6518214" y="5550646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Aptos"/>
                <a:ea typeface="Calibri"/>
                <a:cs typeface="Calibri"/>
              </a:rPr>
              <a:t>The interpreter will report the error but continue executing the rest of the program.</a:t>
            </a:r>
            <a:endParaRPr lang="en-US" sz="1600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182E0DF3-E60E-C4DB-9675-F493803BE09F}"/>
              </a:ext>
            </a:extLst>
          </p:cNvPr>
          <p:cNvSpPr/>
          <p:nvPr/>
        </p:nvSpPr>
        <p:spPr>
          <a:xfrm>
            <a:off x="700241" y="5550646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The interpreter will attempt to automatically correct the error and continue.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80EB7824-2838-3D34-6898-27CCE8FF8107}"/>
              </a:ext>
            </a:extLst>
          </p:cNvPr>
          <p:cNvSpPr/>
          <p:nvPr/>
        </p:nvSpPr>
        <p:spPr>
          <a:xfrm>
            <a:off x="6523600" y="4113776"/>
            <a:ext cx="5024816" cy="924364"/>
          </a:xfrm>
          <a:prstGeom prst="leftRightArrow">
            <a:avLst/>
          </a:prstGeom>
          <a:solidFill>
            <a:srgbClr val="00206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The interpreter will stop execution at the point of the error.</a:t>
            </a:r>
            <a:endParaRPr lang="en-US" dirty="0">
              <a:ea typeface="+mn-lt"/>
              <a:cs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39127A-2730-F671-8997-DDBF3727D6FB}"/>
                  </a:ext>
                </a:extLst>
              </p14:cNvPr>
              <p14:cNvContentPartPr/>
              <p14:nvPr/>
            </p14:nvContentPartPr>
            <p14:xfrm>
              <a:off x="6811662" y="1055472"/>
              <a:ext cx="15445" cy="15445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39127A-2730-F671-8997-DDBF3727D6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9412" y="28322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5153DE-92C4-B85F-9CC7-C48D5C065654}"/>
                  </a:ext>
                </a:extLst>
              </p14:cNvPr>
              <p14:cNvContentPartPr/>
              <p14:nvPr/>
            </p14:nvContentPartPr>
            <p14:xfrm>
              <a:off x="6811662" y="1055472"/>
              <a:ext cx="15445" cy="15445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5153DE-92C4-B85F-9CC7-C48D5C0656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9412" y="28322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1B16C5-A342-ACE8-CD4E-E3FEFD332899}"/>
                  </a:ext>
                </a:extLst>
              </p14:cNvPr>
              <p14:cNvContentPartPr/>
              <p14:nvPr/>
            </p14:nvContentPartPr>
            <p14:xfrm>
              <a:off x="6811662" y="1055472"/>
              <a:ext cx="15445" cy="1544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1B16C5-A342-ACE8-CD4E-E3FEFD332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9412" y="28322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F534E7-1127-B810-2E1A-E2BF2833BF9B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F534E7-1127-B810-2E1A-E2BF2833BF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D67B161-1BC8-02B5-3515-23407F6AF58E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D67B161-1BC8-02B5-3515-23407F6AF5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4F77B96-1C12-BE46-4A99-B160D30A34F0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4F77B96-1C12-BE46-4A99-B160D30A34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CE37B8F-F1B9-CDA3-8172-DA7AE923BC97}"/>
                  </a:ext>
                </a:extLst>
              </p14:cNvPr>
              <p14:cNvContentPartPr/>
              <p14:nvPr/>
            </p14:nvContentPartPr>
            <p14:xfrm>
              <a:off x="4690419" y="2352932"/>
              <a:ext cx="15445" cy="15445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CE37B8F-F1B9-CDA3-8172-DA7AE923BC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8169" y="1580682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8CF8D3C-6A7B-4E2D-E2FC-AA03D5CE8928}"/>
                  </a:ext>
                </a:extLst>
              </p14:cNvPr>
              <p14:cNvContentPartPr/>
              <p14:nvPr/>
            </p14:nvContentPartPr>
            <p14:xfrm>
              <a:off x="5720148" y="1076067"/>
              <a:ext cx="15445" cy="15445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8CF8D3C-6A7B-4E2D-E2FC-AA03D5CE89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898" y="303817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0417848-6E53-BCEA-4A0C-EB54FE2E66BD}"/>
                  </a:ext>
                </a:extLst>
              </p14:cNvPr>
              <p14:cNvContentPartPr/>
              <p14:nvPr/>
            </p14:nvContentPartPr>
            <p14:xfrm>
              <a:off x="5720148" y="1076067"/>
              <a:ext cx="15445" cy="15445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0417848-6E53-BCEA-4A0C-EB54FE2E66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898" y="303817"/>
                <a:ext cx="1544500" cy="154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6355927-4F0D-4D0A-DC50-B780387D0180}"/>
                  </a:ext>
                </a:extLst>
              </p14:cNvPr>
              <p14:cNvContentPartPr/>
              <p14:nvPr/>
            </p14:nvContentPartPr>
            <p14:xfrm>
              <a:off x="5720148" y="1076067"/>
              <a:ext cx="15445" cy="15445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6355927-4F0D-4D0A-DC50-B780387D01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898" y="303817"/>
                <a:ext cx="1544500" cy="1544500"/>
              </a:xfrm>
              <a:prstGeom prst="rect">
                <a:avLst/>
              </a:prstGeom>
            </p:spPr>
          </p:pic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41E3470-ECB6-AEFA-AE2B-3453679616E4}"/>
              </a:ext>
            </a:extLst>
          </p:cNvPr>
          <p:cNvCxnSpPr/>
          <p:nvPr/>
        </p:nvCxnSpPr>
        <p:spPr>
          <a:xfrm>
            <a:off x="8006" y="4570643"/>
            <a:ext cx="694774" cy="7432"/>
          </a:xfrm>
          <a:prstGeom prst="straightConnector1">
            <a:avLst/>
          </a:prstGeom>
          <a:ln w="57150">
            <a:solidFill>
              <a:srgbClr val="FFD700">
                <a:alpha val="8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5C92AD-DEBA-DE24-E02B-A1245F89958A}"/>
              </a:ext>
            </a:extLst>
          </p:cNvPr>
          <p:cNvCxnSpPr>
            <a:cxnSpLocks/>
          </p:cNvCxnSpPr>
          <p:nvPr/>
        </p:nvCxnSpPr>
        <p:spPr>
          <a:xfrm>
            <a:off x="11496621" y="6012581"/>
            <a:ext cx="69477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7C0239-6D8D-DFEB-9824-ED695EB6DFC1}"/>
              </a:ext>
            </a:extLst>
          </p:cNvPr>
          <p:cNvCxnSpPr>
            <a:cxnSpLocks/>
          </p:cNvCxnSpPr>
          <p:nvPr/>
        </p:nvCxnSpPr>
        <p:spPr>
          <a:xfrm>
            <a:off x="11496620" y="4570641"/>
            <a:ext cx="69477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806EB-4D7D-7FF6-2204-F9C3BC5429A5}"/>
              </a:ext>
            </a:extLst>
          </p:cNvPr>
          <p:cNvCxnSpPr>
            <a:cxnSpLocks/>
          </p:cNvCxnSpPr>
          <p:nvPr/>
        </p:nvCxnSpPr>
        <p:spPr>
          <a:xfrm>
            <a:off x="5693696" y="6012579"/>
            <a:ext cx="835450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064306-5085-3E49-1F9F-3359573953D1}"/>
              </a:ext>
            </a:extLst>
          </p:cNvPr>
          <p:cNvCxnSpPr>
            <a:cxnSpLocks/>
          </p:cNvCxnSpPr>
          <p:nvPr/>
        </p:nvCxnSpPr>
        <p:spPr>
          <a:xfrm>
            <a:off x="5728864" y="4570640"/>
            <a:ext cx="81200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2AD017-526A-3740-0C11-6AAF2298E3B5}"/>
              </a:ext>
            </a:extLst>
          </p:cNvPr>
          <p:cNvCxnSpPr>
            <a:cxnSpLocks/>
          </p:cNvCxnSpPr>
          <p:nvPr/>
        </p:nvCxnSpPr>
        <p:spPr>
          <a:xfrm>
            <a:off x="8001" y="6012577"/>
            <a:ext cx="69477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C9A42-86D3-CFE8-5FD8-AAA80D83C7DC}"/>
              </a:ext>
            </a:extLst>
          </p:cNvPr>
          <p:cNvCxnSpPr>
            <a:cxnSpLocks/>
          </p:cNvCxnSpPr>
          <p:nvPr/>
        </p:nvCxnSpPr>
        <p:spPr>
          <a:xfrm>
            <a:off x="-3719" y="3046642"/>
            <a:ext cx="1245758" cy="7432"/>
          </a:xfrm>
          <a:prstGeom prst="straightConnector1">
            <a:avLst/>
          </a:prstGeom>
          <a:ln w="57150">
            <a:solidFill>
              <a:srgbClr val="FFD700">
                <a:alpha val="82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CF10AF-8DDF-8CC2-823F-07FA2E37149B}"/>
              </a:ext>
            </a:extLst>
          </p:cNvPr>
          <p:cNvCxnSpPr>
            <a:cxnSpLocks/>
          </p:cNvCxnSpPr>
          <p:nvPr/>
        </p:nvCxnSpPr>
        <p:spPr>
          <a:xfrm>
            <a:off x="10629111" y="3058364"/>
            <a:ext cx="1574004" cy="7432"/>
          </a:xfrm>
          <a:prstGeom prst="straightConnector1">
            <a:avLst/>
          </a:prstGeom>
          <a:ln w="57150">
            <a:solidFill>
              <a:srgbClr val="FFD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68D781FC-B03D-1A03-8FF6-0BB51AE09E34}"/>
              </a:ext>
            </a:extLst>
          </p:cNvPr>
          <p:cNvSpPr/>
          <p:nvPr/>
        </p:nvSpPr>
        <p:spPr>
          <a:xfrm>
            <a:off x="6519601" y="4115803"/>
            <a:ext cx="5024816" cy="924364"/>
          </a:xfrm>
          <a:prstGeom prst="left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ea typeface="+mn-lt"/>
                <a:cs typeface="+mn-lt"/>
              </a:rPr>
              <a:t>The interpreter will stop execution at the point of the error.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666EB-7636-4AA9-69A4-151DAF1D51E2}"/>
              </a:ext>
            </a:extLst>
          </p:cNvPr>
          <p:cNvSpPr txBox="1"/>
          <p:nvPr/>
        </p:nvSpPr>
        <p:spPr>
          <a:xfrm>
            <a:off x="231591" y="679334"/>
            <a:ext cx="5866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 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EA2994-E935-BA52-759B-8F789036F356}"/>
              </a:ext>
            </a:extLst>
          </p:cNvPr>
          <p:cNvSpPr/>
          <p:nvPr/>
        </p:nvSpPr>
        <p:spPr>
          <a:xfrm>
            <a:off x="5321222" y="1060157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/>
              <a:t>10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DBD547-6B09-CB21-04B3-45AD1975F767}"/>
              </a:ext>
            </a:extLst>
          </p:cNvPr>
          <p:cNvSpPr/>
          <p:nvPr/>
        </p:nvSpPr>
        <p:spPr>
          <a:xfrm>
            <a:off x="5352113" y="1084591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185243-4A39-3E56-B925-D5FA5305B72D}"/>
              </a:ext>
            </a:extLst>
          </p:cNvPr>
          <p:cNvSpPr/>
          <p:nvPr/>
        </p:nvSpPr>
        <p:spPr>
          <a:xfrm>
            <a:off x="5352113" y="1101346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2AC621-20D2-7920-8B04-4AE733EF4289}"/>
              </a:ext>
            </a:extLst>
          </p:cNvPr>
          <p:cNvSpPr/>
          <p:nvPr/>
        </p:nvSpPr>
        <p:spPr>
          <a:xfrm>
            <a:off x="5393303" y="1084591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9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3549C8-AE54-9C8E-36D9-EC782EFBD9F5}"/>
              </a:ext>
            </a:extLst>
          </p:cNvPr>
          <p:cNvSpPr/>
          <p:nvPr/>
        </p:nvSpPr>
        <p:spPr>
          <a:xfrm>
            <a:off x="5321222" y="1080752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0B568B-7B92-CB9F-9945-7DF91247A49D}"/>
              </a:ext>
            </a:extLst>
          </p:cNvPr>
          <p:cNvSpPr/>
          <p:nvPr/>
        </p:nvSpPr>
        <p:spPr>
          <a:xfrm>
            <a:off x="5362411" y="1084591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C6DF2D-DFD3-E6CB-AD5F-2E0BD0B344FB}"/>
              </a:ext>
            </a:extLst>
          </p:cNvPr>
          <p:cNvSpPr/>
          <p:nvPr/>
        </p:nvSpPr>
        <p:spPr>
          <a:xfrm>
            <a:off x="5362411" y="1094888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A50A5D-C54F-E9C7-AFEF-DC7BF9442D17}"/>
              </a:ext>
            </a:extLst>
          </p:cNvPr>
          <p:cNvSpPr/>
          <p:nvPr/>
        </p:nvSpPr>
        <p:spPr>
          <a:xfrm>
            <a:off x="5358572" y="1094888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603DCE-E879-31A1-F1BF-96B38C100E5E}"/>
              </a:ext>
            </a:extLst>
          </p:cNvPr>
          <p:cNvSpPr/>
          <p:nvPr/>
        </p:nvSpPr>
        <p:spPr>
          <a:xfrm>
            <a:off x="5352113" y="1094888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49FBDC-57ED-9B4D-0BDE-FE7B66355A18}"/>
              </a:ext>
            </a:extLst>
          </p:cNvPr>
          <p:cNvSpPr/>
          <p:nvPr/>
        </p:nvSpPr>
        <p:spPr>
          <a:xfrm>
            <a:off x="5362411" y="1091049"/>
            <a:ext cx="1497623" cy="1296911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b="1"/>
              <a:t>1</a:t>
            </a:r>
          </a:p>
        </p:txBody>
      </p:sp>
      <p:pic>
        <p:nvPicPr>
          <p:cNvPr id="5" name="Picture 4" descr="A cartoon character with a question mark&#10;&#10;AI-generated content may be incorrect.">
            <a:extLst>
              <a:ext uri="{FF2B5EF4-FFF2-40B4-BE49-F238E27FC236}">
                <a16:creationId xmlns:a16="http://schemas.microsoft.com/office/drawing/2014/main" id="{D5B373BF-7ED9-C4D1-7CF6-4680E2B679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7893" y="494268"/>
            <a:ext cx="2085000" cy="2224220"/>
          </a:xfrm>
          <a:prstGeom prst="rect">
            <a:avLst/>
          </a:prstGeom>
        </p:spPr>
      </p:pic>
      <p:pic>
        <p:nvPicPr>
          <p:cNvPr id="16" name="Picture 15" descr="A cartoon character leaning against a question mark&#10;&#10;AI-generated content may be incorrect.">
            <a:extLst>
              <a:ext uri="{FF2B5EF4-FFF2-40B4-BE49-F238E27FC236}">
                <a16:creationId xmlns:a16="http://schemas.microsoft.com/office/drawing/2014/main" id="{65A1136F-DFCE-A0B2-490D-CE79B246BF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99110" y="648729"/>
            <a:ext cx="1899647" cy="2069758"/>
          </a:xfrm>
          <a:prstGeom prst="rect">
            <a:avLst/>
          </a:prstGeom>
        </p:spPr>
      </p:pic>
      <p:pic>
        <p:nvPicPr>
          <p:cNvPr id="14" name="Large Clock Ticking - QuickSounds.com">
            <a:hlinkClick r:id="" action="ppaction://media"/>
            <a:extLst>
              <a:ext uri="{FF2B5EF4-FFF2-40B4-BE49-F238E27FC236}">
                <a16:creationId xmlns:a16="http://schemas.microsoft.com/office/drawing/2014/main" id="{B0B131BA-5E13-9B32-360E-4509B1D4DF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1291416" y="139443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4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10" grpId="0" animBg="1"/>
      <p:bldP spid="24" grpId="0" animBg="1"/>
      <p:bldP spid="24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426</cp:revision>
  <dcterms:created xsi:type="dcterms:W3CDTF">2025-01-29T10:44:32Z</dcterms:created>
  <dcterms:modified xsi:type="dcterms:W3CDTF">2025-05-05T11:53:18Z</dcterms:modified>
</cp:coreProperties>
</file>