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65E620-EECC-4A80-A0B6-EEA4060E94AB}" type="datetimeFigureOut">
              <a:rPr lang="en-IN" smtClean="0"/>
              <a:t>13-10-2018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D5561A-5A20-4320-9683-34A90420AC67}" type="slidenum">
              <a:rPr lang="en-IN" smtClean="0"/>
              <a:t>‹#›</a:t>
            </a:fld>
            <a:endParaRPr lang="en-IN"/>
          </a:p>
        </p:txBody>
      </p:sp>
    </p:spTree>
    <p:extLst>
      <p:ext uri="{BB962C8B-B14F-4D97-AF65-F5344CB8AC3E}">
        <p14:creationId xmlns:p14="http://schemas.microsoft.com/office/powerpoint/2010/main" val="493099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065E620-EECC-4A80-A0B6-EEA4060E94AB}" type="datetimeFigureOut">
              <a:rPr lang="en-IN" smtClean="0"/>
              <a:t>13-10-2018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D5561A-5A20-4320-9683-34A90420AC67}" type="slidenum">
              <a:rPr lang="en-IN" smtClean="0"/>
              <a:t>‹#›</a:t>
            </a:fld>
            <a:endParaRPr lang="en-IN"/>
          </a:p>
        </p:txBody>
      </p:sp>
    </p:spTree>
    <p:extLst>
      <p:ext uri="{BB962C8B-B14F-4D97-AF65-F5344CB8AC3E}">
        <p14:creationId xmlns:p14="http://schemas.microsoft.com/office/powerpoint/2010/main" val="4023804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065E620-EECC-4A80-A0B6-EEA4060E94AB}" type="datetimeFigureOut">
              <a:rPr lang="en-IN" smtClean="0"/>
              <a:t>13-10-2018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D5561A-5A20-4320-9683-34A90420AC67}" type="slidenum">
              <a:rPr lang="en-IN" smtClean="0"/>
              <a:t>‹#›</a:t>
            </a:fld>
            <a:endParaRPr lang="en-IN"/>
          </a:p>
        </p:txBody>
      </p:sp>
    </p:spTree>
    <p:extLst>
      <p:ext uri="{BB962C8B-B14F-4D97-AF65-F5344CB8AC3E}">
        <p14:creationId xmlns:p14="http://schemas.microsoft.com/office/powerpoint/2010/main" val="482079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065E620-EECC-4A80-A0B6-EEA4060E94AB}" type="datetimeFigureOut">
              <a:rPr lang="en-IN" smtClean="0"/>
              <a:t>13-10-2018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D5561A-5A20-4320-9683-34A90420AC6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68228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65E620-EECC-4A80-A0B6-EEA4060E94AB}" type="datetimeFigureOut">
              <a:rPr lang="en-IN" smtClean="0"/>
              <a:t>13-10-2018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D5561A-5A20-4320-9683-34A90420AC67}" type="slidenum">
              <a:rPr lang="en-IN" smtClean="0"/>
              <a:t>‹#›</a:t>
            </a:fld>
            <a:endParaRPr lang="en-IN"/>
          </a:p>
        </p:txBody>
      </p:sp>
    </p:spTree>
    <p:extLst>
      <p:ext uri="{BB962C8B-B14F-4D97-AF65-F5344CB8AC3E}">
        <p14:creationId xmlns:p14="http://schemas.microsoft.com/office/powerpoint/2010/main" val="97315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065E620-EECC-4A80-A0B6-EEA4060E94AB}" type="datetimeFigureOut">
              <a:rPr lang="en-IN" smtClean="0"/>
              <a:t>13-10-2018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D5561A-5A20-4320-9683-34A90420AC67}" type="slidenum">
              <a:rPr lang="en-IN" smtClean="0"/>
              <a:t>‹#›</a:t>
            </a:fld>
            <a:endParaRPr lang="en-IN"/>
          </a:p>
        </p:txBody>
      </p:sp>
    </p:spTree>
    <p:extLst>
      <p:ext uri="{BB962C8B-B14F-4D97-AF65-F5344CB8AC3E}">
        <p14:creationId xmlns:p14="http://schemas.microsoft.com/office/powerpoint/2010/main" val="3177536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065E620-EECC-4A80-A0B6-EEA4060E94AB}" type="datetimeFigureOut">
              <a:rPr lang="en-IN" smtClean="0"/>
              <a:t>13-10-2018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D5561A-5A20-4320-9683-34A90420AC67}" type="slidenum">
              <a:rPr lang="en-IN" smtClean="0"/>
              <a:t>‹#›</a:t>
            </a:fld>
            <a:endParaRPr lang="en-IN"/>
          </a:p>
        </p:txBody>
      </p:sp>
    </p:spTree>
    <p:extLst>
      <p:ext uri="{BB962C8B-B14F-4D97-AF65-F5344CB8AC3E}">
        <p14:creationId xmlns:p14="http://schemas.microsoft.com/office/powerpoint/2010/main" val="3941880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65E620-EECC-4A80-A0B6-EEA4060E94AB}" type="datetimeFigureOut">
              <a:rPr lang="en-IN" smtClean="0"/>
              <a:t>13-10-2018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D5561A-5A20-4320-9683-34A90420AC67}" type="slidenum">
              <a:rPr lang="en-IN" smtClean="0"/>
              <a:t>‹#›</a:t>
            </a:fld>
            <a:endParaRPr lang="en-IN"/>
          </a:p>
        </p:txBody>
      </p:sp>
    </p:spTree>
    <p:extLst>
      <p:ext uri="{BB962C8B-B14F-4D97-AF65-F5344CB8AC3E}">
        <p14:creationId xmlns:p14="http://schemas.microsoft.com/office/powerpoint/2010/main" val="4357454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65E620-EECC-4A80-A0B6-EEA4060E94AB}" type="datetimeFigureOut">
              <a:rPr lang="en-IN" smtClean="0"/>
              <a:t>13-10-2018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D5561A-5A20-4320-9683-34A90420AC67}" type="slidenum">
              <a:rPr lang="en-IN" smtClean="0"/>
              <a:t>‹#›</a:t>
            </a:fld>
            <a:endParaRPr lang="en-IN"/>
          </a:p>
        </p:txBody>
      </p:sp>
    </p:spTree>
    <p:extLst>
      <p:ext uri="{BB962C8B-B14F-4D97-AF65-F5344CB8AC3E}">
        <p14:creationId xmlns:p14="http://schemas.microsoft.com/office/powerpoint/2010/main" val="2754684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065E620-EECC-4A80-A0B6-EEA4060E94AB}" type="datetimeFigureOut">
              <a:rPr lang="en-IN" smtClean="0"/>
              <a:t>13-10-2018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D5561A-5A20-4320-9683-34A90420AC67}" type="slidenum">
              <a:rPr lang="en-IN" smtClean="0"/>
              <a:t>‹#›</a:t>
            </a:fld>
            <a:endParaRPr lang="en-IN"/>
          </a:p>
        </p:txBody>
      </p:sp>
    </p:spTree>
    <p:extLst>
      <p:ext uri="{BB962C8B-B14F-4D97-AF65-F5344CB8AC3E}">
        <p14:creationId xmlns:p14="http://schemas.microsoft.com/office/powerpoint/2010/main" val="3074624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65E620-EECC-4A80-A0B6-EEA4060E94AB}" type="datetimeFigureOut">
              <a:rPr lang="en-IN" smtClean="0"/>
              <a:t>13-10-2018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D5561A-5A20-4320-9683-34A90420AC67}" type="slidenum">
              <a:rPr lang="en-IN" smtClean="0"/>
              <a:t>‹#›</a:t>
            </a:fld>
            <a:endParaRPr lang="en-IN"/>
          </a:p>
        </p:txBody>
      </p:sp>
    </p:spTree>
    <p:extLst>
      <p:ext uri="{BB962C8B-B14F-4D97-AF65-F5344CB8AC3E}">
        <p14:creationId xmlns:p14="http://schemas.microsoft.com/office/powerpoint/2010/main" val="4127887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65E620-EECC-4A80-A0B6-EEA4060E94AB}" type="datetimeFigureOut">
              <a:rPr lang="en-IN" smtClean="0"/>
              <a:t>13-10-2018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D5561A-5A20-4320-9683-34A90420AC67}" type="slidenum">
              <a:rPr lang="en-IN" smtClean="0"/>
              <a:t>‹#›</a:t>
            </a:fld>
            <a:endParaRPr lang="en-IN"/>
          </a:p>
        </p:txBody>
      </p:sp>
    </p:spTree>
    <p:extLst>
      <p:ext uri="{BB962C8B-B14F-4D97-AF65-F5344CB8AC3E}">
        <p14:creationId xmlns:p14="http://schemas.microsoft.com/office/powerpoint/2010/main" val="1483412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65E620-EECC-4A80-A0B6-EEA4060E94AB}" type="datetimeFigureOut">
              <a:rPr lang="en-IN" smtClean="0"/>
              <a:t>13-10-2018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D5561A-5A20-4320-9683-34A90420AC67}" type="slidenum">
              <a:rPr lang="en-IN" smtClean="0"/>
              <a:t>‹#›</a:t>
            </a:fld>
            <a:endParaRPr lang="en-IN"/>
          </a:p>
        </p:txBody>
      </p:sp>
    </p:spTree>
    <p:extLst>
      <p:ext uri="{BB962C8B-B14F-4D97-AF65-F5344CB8AC3E}">
        <p14:creationId xmlns:p14="http://schemas.microsoft.com/office/powerpoint/2010/main" val="3787231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065E620-EECC-4A80-A0B6-EEA4060E94AB}" type="datetimeFigureOut">
              <a:rPr lang="en-IN" smtClean="0"/>
              <a:t>13-10-2018</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8D5561A-5A20-4320-9683-34A90420AC67}" type="slidenum">
              <a:rPr lang="en-IN" smtClean="0"/>
              <a:t>‹#›</a:t>
            </a:fld>
            <a:endParaRPr lang="en-IN"/>
          </a:p>
        </p:txBody>
      </p:sp>
    </p:spTree>
    <p:extLst>
      <p:ext uri="{BB962C8B-B14F-4D97-AF65-F5344CB8AC3E}">
        <p14:creationId xmlns:p14="http://schemas.microsoft.com/office/powerpoint/2010/main" val="3829242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065E620-EECC-4A80-A0B6-EEA4060E94AB}" type="datetimeFigureOut">
              <a:rPr lang="en-IN" smtClean="0"/>
              <a:t>13-10-2018</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8D5561A-5A20-4320-9683-34A90420AC67}" type="slidenum">
              <a:rPr lang="en-IN" smtClean="0"/>
              <a:t>‹#›</a:t>
            </a:fld>
            <a:endParaRPr lang="en-IN"/>
          </a:p>
        </p:txBody>
      </p:sp>
    </p:spTree>
    <p:extLst>
      <p:ext uri="{BB962C8B-B14F-4D97-AF65-F5344CB8AC3E}">
        <p14:creationId xmlns:p14="http://schemas.microsoft.com/office/powerpoint/2010/main" val="4277984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3065E620-EECC-4A80-A0B6-EEA4060E94AB}" type="datetimeFigureOut">
              <a:rPr lang="en-IN" smtClean="0"/>
              <a:t>13-10-2018</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8D5561A-5A20-4320-9683-34A90420AC67}" type="slidenum">
              <a:rPr lang="en-IN" smtClean="0"/>
              <a:t>‹#›</a:t>
            </a:fld>
            <a:endParaRPr lang="en-IN"/>
          </a:p>
        </p:txBody>
      </p:sp>
    </p:spTree>
    <p:extLst>
      <p:ext uri="{BB962C8B-B14F-4D97-AF65-F5344CB8AC3E}">
        <p14:creationId xmlns:p14="http://schemas.microsoft.com/office/powerpoint/2010/main" val="1627653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065E620-EECC-4A80-A0B6-EEA4060E94AB}" type="datetimeFigureOut">
              <a:rPr lang="en-IN" smtClean="0"/>
              <a:t>13-10-2018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D5561A-5A20-4320-9683-34A90420AC67}" type="slidenum">
              <a:rPr lang="en-IN" smtClean="0"/>
              <a:t>‹#›</a:t>
            </a:fld>
            <a:endParaRPr lang="en-IN"/>
          </a:p>
        </p:txBody>
      </p:sp>
    </p:spTree>
    <p:extLst>
      <p:ext uri="{BB962C8B-B14F-4D97-AF65-F5344CB8AC3E}">
        <p14:creationId xmlns:p14="http://schemas.microsoft.com/office/powerpoint/2010/main" val="2839161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065E620-EECC-4A80-A0B6-EEA4060E94AB}" type="datetimeFigureOut">
              <a:rPr lang="en-IN" smtClean="0"/>
              <a:t>13-10-2018</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8D5561A-5A20-4320-9683-34A90420AC67}" type="slidenum">
              <a:rPr lang="en-IN" smtClean="0"/>
              <a:t>‹#›</a:t>
            </a:fld>
            <a:endParaRPr lang="en-IN"/>
          </a:p>
        </p:txBody>
      </p:sp>
    </p:spTree>
    <p:extLst>
      <p:ext uri="{BB962C8B-B14F-4D97-AF65-F5344CB8AC3E}">
        <p14:creationId xmlns:p14="http://schemas.microsoft.com/office/powerpoint/2010/main" val="17158719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4400" b="1" dirty="0"/>
              <a:t>CAPSTONE </a:t>
            </a:r>
            <a:r>
              <a:rPr lang="en-IN" sz="4400" b="1" dirty="0" smtClean="0"/>
              <a:t>PROJECT</a:t>
            </a:r>
            <a:r>
              <a:rPr lang="en-IN" dirty="0"/>
              <a:t/>
            </a:r>
            <a:br>
              <a:rPr lang="en-IN" dirty="0"/>
            </a:br>
            <a:endParaRPr lang="en-IN" dirty="0"/>
          </a:p>
        </p:txBody>
      </p:sp>
      <p:sp>
        <p:nvSpPr>
          <p:cNvPr id="3" name="Subtitle 2"/>
          <p:cNvSpPr>
            <a:spLocks noGrp="1"/>
          </p:cNvSpPr>
          <p:nvPr>
            <p:ph type="subTitle" idx="1"/>
          </p:nvPr>
        </p:nvSpPr>
        <p:spPr/>
        <p:txBody>
          <a:bodyPr/>
          <a:lstStyle/>
          <a:p>
            <a:r>
              <a:rPr lang="en-IN" b="1" dirty="0"/>
              <a:t>BATTLE OF THE NEIGHBOURHOOD</a:t>
            </a:r>
            <a:endParaRPr lang="en-IN" dirty="0"/>
          </a:p>
          <a:p>
            <a:endParaRPr lang="en-IN" dirty="0"/>
          </a:p>
        </p:txBody>
      </p:sp>
    </p:spTree>
    <p:extLst>
      <p:ext uri="{BB962C8B-B14F-4D97-AF65-F5344CB8AC3E}">
        <p14:creationId xmlns:p14="http://schemas.microsoft.com/office/powerpoint/2010/main" val="2795757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175656"/>
            <a:ext cx="9404723" cy="677591"/>
          </a:xfrm>
        </p:spPr>
        <p:txBody>
          <a:bodyPr/>
          <a:lstStyle/>
          <a:p>
            <a:r>
              <a:rPr lang="en-IN" dirty="0" smtClean="0"/>
              <a:t>BUSINESS PROBLEM</a:t>
            </a:r>
            <a:endParaRPr lang="en-IN" dirty="0"/>
          </a:p>
        </p:txBody>
      </p:sp>
      <p:sp>
        <p:nvSpPr>
          <p:cNvPr id="3" name="Content Placeholder 2"/>
          <p:cNvSpPr>
            <a:spLocks noGrp="1"/>
          </p:cNvSpPr>
          <p:nvPr>
            <p:ph idx="1"/>
          </p:nvPr>
        </p:nvSpPr>
        <p:spPr/>
        <p:txBody>
          <a:bodyPr/>
          <a:lstStyle/>
          <a:p>
            <a:r>
              <a:rPr lang="en-IN" dirty="0"/>
              <a:t> A </a:t>
            </a:r>
            <a:r>
              <a:rPr lang="en-IN" u="sng" dirty="0"/>
              <a:t>Asian restaurant food</a:t>
            </a:r>
            <a:r>
              <a:rPr lang="en-IN" dirty="0"/>
              <a:t> joint thinks of opening few stores in and around Toronto region; as they possess a good brand value around Asian regions, they want to concentrate much of that region people. Such that much of the stores will attract that people from that region. There are several factors we need to consider while solving this problem. In the initial stages they are thinking to open 3 stores and then based on the response they are willing to open subsequent stores</a:t>
            </a:r>
            <a:r>
              <a:rPr lang="en-IN" dirty="0" smtClean="0"/>
              <a:t>.</a:t>
            </a:r>
            <a:endParaRPr lang="en-IN" dirty="0"/>
          </a:p>
        </p:txBody>
      </p:sp>
    </p:spTree>
    <p:extLst>
      <p:ext uri="{BB962C8B-B14F-4D97-AF65-F5344CB8AC3E}">
        <p14:creationId xmlns:p14="http://schemas.microsoft.com/office/powerpoint/2010/main" val="3768455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Problems to address</a:t>
            </a:r>
            <a:endParaRPr lang="en-IN" dirty="0"/>
          </a:p>
        </p:txBody>
      </p:sp>
      <p:sp>
        <p:nvSpPr>
          <p:cNvPr id="3" name="Content Placeholder 2"/>
          <p:cNvSpPr>
            <a:spLocks noGrp="1"/>
          </p:cNvSpPr>
          <p:nvPr>
            <p:ph idx="1"/>
          </p:nvPr>
        </p:nvSpPr>
        <p:spPr>
          <a:xfrm>
            <a:off x="1103312" y="1959430"/>
            <a:ext cx="8946541" cy="4288970"/>
          </a:xfrm>
        </p:spPr>
        <p:txBody>
          <a:bodyPr/>
          <a:lstStyle/>
          <a:p>
            <a:pPr lvl="0"/>
            <a:r>
              <a:rPr lang="en-IN" dirty="0"/>
              <a:t>They need to find the subsequent locations where they have to start the restaurants based on the location of people in that region .</a:t>
            </a:r>
          </a:p>
          <a:p>
            <a:pPr lvl="0"/>
            <a:r>
              <a:rPr lang="en-IN" dirty="0"/>
              <a:t>They have to choose the locations mostly where the Asian population is higher.in order to do that we could locate the similar Asian food joints too from the foursquare location  data apps.</a:t>
            </a:r>
          </a:p>
          <a:p>
            <a:pPr lvl="0"/>
            <a:r>
              <a:rPr lang="en-IN" dirty="0"/>
              <a:t>They need got  to identify the other type of food joints present in that regions and study </a:t>
            </a:r>
            <a:r>
              <a:rPr lang="en-IN" dirty="0" err="1"/>
              <a:t>ther</a:t>
            </a:r>
            <a:r>
              <a:rPr lang="en-IN" dirty="0"/>
              <a:t> profitability (which is hard mostly and it can be neglected if needed)</a:t>
            </a:r>
          </a:p>
          <a:p>
            <a:r>
              <a:rPr lang="en-IN" dirty="0"/>
              <a:t>Using Four square data location apps we need to locate the prime locations in the neighbourhood where similar food joints are kept and prioritize the regions accordingly</a:t>
            </a:r>
          </a:p>
        </p:txBody>
      </p:sp>
    </p:spTree>
    <p:extLst>
      <p:ext uri="{BB962C8B-B14F-4D97-AF65-F5344CB8AC3E}">
        <p14:creationId xmlns:p14="http://schemas.microsoft.com/office/powerpoint/2010/main" val="1198773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used:</a:t>
            </a:r>
            <a:endParaRPr lang="en-IN" dirty="0"/>
          </a:p>
        </p:txBody>
      </p:sp>
      <p:sp>
        <p:nvSpPr>
          <p:cNvPr id="3" name="Content Placeholder 2"/>
          <p:cNvSpPr>
            <a:spLocks noGrp="1"/>
          </p:cNvSpPr>
          <p:nvPr>
            <p:ph idx="1"/>
          </p:nvPr>
        </p:nvSpPr>
        <p:spPr>
          <a:xfrm>
            <a:off x="1103312" y="1436914"/>
            <a:ext cx="8946541" cy="4811485"/>
          </a:xfrm>
        </p:spPr>
        <p:txBody>
          <a:bodyPr/>
          <a:lstStyle/>
          <a:p>
            <a:r>
              <a:rPr lang="en-IN" dirty="0"/>
              <a:t>The data required is available on the Wikipedia page and foursquare API can be used.</a:t>
            </a:r>
          </a:p>
          <a:p>
            <a:pPr marL="0" indent="0">
              <a:buNone/>
            </a:pPr>
            <a:r>
              <a:rPr lang="en-IN" u="sng" dirty="0">
                <a:hlinkClick r:id="rId2"/>
              </a:rPr>
              <a:t>https://en.wikipedia.org/wiki/List_of_postal_codes_of_Canada:_M</a:t>
            </a:r>
            <a:endParaRPr lang="en-IN" dirty="0"/>
          </a:p>
          <a:p>
            <a:endParaRPr lang="en-IN" dirty="0"/>
          </a:p>
          <a:p>
            <a:endParaRPr lang="en-IN" dirty="0"/>
          </a:p>
        </p:txBody>
      </p:sp>
      <p:pic>
        <p:nvPicPr>
          <p:cNvPr id="4" name="Picture 3"/>
          <p:cNvPicPr>
            <a:picLocks noChangeAspect="1"/>
          </p:cNvPicPr>
          <p:nvPr/>
        </p:nvPicPr>
        <p:blipFill>
          <a:blip r:embed="rId3"/>
          <a:stretch>
            <a:fillRect/>
          </a:stretch>
        </p:blipFill>
        <p:spPr>
          <a:xfrm>
            <a:off x="646111" y="2838993"/>
            <a:ext cx="5135608" cy="3409406"/>
          </a:xfrm>
          <a:prstGeom prst="rect">
            <a:avLst/>
          </a:prstGeom>
        </p:spPr>
      </p:pic>
      <p:pic>
        <p:nvPicPr>
          <p:cNvPr id="5" name="Picture 4"/>
          <p:cNvPicPr>
            <a:picLocks noChangeAspect="1"/>
          </p:cNvPicPr>
          <p:nvPr/>
        </p:nvPicPr>
        <p:blipFill>
          <a:blip r:embed="rId4"/>
          <a:stretch>
            <a:fillRect/>
          </a:stretch>
        </p:blipFill>
        <p:spPr>
          <a:xfrm>
            <a:off x="6114778" y="2752996"/>
            <a:ext cx="4743450" cy="3581400"/>
          </a:xfrm>
          <a:prstGeom prst="rect">
            <a:avLst/>
          </a:prstGeom>
        </p:spPr>
      </p:pic>
    </p:spTree>
    <p:extLst>
      <p:ext uri="{BB962C8B-B14F-4D97-AF65-F5344CB8AC3E}">
        <p14:creationId xmlns:p14="http://schemas.microsoft.com/office/powerpoint/2010/main" val="3479657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IN" dirty="0"/>
          </a:p>
        </p:txBody>
      </p:sp>
      <p:sp>
        <p:nvSpPr>
          <p:cNvPr id="3" name="Content Placeholder 2"/>
          <p:cNvSpPr>
            <a:spLocks noGrp="1"/>
          </p:cNvSpPr>
          <p:nvPr>
            <p:ph idx="1"/>
          </p:nvPr>
        </p:nvSpPr>
        <p:spPr>
          <a:xfrm>
            <a:off x="646112" y="1580606"/>
            <a:ext cx="9403742" cy="5042263"/>
          </a:xfrm>
        </p:spPr>
        <p:txBody>
          <a:bodyPr/>
          <a:lstStyle/>
          <a:p>
            <a:pPr marL="457200" indent="-457200">
              <a:buFont typeface="+mj-lt"/>
              <a:buAutoNum type="arabicPeriod"/>
            </a:pPr>
            <a:r>
              <a:rPr lang="en-IN" dirty="0"/>
              <a:t>We first loaded all the Postal Codes into a data frame from a Wikipedia page , then for each postal code we fetched the co-ordinates ( latitude and Longitude</a:t>
            </a:r>
            <a:r>
              <a:rPr lang="en-IN" dirty="0" smtClean="0"/>
              <a:t>).</a:t>
            </a:r>
          </a:p>
          <a:p>
            <a:pPr marL="457200" indent="-457200">
              <a:buFont typeface="+mj-lt"/>
              <a:buAutoNum type="arabicPeriod"/>
            </a:pPr>
            <a:r>
              <a:rPr lang="en-IN" dirty="0" smtClean="0"/>
              <a:t>Once </a:t>
            </a:r>
            <a:r>
              <a:rPr lang="en-IN" dirty="0"/>
              <a:t>this data was ready we dropped the </a:t>
            </a:r>
            <a:r>
              <a:rPr lang="en-IN" dirty="0" err="1"/>
              <a:t>neighborhood</a:t>
            </a:r>
            <a:r>
              <a:rPr lang="en-IN" dirty="0"/>
              <a:t> column and did clustering using K-MEAN </a:t>
            </a:r>
            <a:r>
              <a:rPr lang="en-IN" dirty="0" err="1" smtClean="0"/>
              <a:t>algorithm.This</a:t>
            </a:r>
            <a:r>
              <a:rPr lang="en-IN" dirty="0" smtClean="0"/>
              <a:t> </a:t>
            </a:r>
            <a:r>
              <a:rPr lang="en-IN" dirty="0"/>
              <a:t>algorithm helped us divide the region of Toronto into </a:t>
            </a:r>
            <a:r>
              <a:rPr lang="en-IN" dirty="0" smtClean="0"/>
              <a:t>54clusters </a:t>
            </a:r>
            <a:r>
              <a:rPr lang="en-IN" dirty="0"/>
              <a:t>, they are shown in </a:t>
            </a:r>
            <a:r>
              <a:rPr lang="en-IN" dirty="0" smtClean="0"/>
              <a:t>4 </a:t>
            </a:r>
            <a:r>
              <a:rPr lang="en-IN" dirty="0"/>
              <a:t>different </a:t>
            </a:r>
            <a:r>
              <a:rPr lang="en-IN" dirty="0" err="1"/>
              <a:t>colors</a:t>
            </a:r>
            <a:r>
              <a:rPr lang="en-IN" dirty="0"/>
              <a:t/>
            </a:r>
            <a:br>
              <a:rPr lang="en-IN" dirty="0"/>
            </a:br>
            <a:endParaRPr lang="en-IN" dirty="0"/>
          </a:p>
        </p:txBody>
      </p:sp>
      <p:pic>
        <p:nvPicPr>
          <p:cNvPr id="4" name="Picture 3"/>
          <p:cNvPicPr>
            <a:picLocks noChangeAspect="1"/>
          </p:cNvPicPr>
          <p:nvPr/>
        </p:nvPicPr>
        <p:blipFill>
          <a:blip r:embed="rId2"/>
          <a:stretch>
            <a:fillRect/>
          </a:stretch>
        </p:blipFill>
        <p:spPr>
          <a:xfrm>
            <a:off x="5347983" y="3833026"/>
            <a:ext cx="5730737" cy="2789843"/>
          </a:xfrm>
          <a:prstGeom prst="rect">
            <a:avLst/>
          </a:prstGeom>
        </p:spPr>
      </p:pic>
    </p:spTree>
    <p:extLst>
      <p:ext uri="{BB962C8B-B14F-4D97-AF65-F5344CB8AC3E}">
        <p14:creationId xmlns:p14="http://schemas.microsoft.com/office/powerpoint/2010/main" val="601064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383305"/>
          </a:xfrm>
        </p:spPr>
        <p:txBody>
          <a:bodyPr/>
          <a:lstStyle/>
          <a:p>
            <a:endParaRPr lang="en-IN" dirty="0"/>
          </a:p>
        </p:txBody>
      </p:sp>
      <p:sp>
        <p:nvSpPr>
          <p:cNvPr id="3" name="Content Placeholder 2"/>
          <p:cNvSpPr>
            <a:spLocks noGrp="1"/>
          </p:cNvSpPr>
          <p:nvPr>
            <p:ph idx="1"/>
          </p:nvPr>
        </p:nvSpPr>
        <p:spPr>
          <a:xfrm>
            <a:off x="522514" y="1031966"/>
            <a:ext cx="9527339" cy="5216433"/>
          </a:xfrm>
        </p:spPr>
        <p:txBody>
          <a:bodyPr/>
          <a:lstStyle/>
          <a:p>
            <a:r>
              <a:rPr lang="en-IN" dirty="0"/>
              <a:t>Once we had 5 clusters now we have to identify the locations for opening the store </a:t>
            </a:r>
            <a:endParaRPr lang="en-IN" dirty="0" smtClean="0"/>
          </a:p>
          <a:p>
            <a:r>
              <a:rPr lang="en-IN" dirty="0" smtClean="0"/>
              <a:t>Now </a:t>
            </a:r>
            <a:r>
              <a:rPr lang="en-IN" dirty="0"/>
              <a:t>we fetch the data related to all </a:t>
            </a:r>
            <a:r>
              <a:rPr lang="en-IN" dirty="0" err="1"/>
              <a:t>neighborhoods</a:t>
            </a:r>
            <a:r>
              <a:rPr lang="en-IN" dirty="0"/>
              <a:t> ( the venues in those </a:t>
            </a:r>
            <a:r>
              <a:rPr lang="en-IN" dirty="0" err="1"/>
              <a:t>neighborhood</a:t>
            </a:r>
            <a:r>
              <a:rPr lang="en-IN" dirty="0"/>
              <a:t>, their co-ordinates and what category they fall into).</a:t>
            </a:r>
            <a:br>
              <a:rPr lang="en-IN" dirty="0"/>
            </a:br>
            <a:r>
              <a:rPr lang="en-IN" dirty="0"/>
              <a:t/>
            </a:r>
            <a:br>
              <a:rPr lang="en-IN" dirty="0"/>
            </a:br>
            <a:r>
              <a:rPr lang="en-IN" dirty="0" smtClean="0"/>
              <a:t> In this method we have to find it for other three clusters and then put the output results.</a:t>
            </a:r>
            <a:endParaRPr lang="en-IN" dirty="0"/>
          </a:p>
        </p:txBody>
      </p:sp>
    </p:spTree>
    <p:extLst>
      <p:ext uri="{BB962C8B-B14F-4D97-AF65-F5344CB8AC3E}">
        <p14:creationId xmlns:p14="http://schemas.microsoft.com/office/powerpoint/2010/main" val="3217155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IN" dirty="0"/>
          </a:p>
        </p:txBody>
      </p:sp>
      <p:sp>
        <p:nvSpPr>
          <p:cNvPr id="3" name="Content Placeholder 2"/>
          <p:cNvSpPr>
            <a:spLocks noGrp="1"/>
          </p:cNvSpPr>
          <p:nvPr>
            <p:ph idx="1"/>
          </p:nvPr>
        </p:nvSpPr>
        <p:spPr>
          <a:xfrm>
            <a:off x="646112" y="1358538"/>
            <a:ext cx="9403742" cy="4889862"/>
          </a:xfrm>
        </p:spPr>
        <p:txBody>
          <a:bodyPr/>
          <a:lstStyle/>
          <a:p>
            <a:pPr marL="0" indent="0">
              <a:buNone/>
            </a:pPr>
            <a:r>
              <a:rPr lang="en-IN" b="1" dirty="0"/>
              <a:t> </a:t>
            </a:r>
            <a:r>
              <a:rPr lang="en-IN" dirty="0"/>
              <a:t>F</a:t>
            </a:r>
            <a:r>
              <a:rPr lang="en-IN" dirty="0" smtClean="0"/>
              <a:t>rom </a:t>
            </a:r>
            <a:r>
              <a:rPr lang="en-IN" dirty="0"/>
              <a:t>performing the following methodology we </a:t>
            </a:r>
            <a:r>
              <a:rPr lang="en-IN" dirty="0" err="1"/>
              <a:t>otain</a:t>
            </a:r>
            <a:r>
              <a:rPr lang="en-IN" dirty="0"/>
              <a:t> the following results for the clusters as</a:t>
            </a:r>
          </a:p>
          <a:p>
            <a:pPr marL="457200" lvl="0" indent="-457200">
              <a:buFont typeface="+mj-lt"/>
              <a:buAutoNum type="arabicPeriod"/>
            </a:pPr>
            <a:r>
              <a:rPr lang="en-IN" dirty="0"/>
              <a:t>In cluster-1 top 3  picks in this cluster are </a:t>
            </a:r>
            <a:r>
              <a:rPr lang="en-IN" dirty="0" err="1"/>
              <a:t>vicroria</a:t>
            </a:r>
            <a:r>
              <a:rPr lang="en-IN" dirty="0"/>
              <a:t> hotel, commerce court, esplanade.</a:t>
            </a:r>
          </a:p>
          <a:p>
            <a:pPr marL="457200" lvl="0" indent="-457200">
              <a:buFont typeface="+mj-lt"/>
              <a:buAutoNum type="arabicPeriod"/>
            </a:pPr>
            <a:r>
              <a:rPr lang="en-IN" dirty="0"/>
              <a:t>In cluster-2  top three picks is </a:t>
            </a:r>
            <a:r>
              <a:rPr lang="en-IN" dirty="0" err="1"/>
              <a:t>choosen</a:t>
            </a:r>
            <a:r>
              <a:rPr lang="en-IN" dirty="0"/>
              <a:t> </a:t>
            </a:r>
            <a:r>
              <a:rPr lang="en-IN" dirty="0" err="1"/>
              <a:t>i.e</a:t>
            </a:r>
            <a:r>
              <a:rPr lang="en-IN" dirty="0"/>
              <a:t>  oriole, </a:t>
            </a:r>
            <a:r>
              <a:rPr lang="en-IN" dirty="0" err="1"/>
              <a:t>fairview</a:t>
            </a:r>
            <a:r>
              <a:rPr lang="en-IN" dirty="0"/>
              <a:t>, henry farm</a:t>
            </a:r>
          </a:p>
          <a:p>
            <a:pPr marL="457200" lvl="0" indent="-457200">
              <a:buFont typeface="+mj-lt"/>
              <a:buAutoNum type="arabicPeriod"/>
            </a:pPr>
            <a:r>
              <a:rPr lang="en-IN" dirty="0"/>
              <a:t>In cluster-3 top three picks is </a:t>
            </a:r>
            <a:r>
              <a:rPr lang="en-IN" dirty="0" err="1"/>
              <a:t>choosen</a:t>
            </a:r>
            <a:r>
              <a:rPr lang="en-IN" dirty="0"/>
              <a:t> </a:t>
            </a:r>
            <a:r>
              <a:rPr lang="en-IN" dirty="0" err="1"/>
              <a:t>i.e</a:t>
            </a:r>
            <a:r>
              <a:rPr lang="en-IN" dirty="0"/>
              <a:t>  </a:t>
            </a:r>
            <a:r>
              <a:rPr lang="en-IN" dirty="0" err="1"/>
              <a:t>swasan,high</a:t>
            </a:r>
            <a:r>
              <a:rPr lang="en-IN" dirty="0"/>
              <a:t> park, junction south.</a:t>
            </a:r>
          </a:p>
          <a:p>
            <a:pPr marL="457200" lvl="0" indent="-457200">
              <a:buFont typeface="+mj-lt"/>
              <a:buAutoNum type="arabicPeriod"/>
            </a:pPr>
            <a:r>
              <a:rPr lang="en-IN" dirty="0"/>
              <a:t>In the final cluster only top 3 has more than 10 common points , so top 3 is </a:t>
            </a:r>
            <a:r>
              <a:rPr lang="en-IN" dirty="0" err="1"/>
              <a:t>choosen</a:t>
            </a:r>
            <a:r>
              <a:rPr lang="en-IN" dirty="0"/>
              <a:t> </a:t>
            </a:r>
            <a:r>
              <a:rPr lang="en-IN" dirty="0" err="1"/>
              <a:t>i.e</a:t>
            </a:r>
            <a:r>
              <a:rPr lang="en-IN" dirty="0"/>
              <a:t>  </a:t>
            </a:r>
            <a:r>
              <a:rPr lang="en-IN" dirty="0" err="1"/>
              <a:t>steelies</a:t>
            </a:r>
            <a:r>
              <a:rPr lang="en-IN" dirty="0"/>
              <a:t> west, woodbin gardens, </a:t>
            </a:r>
            <a:r>
              <a:rPr lang="en-IN" dirty="0" err="1"/>
              <a:t>L'Amoureax</a:t>
            </a:r>
            <a:r>
              <a:rPr lang="en-IN" dirty="0"/>
              <a:t> west.</a:t>
            </a:r>
          </a:p>
          <a:p>
            <a:pPr marL="0" indent="0">
              <a:buNone/>
            </a:pPr>
            <a:r>
              <a:rPr lang="en-IN" dirty="0"/>
              <a:t> </a:t>
            </a:r>
          </a:p>
        </p:txBody>
      </p:sp>
    </p:spTree>
    <p:extLst>
      <p:ext uri="{BB962C8B-B14F-4D97-AF65-F5344CB8AC3E}">
        <p14:creationId xmlns:p14="http://schemas.microsoft.com/office/powerpoint/2010/main" val="295116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Discussion:</a:t>
            </a:r>
            <a:endParaRPr lang="en-IN" dirty="0"/>
          </a:p>
        </p:txBody>
      </p:sp>
      <p:sp>
        <p:nvSpPr>
          <p:cNvPr id="3" name="Content Placeholder 2"/>
          <p:cNvSpPr>
            <a:spLocks noGrp="1"/>
          </p:cNvSpPr>
          <p:nvPr>
            <p:ph idx="1"/>
          </p:nvPr>
        </p:nvSpPr>
        <p:spPr>
          <a:xfrm>
            <a:off x="809898" y="1397726"/>
            <a:ext cx="9239956" cy="4850674"/>
          </a:xfrm>
        </p:spPr>
        <p:txBody>
          <a:bodyPr/>
          <a:lstStyle/>
          <a:p>
            <a:r>
              <a:rPr lang="en-IN" dirty="0"/>
              <a:t>As we want to start a new Asian restaurant joint in that region and there no other one we choose to </a:t>
            </a:r>
            <a:r>
              <a:rPr lang="en-IN" dirty="0" err="1"/>
              <a:t>fint</a:t>
            </a:r>
            <a:r>
              <a:rPr lang="en-IN" dirty="0"/>
              <a:t> the regions with high fallout and it can we justified using the </a:t>
            </a:r>
            <a:r>
              <a:rPr lang="en-IN" dirty="0" err="1"/>
              <a:t>explainations</a:t>
            </a:r>
            <a:r>
              <a:rPr lang="en-IN" dirty="0"/>
              <a:t> as well  as  we could be sure of people visiting that venues such that there is possibility of being an Asian around that region to and to let them know as prime locations gives an added advantage.</a:t>
            </a:r>
          </a:p>
          <a:p>
            <a:r>
              <a:rPr lang="en-IN" dirty="0"/>
              <a:t>                           Thus, we could see that places with above results gives us an idea about spread of people in that region.so, we could end it saying it is advisable to  start a restaurant over that region venues.</a:t>
            </a:r>
          </a:p>
          <a:p>
            <a:endParaRPr lang="en-IN" dirty="0"/>
          </a:p>
        </p:txBody>
      </p:sp>
    </p:spTree>
    <p:extLst>
      <p:ext uri="{BB962C8B-B14F-4D97-AF65-F5344CB8AC3E}">
        <p14:creationId xmlns:p14="http://schemas.microsoft.com/office/powerpoint/2010/main" val="3891031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Conculsion</a:t>
            </a:r>
            <a:endParaRPr lang="en-IN" dirty="0"/>
          </a:p>
        </p:txBody>
      </p:sp>
      <p:sp>
        <p:nvSpPr>
          <p:cNvPr id="3" name="Content Placeholder 2"/>
          <p:cNvSpPr>
            <a:spLocks noGrp="1"/>
          </p:cNvSpPr>
          <p:nvPr>
            <p:ph idx="1"/>
          </p:nvPr>
        </p:nvSpPr>
        <p:spPr>
          <a:xfrm>
            <a:off x="646112" y="1423852"/>
            <a:ext cx="9403742" cy="4075611"/>
          </a:xfrm>
        </p:spPr>
        <p:txBody>
          <a:bodyPr/>
          <a:lstStyle/>
          <a:p>
            <a:pPr marL="0" indent="0">
              <a:buNone/>
            </a:pPr>
            <a:r>
              <a:rPr lang="en-IN" dirty="0"/>
              <a:t>Finally, we can conclude by saying that the following requirements are met as defined and problem is solved accordingly using python </a:t>
            </a:r>
            <a:r>
              <a:rPr lang="en-IN" dirty="0" smtClean="0"/>
              <a:t>labs and we got the exact results to where to establish the joints</a:t>
            </a:r>
            <a:r>
              <a:rPr lang="en-IN" dirty="0" smtClean="0"/>
              <a:t>.</a:t>
            </a:r>
          </a:p>
          <a:p>
            <a:pPr marL="0" indent="0">
              <a:buNone/>
            </a:pPr>
            <a:endParaRPr lang="en-IN" dirty="0"/>
          </a:p>
          <a:p>
            <a:pPr marL="0" indent="0">
              <a:buNone/>
            </a:pPr>
            <a:endParaRPr lang="en-IN" dirty="0" smtClean="0"/>
          </a:p>
          <a:p>
            <a:pPr marL="0" indent="0">
              <a:buNone/>
            </a:pPr>
            <a:endParaRPr lang="en-IN" dirty="0"/>
          </a:p>
          <a:p>
            <a:pPr marL="0" indent="0">
              <a:buNone/>
            </a:pPr>
            <a:r>
              <a:rPr lang="en-IN" dirty="0" smtClean="0"/>
              <a:t>                  THANK YOU..</a:t>
            </a:r>
            <a:endParaRPr lang="en-IN" dirty="0"/>
          </a:p>
        </p:txBody>
      </p:sp>
    </p:spTree>
    <p:extLst>
      <p:ext uri="{BB962C8B-B14F-4D97-AF65-F5344CB8AC3E}">
        <p14:creationId xmlns:p14="http://schemas.microsoft.com/office/powerpoint/2010/main" val="3641843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TotalTime>
  <Words>594</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CAPSTONE PROJECT </vt:lpstr>
      <vt:lpstr>BUSINESS PROBLEM</vt:lpstr>
      <vt:lpstr>Problems to address</vt:lpstr>
      <vt:lpstr>Data used:</vt:lpstr>
      <vt:lpstr>methodology</vt:lpstr>
      <vt:lpstr>PowerPoint Presentation</vt:lpstr>
      <vt:lpstr>Results:</vt:lpstr>
      <vt:lpstr>Discussion:</vt:lpstr>
      <vt:lpstr>Conculsion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GEETHA</dc:creator>
  <cp:lastModifiedBy>GEETHA</cp:lastModifiedBy>
  <cp:revision>4</cp:revision>
  <dcterms:created xsi:type="dcterms:W3CDTF">2018-10-13T12:46:06Z</dcterms:created>
  <dcterms:modified xsi:type="dcterms:W3CDTF">2018-10-13T13:00:25Z</dcterms:modified>
</cp:coreProperties>
</file>