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3" r:id="rId2"/>
    <p:sldId id="256" r:id="rId3"/>
    <p:sldId id="257" r:id="rId4"/>
    <p:sldId id="258" r:id="rId5"/>
    <p:sldId id="277" r:id="rId6"/>
    <p:sldId id="276" r:id="rId7"/>
    <p:sldId id="278" r:id="rId8"/>
    <p:sldId id="262" r:id="rId9"/>
    <p:sldId id="263" r:id="rId10"/>
    <p:sldId id="279" r:id="rId11"/>
    <p:sldId id="281" r:id="rId12"/>
    <p:sldId id="280" r:id="rId13"/>
    <p:sldId id="266" r:id="rId14"/>
    <p:sldId id="267" r:id="rId15"/>
    <p:sldId id="268" r:id="rId16"/>
    <p:sldId id="269" r:id="rId17"/>
    <p:sldId id="270" r:id="rId18"/>
    <p:sldId id="271"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45C44-33C4-42C4-9A7E-4467CBE6C5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E0154-D0EB-4D68-AC91-3E59FA0FBB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36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45C44-33C4-42C4-9A7E-4467CBE6C5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E0154-D0EB-4D68-AC91-3E59FA0FBBA6}" type="slidenum">
              <a:rPr lang="en-IN" smtClean="0"/>
              <a:t>‹#›</a:t>
            </a:fld>
            <a:endParaRPr lang="en-IN"/>
          </a:p>
        </p:txBody>
      </p:sp>
    </p:spTree>
    <p:extLst>
      <p:ext uri="{BB962C8B-B14F-4D97-AF65-F5344CB8AC3E}">
        <p14:creationId xmlns:p14="http://schemas.microsoft.com/office/powerpoint/2010/main" val="63506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45C44-33C4-42C4-9A7E-4467CBE6C5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E0154-D0EB-4D68-AC91-3E59FA0FBBA6}" type="slidenum">
              <a:rPr lang="en-IN" smtClean="0"/>
              <a:t>‹#›</a:t>
            </a:fld>
            <a:endParaRPr lang="en-IN"/>
          </a:p>
        </p:txBody>
      </p:sp>
    </p:spTree>
    <p:extLst>
      <p:ext uri="{BB962C8B-B14F-4D97-AF65-F5344CB8AC3E}">
        <p14:creationId xmlns:p14="http://schemas.microsoft.com/office/powerpoint/2010/main" val="168155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45C44-33C4-42C4-9A7E-4467CBE6C5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E0154-D0EB-4D68-AC91-3E59FA0FBBA6}" type="slidenum">
              <a:rPr lang="en-IN" smtClean="0"/>
              <a:t>‹#›</a:t>
            </a:fld>
            <a:endParaRPr lang="en-IN"/>
          </a:p>
        </p:txBody>
      </p:sp>
    </p:spTree>
    <p:extLst>
      <p:ext uri="{BB962C8B-B14F-4D97-AF65-F5344CB8AC3E}">
        <p14:creationId xmlns:p14="http://schemas.microsoft.com/office/powerpoint/2010/main" val="81354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45C44-33C4-42C4-9A7E-4467CBE6C5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E0154-D0EB-4D68-AC91-3E59FA0FBB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00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45C44-33C4-42C4-9A7E-4467CBE6C594}"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E0154-D0EB-4D68-AC91-3E59FA0FBBA6}" type="slidenum">
              <a:rPr lang="en-IN" smtClean="0"/>
              <a:t>‹#›</a:t>
            </a:fld>
            <a:endParaRPr lang="en-IN"/>
          </a:p>
        </p:txBody>
      </p:sp>
    </p:spTree>
    <p:extLst>
      <p:ext uri="{BB962C8B-B14F-4D97-AF65-F5344CB8AC3E}">
        <p14:creationId xmlns:p14="http://schemas.microsoft.com/office/powerpoint/2010/main" val="422000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45C44-33C4-42C4-9A7E-4467CBE6C594}" type="datetimeFigureOut">
              <a:rPr lang="en-IN" smtClean="0"/>
              <a:t>17-01-2025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AE0154-D0EB-4D68-AC91-3E59FA0FBBA6}" type="slidenum">
              <a:rPr lang="en-IN" smtClean="0"/>
              <a:t>‹#›</a:t>
            </a:fld>
            <a:endParaRPr lang="en-IN"/>
          </a:p>
        </p:txBody>
      </p:sp>
    </p:spTree>
    <p:extLst>
      <p:ext uri="{BB962C8B-B14F-4D97-AF65-F5344CB8AC3E}">
        <p14:creationId xmlns:p14="http://schemas.microsoft.com/office/powerpoint/2010/main" val="198316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45C44-33C4-42C4-9A7E-4467CBE6C594}"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AE0154-D0EB-4D68-AC91-3E59FA0FBBA6}" type="slidenum">
              <a:rPr lang="en-IN" smtClean="0"/>
              <a:t>‹#›</a:t>
            </a:fld>
            <a:endParaRPr lang="en-IN"/>
          </a:p>
        </p:txBody>
      </p:sp>
    </p:spTree>
    <p:extLst>
      <p:ext uri="{BB962C8B-B14F-4D97-AF65-F5344CB8AC3E}">
        <p14:creationId xmlns:p14="http://schemas.microsoft.com/office/powerpoint/2010/main" val="217316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745C44-33C4-42C4-9A7E-4467CBE6C594}" type="datetimeFigureOut">
              <a:rPr lang="en-IN" smtClean="0"/>
              <a:t>17-01-2025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8AE0154-D0EB-4D68-AC91-3E59FA0FBBA6}" type="slidenum">
              <a:rPr lang="en-IN" smtClean="0"/>
              <a:t>‹#›</a:t>
            </a:fld>
            <a:endParaRPr lang="en-IN"/>
          </a:p>
        </p:txBody>
      </p:sp>
    </p:spTree>
    <p:extLst>
      <p:ext uri="{BB962C8B-B14F-4D97-AF65-F5344CB8AC3E}">
        <p14:creationId xmlns:p14="http://schemas.microsoft.com/office/powerpoint/2010/main" val="183012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745C44-33C4-42C4-9A7E-4467CBE6C594}" type="datetimeFigureOut">
              <a:rPr lang="en-IN" smtClean="0"/>
              <a:t>17-01-2025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AE0154-D0EB-4D68-AC91-3E59FA0FBBA6}" type="slidenum">
              <a:rPr lang="en-IN" smtClean="0"/>
              <a:t>‹#›</a:t>
            </a:fld>
            <a:endParaRPr lang="en-IN"/>
          </a:p>
        </p:txBody>
      </p:sp>
    </p:spTree>
    <p:extLst>
      <p:ext uri="{BB962C8B-B14F-4D97-AF65-F5344CB8AC3E}">
        <p14:creationId xmlns:p14="http://schemas.microsoft.com/office/powerpoint/2010/main" val="73972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745C44-33C4-42C4-9A7E-4467CBE6C594}"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E0154-D0EB-4D68-AC91-3E59FA0FBBA6}" type="slidenum">
              <a:rPr lang="en-IN" smtClean="0"/>
              <a:t>‹#›</a:t>
            </a:fld>
            <a:endParaRPr lang="en-IN"/>
          </a:p>
        </p:txBody>
      </p:sp>
    </p:spTree>
    <p:extLst>
      <p:ext uri="{BB962C8B-B14F-4D97-AF65-F5344CB8AC3E}">
        <p14:creationId xmlns:p14="http://schemas.microsoft.com/office/powerpoint/2010/main" val="201965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745C44-33C4-42C4-9A7E-4467CBE6C594}" type="datetimeFigureOut">
              <a:rPr lang="en-IN" smtClean="0"/>
              <a:t>17-01-2025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AE0154-D0EB-4D68-AC91-3E59FA0FBBA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34685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43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4694E-B14C-D509-8D11-894BEC9CD7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D94879D-52AB-3AB7-B8A2-6B1487C27F01}"/>
              </a:ext>
            </a:extLst>
          </p:cNvPr>
          <p:cNvSpPr txBox="1"/>
          <p:nvPr/>
        </p:nvSpPr>
        <p:spPr>
          <a:xfrm>
            <a:off x="448056" y="192024"/>
            <a:ext cx="11338560" cy="1530162"/>
          </a:xfrm>
          <a:prstGeom prst="rect">
            <a:avLst/>
          </a:prstGeom>
          <a:noFill/>
        </p:spPr>
        <p:txBody>
          <a:bodyPr wrap="square" rtlCol="0">
            <a:spAutoFit/>
          </a:bodyPr>
          <a:lstStyle/>
          <a:p>
            <a:pPr algn="ct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Description: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Here we used the heart stroke dataset that is available in the </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Kaggle</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website for our analysis. This dataset consists of total 12 attributes.</a:t>
            </a:r>
          </a:p>
        </p:txBody>
      </p:sp>
      <p:pic>
        <p:nvPicPr>
          <p:cNvPr id="4" name="Picture 3">
            <a:extLst>
              <a:ext uri="{FF2B5EF4-FFF2-40B4-BE49-F238E27FC236}">
                <a16:creationId xmlns:a16="http://schemas.microsoft.com/office/drawing/2014/main" id="{F7232593-C415-AFBF-CD8A-F3A62FB61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8" y="1722186"/>
            <a:ext cx="9655277" cy="4560628"/>
          </a:xfrm>
          <a:prstGeom prst="rect">
            <a:avLst/>
          </a:prstGeom>
        </p:spPr>
      </p:pic>
    </p:spTree>
    <p:extLst>
      <p:ext uri="{BB962C8B-B14F-4D97-AF65-F5344CB8AC3E}">
        <p14:creationId xmlns:p14="http://schemas.microsoft.com/office/powerpoint/2010/main" val="16299669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151BB-F9ED-28BE-294E-A9A5C8B0B10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25CAAE-3967-86D6-10CA-822F72B10DE2}"/>
              </a:ext>
            </a:extLst>
          </p:cNvPr>
          <p:cNvSpPr txBox="1"/>
          <p:nvPr/>
        </p:nvSpPr>
        <p:spPr>
          <a:xfrm>
            <a:off x="2664542" y="471948"/>
            <a:ext cx="6685935"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DATA OVERVIEW</a:t>
            </a:r>
          </a:p>
        </p:txBody>
      </p:sp>
      <p:pic>
        <p:nvPicPr>
          <p:cNvPr id="5" name="Picture 4">
            <a:extLst>
              <a:ext uri="{FF2B5EF4-FFF2-40B4-BE49-F238E27FC236}">
                <a16:creationId xmlns:a16="http://schemas.microsoft.com/office/drawing/2014/main" id="{FFB32631-327E-5744-43CA-3B38B659A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65" y="1399892"/>
            <a:ext cx="11241069" cy="4058216"/>
          </a:xfrm>
          <a:prstGeom prst="rect">
            <a:avLst/>
          </a:prstGeom>
        </p:spPr>
      </p:pic>
    </p:spTree>
    <p:extLst>
      <p:ext uri="{BB962C8B-B14F-4D97-AF65-F5344CB8AC3E}">
        <p14:creationId xmlns:p14="http://schemas.microsoft.com/office/powerpoint/2010/main" val="2116221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B98A8-5EF8-7B67-B1F9-AD3F95CA426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6E6377E-4868-0631-12F5-25BB6B82F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0"/>
            <a:ext cx="9429750" cy="6272981"/>
          </a:xfrm>
          <a:prstGeom prst="rect">
            <a:avLst/>
          </a:prstGeom>
        </p:spPr>
      </p:pic>
    </p:spTree>
    <p:extLst>
      <p:ext uri="{BB962C8B-B14F-4D97-AF65-F5344CB8AC3E}">
        <p14:creationId xmlns:p14="http://schemas.microsoft.com/office/powerpoint/2010/main" val="1262419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C90FD-5E93-26CF-24EE-DAB3F111E75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1FCB14-DB0A-0F40-BEBA-8C9CB854762D}"/>
              </a:ext>
            </a:extLst>
          </p:cNvPr>
          <p:cNvSpPr txBox="1"/>
          <p:nvPr/>
        </p:nvSpPr>
        <p:spPr>
          <a:xfrm>
            <a:off x="705612" y="398502"/>
            <a:ext cx="10780776" cy="5576976"/>
          </a:xfrm>
          <a:prstGeom prst="rect">
            <a:avLst/>
          </a:prstGeom>
          <a:noFill/>
        </p:spPr>
        <p:txBody>
          <a:bodyPr wrap="square" rtlCol="0">
            <a:spAutoFit/>
          </a:bodyPr>
          <a:lstStyle/>
          <a:p>
            <a:pPr marL="342900" lvl="0" indent="-342900" algn="just">
              <a:lnSpc>
                <a:spcPct val="150000"/>
              </a:lnSpc>
              <a:buFont typeface="+mj-lt"/>
              <a:buAutoNum type="alphaUcParenR"/>
            </a:pPr>
            <a:r>
              <a:rPr lang="en-US" sz="2000" b="1" dirty="0">
                <a:latin typeface="Times New Roman" panose="02020603050405020304" pitchFamily="18" charset="0"/>
                <a:cs typeface="Times New Roman" panose="02020603050405020304" pitchFamily="18" charset="0"/>
              </a:rPr>
              <a:t>Handling Missing Values: </a:t>
            </a:r>
            <a:r>
              <a:rPr lang="en-US" sz="2000" dirty="0">
                <a:latin typeface="Times New Roman" panose="02020603050405020304" pitchFamily="18" charset="0"/>
                <a:cs typeface="Times New Roman" panose="02020603050405020304" pitchFamily="18" charset="0"/>
              </a:rPr>
              <a:t>Imputing missing values in attributes like </a:t>
            </a:r>
            <a:r>
              <a:rPr lang="en-US" sz="2000" dirty="0" err="1">
                <a:latin typeface="Times New Roman" panose="02020603050405020304" pitchFamily="18" charset="0"/>
                <a:cs typeface="Times New Roman" panose="02020603050405020304" pitchFamily="18" charset="0"/>
              </a:rPr>
              <a:t>bmi</a:t>
            </a:r>
            <a:r>
              <a:rPr lang="en-US" sz="2000" dirty="0">
                <a:latin typeface="Times New Roman" panose="02020603050405020304" pitchFamily="18" charset="0"/>
                <a:cs typeface="Times New Roman" panose="02020603050405020304" pitchFamily="18" charset="0"/>
              </a:rPr>
              <a:t> using statistical methods (e.g., mean, median) or predictive models. </a:t>
            </a:r>
          </a:p>
          <a:p>
            <a:pPr marL="342900" lvl="0" indent="-342900" algn="just">
              <a:lnSpc>
                <a:spcPct val="150000"/>
              </a:lnSpc>
              <a:buFont typeface="+mj-lt"/>
              <a:buAutoNum type="alphaUcParenR"/>
            </a:pPr>
            <a:endParaRPr lang="en-US" sz="20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lphaUcParenR"/>
            </a:pPr>
            <a:r>
              <a:rPr lang="en-US" sz="2000" b="1" dirty="0">
                <a:latin typeface="Times New Roman" panose="02020603050405020304" pitchFamily="18" charset="0"/>
                <a:cs typeface="Times New Roman" panose="02020603050405020304" pitchFamily="18" charset="0"/>
              </a:rPr>
              <a:t>Encoding Categorical Variables: </a:t>
            </a:r>
            <a:r>
              <a:rPr lang="en-US" sz="2000" dirty="0">
                <a:latin typeface="Times New Roman" panose="02020603050405020304" pitchFamily="18" charset="0"/>
                <a:cs typeface="Times New Roman" panose="02020603050405020304" pitchFamily="18" charset="0"/>
              </a:rPr>
              <a:t>Converting categorical attributes such as gender, ever married, work type, Residence type, and smoking status into numerical format using one-hot encoding or label encoding. </a:t>
            </a:r>
          </a:p>
          <a:p>
            <a:pPr marL="342900" lvl="0" indent="-342900" algn="just">
              <a:lnSpc>
                <a:spcPct val="150000"/>
              </a:lnSpc>
              <a:buFont typeface="+mj-lt"/>
              <a:buAutoNum type="alphaUcParenR"/>
            </a:pPr>
            <a:endParaRPr lang="en-US" sz="20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lphaUcParenR"/>
            </a:pPr>
            <a:r>
              <a:rPr lang="en-US" sz="2000" b="1" dirty="0">
                <a:latin typeface="Times New Roman" panose="02020603050405020304" pitchFamily="18" charset="0"/>
                <a:cs typeface="Times New Roman" panose="02020603050405020304" pitchFamily="18" charset="0"/>
              </a:rPr>
              <a:t>Feature Scaling: </a:t>
            </a:r>
            <a:r>
              <a:rPr lang="en-US" sz="2000" dirty="0">
                <a:latin typeface="Times New Roman" panose="02020603050405020304" pitchFamily="18" charset="0"/>
                <a:cs typeface="Times New Roman" panose="02020603050405020304" pitchFamily="18" charset="0"/>
              </a:rPr>
              <a:t>Normalizing continuous attributes such as age, avg glucose level, and </a:t>
            </a:r>
            <a:r>
              <a:rPr lang="en-US" sz="2000" dirty="0" err="1">
                <a:latin typeface="Times New Roman" panose="02020603050405020304" pitchFamily="18" charset="0"/>
                <a:cs typeface="Times New Roman" panose="02020603050405020304" pitchFamily="18" charset="0"/>
              </a:rPr>
              <a:t>bmi</a:t>
            </a:r>
            <a:r>
              <a:rPr lang="en-US" sz="2000" dirty="0">
                <a:latin typeface="Times New Roman" panose="02020603050405020304" pitchFamily="18" charset="0"/>
                <a:cs typeface="Times New Roman" panose="02020603050405020304" pitchFamily="18" charset="0"/>
              </a:rPr>
              <a:t> to ensure uniformity in data ranges. </a:t>
            </a:r>
          </a:p>
          <a:p>
            <a:pPr marL="342900" lvl="0" indent="-342900" algn="just">
              <a:lnSpc>
                <a:spcPct val="150000"/>
              </a:lnSpc>
              <a:buFont typeface="+mj-lt"/>
              <a:buAutoNum type="alphaUcParenR"/>
            </a:pPr>
            <a:endParaRPr lang="en-US" sz="20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lphaUcParenR"/>
            </a:pPr>
            <a:r>
              <a:rPr lang="en-US" sz="2000" b="1" dirty="0">
                <a:latin typeface="Times New Roman" panose="02020603050405020304" pitchFamily="18" charset="0"/>
                <a:cs typeface="Times New Roman" panose="02020603050405020304" pitchFamily="18" charset="0"/>
              </a:rPr>
              <a:t>Balancing the Dataset: </a:t>
            </a:r>
            <a:r>
              <a:rPr lang="en-US" sz="2000" dirty="0">
                <a:latin typeface="Times New Roman" panose="02020603050405020304" pitchFamily="18" charset="0"/>
                <a:cs typeface="Times New Roman" panose="02020603050405020304" pitchFamily="18" charset="0"/>
              </a:rPr>
              <a:t>Addressing class imbalance in the target attribute stroke using techniques like oversampling (e.g., SMOTE) or under sampling.</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169016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A89A7-A2F9-BE4E-814E-6E664AC5E3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C91DC7-0478-A0AB-2C31-475B07F4BFFF}"/>
              </a:ext>
            </a:extLst>
          </p:cNvPr>
          <p:cNvSpPr txBox="1"/>
          <p:nvPr/>
        </p:nvSpPr>
        <p:spPr>
          <a:xfrm>
            <a:off x="705612" y="192024"/>
            <a:ext cx="10780776" cy="661207"/>
          </a:xfrm>
          <a:prstGeom prst="rect">
            <a:avLst/>
          </a:prstGeom>
          <a:noFill/>
        </p:spPr>
        <p:txBody>
          <a:bodyPr wrap="square" rtlCol="0">
            <a:spAutoFit/>
          </a:bodyPr>
          <a:lstStyle/>
          <a:p>
            <a:pPr lvl="0" algn="ctr">
              <a:lnSpc>
                <a:spcPct val="150000"/>
              </a:lnSpc>
            </a:pPr>
            <a:r>
              <a:rPr lang="en-IN" sz="2800" b="1" dirty="0">
                <a:latin typeface="Times New Roman" panose="02020603050405020304" pitchFamily="18" charset="0"/>
                <a:cs typeface="Times New Roman" panose="02020603050405020304" pitchFamily="18" charset="0"/>
              </a:rPr>
              <a:t>ML &amp; DL MODELS</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309E8C0-163C-4805-95D5-E20FBD70D036}"/>
              </a:ext>
            </a:extLst>
          </p:cNvPr>
          <p:cNvSpPr txBox="1"/>
          <p:nvPr/>
        </p:nvSpPr>
        <p:spPr>
          <a:xfrm>
            <a:off x="471949" y="1111045"/>
            <a:ext cx="11493909" cy="4435830"/>
          </a:xfrm>
          <a:prstGeom prst="rect">
            <a:avLst/>
          </a:prstGeom>
          <a:noFill/>
        </p:spPr>
        <p:txBody>
          <a:bodyPr wrap="square" rtlCol="0">
            <a:spAutoFit/>
          </a:bodyPr>
          <a:lstStyle/>
          <a:p>
            <a:pPr marL="342900" indent="-342900">
              <a:lnSpc>
                <a:spcPct val="150000"/>
              </a:lnSpc>
              <a:buAutoNum type="arabicParenR"/>
            </a:pPr>
            <a:r>
              <a:rPr lang="en-US" sz="3200" dirty="0">
                <a:latin typeface="Times New Roman" panose="02020603050405020304" pitchFamily="18" charset="0"/>
                <a:cs typeface="Times New Roman" panose="02020603050405020304" pitchFamily="18" charset="0"/>
              </a:rPr>
              <a:t>Naive Bayes Classification </a:t>
            </a:r>
          </a:p>
          <a:p>
            <a:pPr marL="342900" indent="-342900">
              <a:lnSpc>
                <a:spcPct val="150000"/>
              </a:lnSpc>
              <a:buAutoNum type="arabicParenR"/>
            </a:pPr>
            <a:r>
              <a:rPr lang="en-US" sz="3200" dirty="0">
                <a:latin typeface="Times New Roman" panose="02020603050405020304" pitchFamily="18" charset="0"/>
                <a:cs typeface="Times New Roman" panose="02020603050405020304" pitchFamily="18" charset="0"/>
              </a:rPr>
              <a:t>Decision Tree Classification </a:t>
            </a:r>
          </a:p>
          <a:p>
            <a:pPr marL="342900" indent="-342900">
              <a:lnSpc>
                <a:spcPct val="150000"/>
              </a:lnSpc>
              <a:buAutoNum type="arabicParenR"/>
            </a:pPr>
            <a:r>
              <a:rPr lang="en-US" sz="3200" dirty="0">
                <a:latin typeface="Times New Roman" panose="02020603050405020304" pitchFamily="18" charset="0"/>
                <a:cs typeface="Times New Roman" panose="02020603050405020304" pitchFamily="18" charset="0"/>
              </a:rPr>
              <a:t>Random Forest </a:t>
            </a:r>
          </a:p>
          <a:p>
            <a:pPr marL="342900" indent="-342900">
              <a:lnSpc>
                <a:spcPct val="150000"/>
              </a:lnSpc>
              <a:buAutoNum type="arabicParenR"/>
            </a:pPr>
            <a:r>
              <a:rPr lang="en-US" sz="3200" dirty="0">
                <a:latin typeface="Times New Roman" panose="02020603050405020304" pitchFamily="18" charset="0"/>
                <a:cs typeface="Times New Roman" panose="02020603050405020304" pitchFamily="18" charset="0"/>
              </a:rPr>
              <a:t>Logistic Regression </a:t>
            </a:r>
          </a:p>
          <a:p>
            <a:pPr marL="342900" indent="-342900">
              <a:lnSpc>
                <a:spcPct val="150000"/>
              </a:lnSpc>
              <a:buAutoNum type="arabicParenR"/>
            </a:pPr>
            <a:r>
              <a:rPr lang="en-US" sz="3200" dirty="0">
                <a:latin typeface="Times New Roman" panose="02020603050405020304" pitchFamily="18" charset="0"/>
                <a:cs typeface="Times New Roman" panose="02020603050405020304" pitchFamily="18" charset="0"/>
              </a:rPr>
              <a:t>Support Vector Machine (SVM) </a:t>
            </a:r>
          </a:p>
          <a:p>
            <a:pPr marL="342900" indent="-342900">
              <a:lnSpc>
                <a:spcPct val="150000"/>
              </a:lnSpc>
              <a:buAutoNum type="arabicParenR"/>
            </a:pPr>
            <a:r>
              <a:rPr lang="en-US" sz="3200" dirty="0">
                <a:latin typeface="Times New Roman" panose="02020603050405020304" pitchFamily="18" charset="0"/>
                <a:cs typeface="Times New Roman" panose="02020603050405020304" pitchFamily="18" charset="0"/>
              </a:rPr>
              <a:t>Artificial Neural Network (ANN) with Embedding Layers </a:t>
            </a:r>
          </a:p>
        </p:txBody>
      </p:sp>
    </p:spTree>
    <p:extLst>
      <p:ext uri="{BB962C8B-B14F-4D97-AF65-F5344CB8AC3E}">
        <p14:creationId xmlns:p14="http://schemas.microsoft.com/office/powerpoint/2010/main" val="1887574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BC3B2-8A92-4794-E345-834723053DD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73D5FC0-48D9-B45E-43D5-AA647D36A92D}"/>
              </a:ext>
            </a:extLst>
          </p:cNvPr>
          <p:cNvSpPr txBox="1"/>
          <p:nvPr/>
        </p:nvSpPr>
        <p:spPr>
          <a:xfrm>
            <a:off x="705612" y="475488"/>
            <a:ext cx="10780776" cy="661207"/>
          </a:xfrm>
          <a:prstGeom prst="rect">
            <a:avLst/>
          </a:prstGeom>
          <a:noFill/>
        </p:spPr>
        <p:txBody>
          <a:bodyPr wrap="square" rtlCol="0">
            <a:spAutoFit/>
          </a:bodyPr>
          <a:lstStyle/>
          <a:p>
            <a:pPr algn="ctr">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OUTCOME</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BB31615-4183-55BB-A53F-3733E9851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23" y="1136694"/>
            <a:ext cx="9085006" cy="4926335"/>
          </a:xfrm>
          <a:prstGeom prst="rect">
            <a:avLst/>
          </a:prstGeom>
        </p:spPr>
      </p:pic>
    </p:spTree>
    <p:extLst>
      <p:ext uri="{BB962C8B-B14F-4D97-AF65-F5344CB8AC3E}">
        <p14:creationId xmlns:p14="http://schemas.microsoft.com/office/powerpoint/2010/main" val="1113290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E9E94D-93BF-4346-1E75-F234CE307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98090"/>
            <a:ext cx="10707329" cy="4935794"/>
          </a:xfrm>
          <a:prstGeom prst="rect">
            <a:avLst/>
          </a:prstGeom>
        </p:spPr>
      </p:pic>
    </p:spTree>
    <p:extLst>
      <p:ext uri="{BB962C8B-B14F-4D97-AF65-F5344CB8AC3E}">
        <p14:creationId xmlns:p14="http://schemas.microsoft.com/office/powerpoint/2010/main" val="193845865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7BF424-AAF0-86E7-1DD9-F5E74F250A83}"/>
              </a:ext>
            </a:extLst>
          </p:cNvPr>
          <p:cNvSpPr txBox="1"/>
          <p:nvPr/>
        </p:nvSpPr>
        <p:spPr>
          <a:xfrm>
            <a:off x="273934" y="300506"/>
            <a:ext cx="11644131" cy="59093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Naive Bayes Classification: The Naive Bayes classifier achieved an accuracy of 87.01%, as shown in the confusion matrix: – True Positives: 29 – True Negatives: 1083 – False Positives: 115 – False Negatives: 51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 Classification: With an accuracy of 93.90%, the Decision Tree outperformed Naive Bayes. The confusion matrix highlighted: – True Positives: 2 – True Negatives: 1198 – False Positives: 0 – False Negatives: 78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 The Random Forest model achieved an accuracy of 93.66%. Its ensemble approach reduced overfitting and improved robustness. The combination of multiple decision trees ensured stable and reliable predictions.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Logistic Regression recorded an accuracy of 93.58%, demonstrating its effectiveness as a baseline model. The model provided valuable insights into feature importance, though it lacked the capability to capture non-linear patterns.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Support Vector Machine: The SVM model achieved an accuracy of 93.74%. Its ability to handle high-dimensional data contributed to its robust performance. The optimal hyperplane ensured effective classification, though computational costs were higher than simpler models.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Artificial Neural Network (ANN) with Embedding Layers: The ANN model achieved the highest accuracy of 93.93% after 10 epochs of training. The model effectively combined categorical and numerical data using embedding layers. The performance metrics for the ANN model included: – Training Accuracy: 95.33% – Validation Accuracy: 95.48% – Test Accuracy: 93.93%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7622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EB638-9DFD-90D8-7F35-5579AF18FCC2}"/>
              </a:ext>
            </a:extLst>
          </p:cNvPr>
          <p:cNvSpPr txBox="1"/>
          <p:nvPr/>
        </p:nvSpPr>
        <p:spPr>
          <a:xfrm>
            <a:off x="4786186" y="231494"/>
            <a:ext cx="2619628"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C5B79D95-62C1-FB02-863E-33A97E78955A}"/>
              </a:ext>
            </a:extLst>
          </p:cNvPr>
          <p:cNvSpPr txBox="1"/>
          <p:nvPr/>
        </p:nvSpPr>
        <p:spPr>
          <a:xfrm>
            <a:off x="661686" y="923025"/>
            <a:ext cx="10868628" cy="50119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Among the models tested, the Artificial Neural Network (ANN) emerged as the most effective, achieving a test accuracy of 93.93%. The ANN’s ability to integrate numerical and categorical data through embedding layers enabled it to outperform traditional machine learning models such as Naive Bayes, Decision Trees, and Random Forests. While Decision Tree and Random Forest models provided competitive accuracy rates above 93%, their performance was slightly lower than the ANN due to limitations in capturing complex relationships within the dataset. Logistic Regression and Support Vector Machine also demonstrated robust performance, highlighting the effectiveness of linear and hyperplane-based models in high-dimensional spaces.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2374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60DCE9-7396-4791-C442-0D477F7573DC}"/>
              </a:ext>
            </a:extLst>
          </p:cNvPr>
          <p:cNvSpPr txBox="1"/>
          <p:nvPr/>
        </p:nvSpPr>
        <p:spPr>
          <a:xfrm>
            <a:off x="237745" y="237744"/>
            <a:ext cx="11783502" cy="461665"/>
          </a:xfrm>
          <a:prstGeom prst="rect">
            <a:avLst/>
          </a:prstGeom>
          <a:noFill/>
        </p:spPr>
        <p:txBody>
          <a:bodyPr wrap="square" rtlCol="0">
            <a:spAutoFit/>
          </a:bodyPr>
          <a:lstStyle/>
          <a:p>
            <a:pPr algn="ctr">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BIBLIOGRAPHY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13AD738-A3F0-A515-9015-192414788B6F}"/>
              </a:ext>
            </a:extLst>
          </p:cNvPr>
          <p:cNvSpPr txBox="1"/>
          <p:nvPr/>
        </p:nvSpPr>
        <p:spPr>
          <a:xfrm>
            <a:off x="335666" y="884604"/>
            <a:ext cx="11685581" cy="5416868"/>
          </a:xfrm>
          <a:prstGeom prst="rect">
            <a:avLst/>
          </a:prstGeom>
          <a:noFill/>
        </p:spPr>
        <p:txBody>
          <a:bodyPr wrap="square" rtlCol="0">
            <a:spAutoFit/>
          </a:bodyPr>
          <a:lstStyle/>
          <a:p>
            <a:pPr algn="just">
              <a:spcAft>
                <a:spcPts val="800"/>
              </a:spcAft>
            </a:pPr>
            <a:r>
              <a:rPr lang="en-IN" sz="1400" dirty="0">
                <a:latin typeface="Times New Roman" panose="02020603050405020304" pitchFamily="18" charset="0"/>
                <a:cs typeface="Times New Roman" panose="02020603050405020304" pitchFamily="18" charset="0"/>
              </a:rPr>
              <a:t>[1] Gutierrez-Sacrist ´ an, A., et al. (2023). ”Machine Learning Approaches ´ for Stroke Risk Prediction.” Journal of Cardiovascular Research, 45(3), 245-256.</a:t>
            </a:r>
          </a:p>
          <a:p>
            <a:pPr algn="just">
              <a:spcAft>
                <a:spcPts val="800"/>
              </a:spcAft>
            </a:pPr>
            <a:r>
              <a:rPr lang="en-IN" sz="1400" dirty="0">
                <a:latin typeface="Times New Roman" panose="02020603050405020304" pitchFamily="18" charset="0"/>
                <a:cs typeface="Times New Roman" panose="02020603050405020304" pitchFamily="18" charset="0"/>
              </a:rPr>
              <a:t> [2] Fernandez-Lozano, C., et al. (2024). ”Random Forest-Based Prediction ´ of Stroke Outcome.” Medical Informatics and Decision Making, 12(7), 567-580.</a:t>
            </a:r>
          </a:p>
          <a:p>
            <a:pPr algn="just">
              <a:spcAft>
                <a:spcPts val="800"/>
              </a:spcAft>
            </a:pPr>
            <a:r>
              <a:rPr lang="en-IN" sz="1400" dirty="0">
                <a:latin typeface="Times New Roman" panose="02020603050405020304" pitchFamily="18" charset="0"/>
                <a:cs typeface="Times New Roman" panose="02020603050405020304" pitchFamily="18" charset="0"/>
              </a:rPr>
              <a:t> [3] Dev, S., et al. (2022). A Predictive Analytics Approach for Stroke Prediction Using Machine Learning and Neural Networks. Health Data Science Journal, 8(4), 332-345. </a:t>
            </a:r>
          </a:p>
          <a:p>
            <a:pPr algn="just">
              <a:spcAft>
                <a:spcPts val="800"/>
              </a:spcAft>
            </a:pPr>
            <a:r>
              <a:rPr lang="en-IN" sz="1400" dirty="0">
                <a:latin typeface="Times New Roman" panose="02020603050405020304" pitchFamily="18" charset="0"/>
                <a:cs typeface="Times New Roman" panose="02020603050405020304" pitchFamily="18" charset="0"/>
              </a:rPr>
              <a:t>[4] Ismail, H., &amp; </a:t>
            </a:r>
            <a:r>
              <a:rPr lang="en-IN" sz="1400" dirty="0" err="1">
                <a:latin typeface="Times New Roman" panose="02020603050405020304" pitchFamily="18" charset="0"/>
                <a:cs typeface="Times New Roman" panose="02020603050405020304" pitchFamily="18" charset="0"/>
              </a:rPr>
              <a:t>Materwala</a:t>
            </a:r>
            <a:r>
              <a:rPr lang="en-IN" sz="1400" dirty="0">
                <a:latin typeface="Times New Roman" panose="02020603050405020304" pitchFamily="18" charset="0"/>
                <a:cs typeface="Times New Roman" panose="02020603050405020304" pitchFamily="18" charset="0"/>
              </a:rPr>
              <a:t>, H. (2023). Intelligent Stroke Prediction Framework Using Machine Learning and Performance Evaluation. Computational Biology and Medicine, 151, 105069. </a:t>
            </a:r>
          </a:p>
          <a:p>
            <a:pPr algn="just">
              <a:spcAft>
                <a:spcPts val="800"/>
              </a:spcAft>
            </a:pPr>
            <a:r>
              <a:rPr lang="en-IN" sz="1400" dirty="0">
                <a:latin typeface="Times New Roman" panose="02020603050405020304" pitchFamily="18" charset="0"/>
                <a:cs typeface="Times New Roman" panose="02020603050405020304" pitchFamily="18" charset="0"/>
              </a:rPr>
              <a:t>[5] </a:t>
            </a:r>
            <a:r>
              <a:rPr lang="en-IN" sz="1400" dirty="0" err="1">
                <a:latin typeface="Times New Roman" panose="02020603050405020304" pitchFamily="18" charset="0"/>
                <a:cs typeface="Times New Roman" panose="02020603050405020304" pitchFamily="18" charset="0"/>
              </a:rPr>
              <a:t>Garc´ıa-Terriza</a:t>
            </a:r>
            <a:r>
              <a:rPr lang="en-IN" sz="1400" dirty="0">
                <a:latin typeface="Times New Roman" panose="02020603050405020304" pitchFamily="18" charset="0"/>
                <a:cs typeface="Times New Roman" panose="02020603050405020304" pitchFamily="18" charset="0"/>
              </a:rPr>
              <a:t>, A., et al. (2023). Predictive and Diagnosis Models of Stroke from Hemodynamic Signal Monitoring. Journal of Medical Devices, 14(9), 589-600. </a:t>
            </a:r>
          </a:p>
          <a:p>
            <a:pPr algn="just">
              <a:spcAft>
                <a:spcPts val="800"/>
              </a:spcAft>
            </a:pPr>
            <a:r>
              <a:rPr lang="en-IN" sz="1400" dirty="0">
                <a:latin typeface="Times New Roman" panose="02020603050405020304" pitchFamily="18" charset="0"/>
                <a:cs typeface="Times New Roman" panose="02020603050405020304" pitchFamily="18" charset="0"/>
              </a:rPr>
              <a:t>[6] Shahbazi, B., et al. (2024). Predictive Modelling and Identification of Key Risk Factors for Stroke. Nature Scientific Reports, 18(2), 348-360. </a:t>
            </a:r>
          </a:p>
          <a:p>
            <a:pPr algn="just">
              <a:spcAft>
                <a:spcPts val="800"/>
              </a:spcAft>
            </a:pPr>
            <a:r>
              <a:rPr lang="en-IN" sz="1400" dirty="0">
                <a:latin typeface="Times New Roman" panose="02020603050405020304" pitchFamily="18" charset="0"/>
                <a:cs typeface="Times New Roman" panose="02020603050405020304" pitchFamily="18" charset="0"/>
              </a:rPr>
              <a:t>[7] Ma, X., et al. (2023). Machine Learning-Based Prediction Models for Cardiovascular Diseases. European Heart Journal Digital Health, 4(1), 25-38. </a:t>
            </a:r>
          </a:p>
          <a:p>
            <a:pPr algn="just">
              <a:spcAft>
                <a:spcPts val="800"/>
              </a:spcAft>
            </a:pPr>
            <a:r>
              <a:rPr lang="en-IN" sz="1400" dirty="0">
                <a:latin typeface="Times New Roman" panose="02020603050405020304" pitchFamily="18" charset="0"/>
                <a:cs typeface="Times New Roman" panose="02020603050405020304" pitchFamily="18" charset="0"/>
              </a:rPr>
              <a:t>[8] Orlowski, M., et al. (2021). Predicting Risk of Stroke from Lab Tests Using Machine Learning. Journal of Clinical Pathology Informatics, 13(3), 132-140</a:t>
            </a:r>
          </a:p>
          <a:p>
            <a:pPr algn="just">
              <a:spcAft>
                <a:spcPts val="800"/>
              </a:spcAft>
            </a:pPr>
            <a:r>
              <a:rPr lang="en-IN" sz="1400" dirty="0">
                <a:latin typeface="Times New Roman" panose="02020603050405020304" pitchFamily="18" charset="0"/>
                <a:cs typeface="Times New Roman" panose="02020603050405020304" pitchFamily="18" charset="0"/>
              </a:rPr>
              <a:t>[9] </a:t>
            </a:r>
            <a:r>
              <a:rPr lang="en-IN" sz="1400" dirty="0" err="1">
                <a:latin typeface="Times New Roman" panose="02020603050405020304" pitchFamily="18" charset="0"/>
                <a:cs typeface="Times New Roman" panose="02020603050405020304" pitchFamily="18" charset="0"/>
              </a:rPr>
              <a:t>Chapuisat</a:t>
            </a:r>
            <a:r>
              <a:rPr lang="en-IN" sz="1400" dirty="0">
                <a:latin typeface="Times New Roman" panose="02020603050405020304" pitchFamily="18" charset="0"/>
                <a:cs typeface="Times New Roman" panose="02020603050405020304" pitchFamily="18" charset="0"/>
              </a:rPr>
              <a:t>, C., et al. (2008). A Global Phenomenological Model of Ischemic Stroke with Stress on Spreading Depressions. Frontiers in Neurology, 2(6), 89-99. [10] </a:t>
            </a:r>
            <a:r>
              <a:rPr lang="en-IN" sz="1400" dirty="0" err="1">
                <a:latin typeface="Times New Roman" panose="02020603050405020304" pitchFamily="18" charset="0"/>
                <a:cs typeface="Times New Roman" panose="02020603050405020304" pitchFamily="18" charset="0"/>
              </a:rPr>
              <a:t>Dronne</a:t>
            </a:r>
            <a:r>
              <a:rPr lang="en-IN" sz="1400" dirty="0">
                <a:latin typeface="Times New Roman" panose="02020603050405020304" pitchFamily="18" charset="0"/>
                <a:cs typeface="Times New Roman" panose="02020603050405020304" pitchFamily="18" charset="0"/>
              </a:rPr>
              <a:t>, M., et al. (2006). A Mathematical Model of Ion Movements in Grey Matter During a Stroke. Journal of Computational Neuroscience, 21(4), 349-360. [11] Orlowski, M., et al. (2011). Modelling of pH Dynamics in Brain Cells After Stroke. Computational Medicine Reports, 6(3), 212-227. </a:t>
            </a:r>
          </a:p>
          <a:p>
            <a:pPr algn="just">
              <a:spcAft>
                <a:spcPts val="800"/>
              </a:spcAft>
            </a:pPr>
            <a:r>
              <a:rPr lang="en-IN" sz="1400" dirty="0">
                <a:latin typeface="Times New Roman" panose="02020603050405020304" pitchFamily="18" charset="0"/>
                <a:cs typeface="Times New Roman" panose="02020603050405020304" pitchFamily="18" charset="0"/>
              </a:rPr>
              <a:t>[12] Qin, J., et al. (2007). Systemic LPS Causes Chronic Neuroinflammation and Progressive Neurodegeneration. Journal of Neuroinflammation, 4(1), 5-16. </a:t>
            </a:r>
          </a:p>
          <a:p>
            <a:pPr algn="just">
              <a:spcAft>
                <a:spcPts val="800"/>
              </a:spcAft>
            </a:pPr>
            <a:r>
              <a:rPr lang="en-IN" sz="1400" dirty="0">
                <a:latin typeface="Times New Roman" panose="02020603050405020304" pitchFamily="18" charset="0"/>
                <a:cs typeface="Times New Roman" panose="02020603050405020304" pitchFamily="18" charset="0"/>
              </a:rPr>
              <a:t>[13] Shahbazi, B., et al. (2018). Impact of Novel N-Aryl Piperamide NO Donors on NF-kB Translocation in Neuroinflammation. Pharmacology and Therapeutics, 193, 39-51. </a:t>
            </a:r>
          </a:p>
          <a:p>
            <a:pPr algn="just">
              <a:spcAft>
                <a:spcPts val="800"/>
              </a:spcAft>
            </a:pPr>
            <a:r>
              <a:rPr lang="en-IN" sz="1400" dirty="0">
                <a:latin typeface="Times New Roman" panose="02020603050405020304" pitchFamily="18" charset="0"/>
                <a:cs typeface="Times New Roman" panose="02020603050405020304" pitchFamily="18" charset="0"/>
              </a:rPr>
              <a:t>[14] </a:t>
            </a:r>
            <a:r>
              <a:rPr lang="en-IN" sz="1400" dirty="0" err="1">
                <a:latin typeface="Times New Roman" panose="02020603050405020304" pitchFamily="18" charset="0"/>
                <a:cs typeface="Times New Roman" panose="02020603050405020304" pitchFamily="18" charset="0"/>
              </a:rPr>
              <a:t>Mirtskhulava</a:t>
            </a:r>
            <a:r>
              <a:rPr lang="en-IN" sz="1400" dirty="0">
                <a:latin typeface="Times New Roman" panose="02020603050405020304" pitchFamily="18" charset="0"/>
                <a:cs typeface="Times New Roman" panose="02020603050405020304" pitchFamily="18" charset="0"/>
              </a:rPr>
              <a:t>, T. (2015). Stroke Detection Using Feed-Forward Neural Networks. Journal of Neural Computing, 9(5), 451-463.</a:t>
            </a:r>
          </a:p>
          <a:p>
            <a:endParaRPr lang="en-IN" sz="1400" dirty="0"/>
          </a:p>
        </p:txBody>
      </p:sp>
    </p:spTree>
    <p:extLst>
      <p:ext uri="{BB962C8B-B14F-4D97-AF65-F5344CB8AC3E}">
        <p14:creationId xmlns:p14="http://schemas.microsoft.com/office/powerpoint/2010/main" val="11694350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525DEF-885A-E1E5-7D93-46AF3B19A7A6}"/>
              </a:ext>
            </a:extLst>
          </p:cNvPr>
          <p:cNvPicPr>
            <a:picLocks noChangeAspect="1"/>
          </p:cNvPicPr>
          <p:nvPr/>
        </p:nvPicPr>
        <p:blipFill>
          <a:blip r:embed="rId2" cstate="print"/>
          <a:srcRect/>
          <a:stretch>
            <a:fillRect/>
          </a:stretch>
        </p:blipFill>
        <p:spPr bwMode="auto">
          <a:xfrm>
            <a:off x="526224" y="251460"/>
            <a:ext cx="1260454" cy="827532"/>
          </a:xfrm>
          <a:prstGeom prst="rect">
            <a:avLst/>
          </a:prstGeom>
          <a:noFill/>
        </p:spPr>
      </p:pic>
      <p:sp>
        <p:nvSpPr>
          <p:cNvPr id="5" name="TextBox 4">
            <a:extLst>
              <a:ext uri="{FF2B5EF4-FFF2-40B4-BE49-F238E27FC236}">
                <a16:creationId xmlns:a16="http://schemas.microsoft.com/office/drawing/2014/main" id="{54772015-FE00-412A-AF8E-0152EA510322}"/>
              </a:ext>
            </a:extLst>
          </p:cNvPr>
          <p:cNvSpPr txBox="1"/>
          <p:nvPr/>
        </p:nvSpPr>
        <p:spPr>
          <a:xfrm>
            <a:off x="2492994" y="480560"/>
            <a:ext cx="7206012" cy="1138773"/>
          </a:xfrm>
          <a:prstGeom prst="rect">
            <a:avLst/>
          </a:prstGeom>
          <a:noFill/>
        </p:spPr>
        <p:txBody>
          <a:bodyPr wrap="none" rtlCol="0">
            <a:spAutoFit/>
          </a:bodyPr>
          <a:lstStyle/>
          <a:p>
            <a:pPr algn="ctr"/>
            <a:r>
              <a:rPr lang="en-IN" b="1" dirty="0">
                <a:solidFill>
                  <a:schemeClr val="accent6">
                    <a:lumMod val="75000"/>
                  </a:schemeClr>
                </a:solidFill>
                <a:latin typeface="Times New Roman" panose="02020603050405020304" pitchFamily="18" charset="0"/>
                <a:cs typeface="Times New Roman" panose="02020603050405020304" pitchFamily="18" charset="0"/>
              </a:rPr>
              <a:t>NAGARJUNA COLLEGE OF ENGINEERING AND TECHNOLOGY</a:t>
            </a:r>
          </a:p>
          <a:p>
            <a:pPr algn="ctr"/>
            <a:r>
              <a:rPr lang="en-IN" sz="1600" b="1" dirty="0">
                <a:latin typeface="Times New Roman" panose="02020603050405020304" pitchFamily="18" charset="0"/>
                <a:cs typeface="Times New Roman" panose="02020603050405020304" pitchFamily="18" charset="0"/>
              </a:rPr>
              <a:t>(An Autonomous College under VTU, Belagavi)</a:t>
            </a:r>
          </a:p>
          <a:p>
            <a:pPr algn="ctr"/>
            <a:endParaRPr lang="en-IN" sz="1600"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DEPARTMENT OF COMPUTER SCIENCE AND ENIGINEERING</a:t>
            </a:r>
          </a:p>
        </p:txBody>
      </p:sp>
      <p:pic>
        <p:nvPicPr>
          <p:cNvPr id="6" name="Picture 5">
            <a:extLst>
              <a:ext uri="{FF2B5EF4-FFF2-40B4-BE49-F238E27FC236}">
                <a16:creationId xmlns:a16="http://schemas.microsoft.com/office/drawing/2014/main" id="{9703D898-1A64-7A8C-B058-EC40E0BDB2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95166" y="251460"/>
            <a:ext cx="1162050" cy="942975"/>
          </a:xfrm>
          <a:prstGeom prst="rect">
            <a:avLst/>
          </a:prstGeom>
          <a:noFill/>
          <a:ln>
            <a:noFill/>
          </a:ln>
        </p:spPr>
      </p:pic>
      <p:sp>
        <p:nvSpPr>
          <p:cNvPr id="7" name="TextBox 6">
            <a:extLst>
              <a:ext uri="{FF2B5EF4-FFF2-40B4-BE49-F238E27FC236}">
                <a16:creationId xmlns:a16="http://schemas.microsoft.com/office/drawing/2014/main" id="{A55474E1-F6C7-A9AC-E26C-0977F286037F}"/>
              </a:ext>
            </a:extLst>
          </p:cNvPr>
          <p:cNvSpPr txBox="1"/>
          <p:nvPr/>
        </p:nvSpPr>
        <p:spPr>
          <a:xfrm>
            <a:off x="5243840" y="1722976"/>
            <a:ext cx="1704313"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Synopsis Report</a:t>
            </a:r>
          </a:p>
          <a:p>
            <a:pPr algn="ctr"/>
            <a:r>
              <a:rPr lang="en-IN" dirty="0">
                <a:latin typeface="Times New Roman" panose="02020603050405020304" pitchFamily="18" charset="0"/>
                <a:cs typeface="Times New Roman" panose="02020603050405020304" pitchFamily="18" charset="0"/>
              </a:rPr>
              <a:t>on</a:t>
            </a:r>
          </a:p>
        </p:txBody>
      </p:sp>
      <p:sp>
        <p:nvSpPr>
          <p:cNvPr id="8" name="TextBox 7">
            <a:extLst>
              <a:ext uri="{FF2B5EF4-FFF2-40B4-BE49-F238E27FC236}">
                <a16:creationId xmlns:a16="http://schemas.microsoft.com/office/drawing/2014/main" id="{33063899-012F-578D-AE0C-AE317A5EE752}"/>
              </a:ext>
            </a:extLst>
          </p:cNvPr>
          <p:cNvSpPr txBox="1"/>
          <p:nvPr/>
        </p:nvSpPr>
        <p:spPr>
          <a:xfrm>
            <a:off x="3372465" y="2310539"/>
            <a:ext cx="5771676" cy="646331"/>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 PREDICTIVE MODEL OF CARDIVASCULAR </a:t>
            </a:r>
          </a:p>
          <a:p>
            <a:r>
              <a:rPr lang="en-IN" b="1" dirty="0">
                <a:solidFill>
                  <a:srgbClr val="C00000"/>
                </a:solidFill>
                <a:latin typeface="Times New Roman" panose="02020603050405020304" pitchFamily="18" charset="0"/>
                <a:cs typeface="Times New Roman" panose="02020603050405020304" pitchFamily="18" charset="0"/>
              </a:rPr>
              <a:t>STROKE USING DEEP LEARNING ALGORITHM”</a:t>
            </a:r>
          </a:p>
        </p:txBody>
      </p:sp>
      <p:sp>
        <p:nvSpPr>
          <p:cNvPr id="9" name="TextBox 8">
            <a:extLst>
              <a:ext uri="{FF2B5EF4-FFF2-40B4-BE49-F238E27FC236}">
                <a16:creationId xmlns:a16="http://schemas.microsoft.com/office/drawing/2014/main" id="{BBCB2DE6-2770-5C71-5107-78FED9C50264}"/>
              </a:ext>
            </a:extLst>
          </p:cNvPr>
          <p:cNvSpPr txBox="1"/>
          <p:nvPr/>
        </p:nvSpPr>
        <p:spPr>
          <a:xfrm>
            <a:off x="5378746" y="2994368"/>
            <a:ext cx="143449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Submitted by</a:t>
            </a:r>
          </a:p>
        </p:txBody>
      </p:sp>
      <p:sp>
        <p:nvSpPr>
          <p:cNvPr id="10" name="TextBox 9">
            <a:extLst>
              <a:ext uri="{FF2B5EF4-FFF2-40B4-BE49-F238E27FC236}">
                <a16:creationId xmlns:a16="http://schemas.microsoft.com/office/drawing/2014/main" id="{3D573E74-70E8-0266-0CED-93D4D4886168}"/>
              </a:ext>
            </a:extLst>
          </p:cNvPr>
          <p:cNvSpPr txBox="1"/>
          <p:nvPr/>
        </p:nvSpPr>
        <p:spPr>
          <a:xfrm>
            <a:off x="3598905" y="3494301"/>
            <a:ext cx="4820550"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Harish Gowda R                              1NC21CS035</a:t>
            </a:r>
          </a:p>
          <a:p>
            <a:r>
              <a:rPr lang="en-IN" dirty="0">
                <a:latin typeface="Times New Roman" panose="02020603050405020304" pitchFamily="18" charset="0"/>
                <a:cs typeface="Times New Roman" panose="02020603050405020304" pitchFamily="18" charset="0"/>
              </a:rPr>
              <a:t>Divya Srinivas                                 1NC21CS029</a:t>
            </a:r>
          </a:p>
          <a:p>
            <a:r>
              <a:rPr lang="en-IN" dirty="0">
                <a:latin typeface="Times New Roman" panose="02020603050405020304" pitchFamily="18" charset="0"/>
                <a:cs typeface="Times New Roman" panose="02020603050405020304" pitchFamily="18" charset="0"/>
              </a:rPr>
              <a:t>Afsha </a:t>
            </a:r>
            <a:r>
              <a:rPr lang="en-IN" dirty="0" err="1">
                <a:latin typeface="Times New Roman" panose="02020603050405020304" pitchFamily="18" charset="0"/>
                <a:cs typeface="Times New Roman" panose="02020603050405020304" pitchFamily="18" charset="0"/>
              </a:rPr>
              <a:t>Sulthana</a:t>
            </a:r>
            <a:r>
              <a:rPr lang="en-IN" dirty="0">
                <a:latin typeface="Times New Roman" panose="02020603050405020304" pitchFamily="18" charset="0"/>
                <a:cs typeface="Times New Roman" panose="02020603050405020304" pitchFamily="18" charset="0"/>
              </a:rPr>
              <a:t>                                1NC21CS003</a:t>
            </a:r>
          </a:p>
          <a:p>
            <a:r>
              <a:rPr lang="en-IN" dirty="0" err="1">
                <a:latin typeface="Times New Roman" panose="02020603050405020304" pitchFamily="18" charset="0"/>
                <a:cs typeface="Times New Roman" panose="02020603050405020304" pitchFamily="18" charset="0"/>
              </a:rPr>
              <a:t>Busireddy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Madhureddy</a:t>
            </a:r>
            <a:r>
              <a:rPr lang="en-IN" dirty="0">
                <a:latin typeface="Times New Roman" panose="02020603050405020304" pitchFamily="18" charset="0"/>
                <a:cs typeface="Times New Roman" panose="02020603050405020304" pitchFamily="18" charset="0"/>
              </a:rPr>
              <a:t>                   1NC21CS033</a:t>
            </a:r>
          </a:p>
        </p:txBody>
      </p:sp>
      <p:sp>
        <p:nvSpPr>
          <p:cNvPr id="11" name="TextBox 10">
            <a:extLst>
              <a:ext uri="{FF2B5EF4-FFF2-40B4-BE49-F238E27FC236}">
                <a16:creationId xmlns:a16="http://schemas.microsoft.com/office/drawing/2014/main" id="{657DBDA1-1B1A-F860-E9AB-3967AB85AA20}"/>
              </a:ext>
            </a:extLst>
          </p:cNvPr>
          <p:cNvSpPr txBox="1"/>
          <p:nvPr/>
        </p:nvSpPr>
        <p:spPr>
          <a:xfrm>
            <a:off x="4789547" y="4636008"/>
            <a:ext cx="2612895" cy="1415772"/>
          </a:xfrm>
          <a:prstGeom prst="rect">
            <a:avLst/>
          </a:prstGeom>
          <a:noFill/>
        </p:spPr>
        <p:txBody>
          <a:bodyPr wrap="none" rtlCol="0">
            <a:spAutoFit/>
          </a:bodyPr>
          <a:lstStyle/>
          <a:p>
            <a:pPr algn="ctr"/>
            <a:r>
              <a:rPr lang="en-IN" dirty="0">
                <a:latin typeface="Times New Roman" panose="02020603050405020304" pitchFamily="18" charset="0"/>
                <a:cs typeface="Times New Roman" panose="02020603050405020304" pitchFamily="18" charset="0"/>
              </a:rPr>
              <a:t>Under the guidance of</a:t>
            </a:r>
          </a:p>
          <a:p>
            <a:pPr algn="ctr"/>
            <a:endParaRPr lang="en-IN" dirty="0">
              <a:latin typeface="Times New Roman" panose="02020603050405020304" pitchFamily="18" charset="0"/>
              <a:cs typeface="Times New Roman" panose="02020603050405020304" pitchFamily="18" charset="0"/>
            </a:endParaRPr>
          </a:p>
          <a:p>
            <a:pPr algn="ct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Sudhakara</a:t>
            </a:r>
            <a:r>
              <a:rPr lang="en-IN" b="1" dirty="0">
                <a:latin typeface="Times New Roman" panose="02020603050405020304" pitchFamily="18" charset="0"/>
                <a:cs typeface="Times New Roman" panose="02020603050405020304" pitchFamily="18" charset="0"/>
              </a:rPr>
              <a:t> Reddy M</a:t>
            </a:r>
          </a:p>
          <a:p>
            <a:pPr algn="ctr"/>
            <a:r>
              <a:rPr lang="en-IN" sz="1600" dirty="0">
                <a:latin typeface="Times New Roman" panose="02020603050405020304" pitchFamily="18" charset="0"/>
                <a:cs typeface="Times New Roman" panose="02020603050405020304" pitchFamily="18" charset="0"/>
              </a:rPr>
              <a:t>Sr. Assist. Professor</a:t>
            </a:r>
          </a:p>
          <a:p>
            <a:pPr algn="ctr"/>
            <a:r>
              <a:rPr lang="en-IN" sz="1600" dirty="0">
                <a:latin typeface="Times New Roman" panose="02020603050405020304" pitchFamily="18" charset="0"/>
                <a:cs typeface="Times New Roman" panose="02020603050405020304" pitchFamily="18" charset="0"/>
              </a:rPr>
              <a:t>Dept. of CSE, NCET</a:t>
            </a:r>
          </a:p>
        </p:txBody>
      </p:sp>
    </p:spTree>
    <p:extLst>
      <p:ext uri="{BB962C8B-B14F-4D97-AF65-F5344CB8AC3E}">
        <p14:creationId xmlns:p14="http://schemas.microsoft.com/office/powerpoint/2010/main" val="1430640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21B3-B30A-ED65-9CA8-63756950BBC4}"/>
              </a:ext>
            </a:extLst>
          </p:cNvPr>
          <p:cNvSpPr>
            <a:spLocks noGrp="1"/>
          </p:cNvSpPr>
          <p:nvPr>
            <p:ph type="ctrTitle"/>
          </p:nvPr>
        </p:nvSpPr>
        <p:spPr>
          <a:xfrm>
            <a:off x="1066800" y="3072384"/>
            <a:ext cx="8543544" cy="1444752"/>
          </a:xfrm>
        </p:spPr>
        <p:txBody>
          <a:bodyPr>
            <a:normAutofit/>
          </a:bodyPr>
          <a:lstStyle/>
          <a:p>
            <a:r>
              <a:rPr lang="en-IN" sz="9600" b="1" dirty="0">
                <a:solidFill>
                  <a:schemeClr val="accent2">
                    <a:lumMod val="75000"/>
                  </a:schemeClr>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084349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5C2E56-EDD9-29AC-9C76-A210600FCC61}"/>
              </a:ext>
            </a:extLst>
          </p:cNvPr>
          <p:cNvSpPr txBox="1"/>
          <p:nvPr/>
        </p:nvSpPr>
        <p:spPr>
          <a:xfrm>
            <a:off x="585216" y="594360"/>
            <a:ext cx="10881360" cy="4585871"/>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TABLE OF CONTENTS</a:t>
            </a:r>
          </a:p>
          <a:p>
            <a:endParaRPr lang="en-US" sz="3600" b="1" dirty="0">
              <a:latin typeface="Times New Roman" panose="02020603050405020304" pitchFamily="18" charset="0"/>
              <a:cs typeface="Times New Roman" panose="02020603050405020304" pitchFamily="18" charset="0"/>
            </a:endParaRPr>
          </a:p>
          <a:p>
            <a:r>
              <a:rPr lang="en-US" sz="2800" b="1" i="1" dirty="0">
                <a:solidFill>
                  <a:schemeClr val="accent6">
                    <a:lumMod val="75000"/>
                  </a:schemeClr>
                </a:solidFill>
                <a:latin typeface="Times New Roman" panose="02020603050405020304" pitchFamily="18" charset="0"/>
                <a:cs typeface="Times New Roman" panose="02020603050405020304" pitchFamily="18" charset="0"/>
              </a:rPr>
              <a:t>SL No                                        Chapter                                          Page</a:t>
            </a:r>
          </a:p>
          <a:p>
            <a:r>
              <a:rPr lang="en-US" sz="2400" dirty="0">
                <a:latin typeface="Times New Roman" panose="02020603050405020304" pitchFamily="18" charset="0"/>
                <a:cs typeface="Times New Roman" panose="02020603050405020304" pitchFamily="18" charset="0"/>
              </a:rPr>
              <a:t>     1                                                    Abstract …….……………………..……...4 </a:t>
            </a:r>
          </a:p>
          <a:p>
            <a:r>
              <a:rPr lang="en-US" sz="2400" dirty="0">
                <a:latin typeface="Times New Roman" panose="02020603050405020304" pitchFamily="18" charset="0"/>
                <a:cs typeface="Times New Roman" panose="02020603050405020304" pitchFamily="18" charset="0"/>
              </a:rPr>
              <a:t>     2                                                    Introduction ……………………………... 5</a:t>
            </a:r>
          </a:p>
          <a:p>
            <a:r>
              <a:rPr lang="en-US" sz="2400" dirty="0">
                <a:latin typeface="Times New Roman" panose="02020603050405020304" pitchFamily="18" charset="0"/>
                <a:cs typeface="Times New Roman" panose="02020603050405020304" pitchFamily="18" charset="0"/>
              </a:rPr>
              <a:t>     3                                                    Literature review ………………………... 6</a:t>
            </a:r>
          </a:p>
          <a:p>
            <a:r>
              <a:rPr lang="en-US" sz="2400" dirty="0">
                <a:latin typeface="Times New Roman" panose="02020603050405020304" pitchFamily="18" charset="0"/>
                <a:cs typeface="Times New Roman" panose="02020603050405020304" pitchFamily="18" charset="0"/>
              </a:rPr>
              <a:t>     4                                                    Objectives ……………………………….. 8</a:t>
            </a:r>
          </a:p>
          <a:p>
            <a:r>
              <a:rPr lang="en-US" sz="2400" dirty="0">
                <a:latin typeface="Times New Roman" panose="02020603050405020304" pitchFamily="18" charset="0"/>
                <a:cs typeface="Times New Roman" panose="02020603050405020304" pitchFamily="18" charset="0"/>
              </a:rPr>
              <a:t>     5                                                    Methodology ………………………......... 10</a:t>
            </a:r>
          </a:p>
          <a:p>
            <a:r>
              <a:rPr lang="en-US" sz="2400" dirty="0">
                <a:latin typeface="Times New Roman" panose="02020603050405020304" pitchFamily="18" charset="0"/>
                <a:cs typeface="Times New Roman" panose="02020603050405020304" pitchFamily="18" charset="0"/>
              </a:rPr>
              <a:t>     6                                                    Outcome ………………………………… 15</a:t>
            </a:r>
          </a:p>
          <a:p>
            <a:r>
              <a:rPr lang="en-US" sz="2400" dirty="0">
                <a:latin typeface="Times New Roman" panose="02020603050405020304" pitchFamily="18" charset="0"/>
                <a:cs typeface="Times New Roman" panose="02020603050405020304" pitchFamily="18" charset="0"/>
              </a:rPr>
              <a:t>     7                                                    Conclusion ………………………………..18</a:t>
            </a:r>
          </a:p>
          <a:p>
            <a:r>
              <a:rPr lang="en-US" sz="2400" dirty="0">
                <a:latin typeface="Times New Roman" panose="02020603050405020304" pitchFamily="18" charset="0"/>
                <a:cs typeface="Times New Roman" panose="02020603050405020304" pitchFamily="18" charset="0"/>
              </a:rPr>
              <a:t>     8                                                    Bibliography …….………………………. 19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2135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16EAE-88A5-60B5-FC98-22098F968C1E}"/>
              </a:ext>
            </a:extLst>
          </p:cNvPr>
          <p:cNvSpPr txBox="1"/>
          <p:nvPr/>
        </p:nvSpPr>
        <p:spPr>
          <a:xfrm>
            <a:off x="749808" y="402336"/>
            <a:ext cx="10780776" cy="5611793"/>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ABSTRACT</a:t>
            </a:r>
          </a:p>
          <a:p>
            <a:pPr algn="ctr"/>
            <a:endParaRPr lang="en-US" sz="3200" b="1" dirty="0">
              <a:latin typeface="Times New Roman" panose="02020603050405020304" pitchFamily="18" charset="0"/>
              <a:cs typeface="Times New Roman" panose="02020603050405020304" pitchFamily="18" charset="0"/>
            </a:endParaRPr>
          </a:p>
          <a:p>
            <a:pPr indent="457200" algn="just">
              <a:lnSpc>
                <a:spcPct val="150000"/>
              </a:lnSpc>
              <a:spcAft>
                <a:spcPts val="800"/>
              </a:spcAft>
            </a:pPr>
            <a:r>
              <a:rPr lang="en-US" dirty="0">
                <a:latin typeface="Times New Roman" panose="02020603050405020304" pitchFamily="18" charset="0"/>
                <a:cs typeface="Times New Roman" panose="02020603050405020304" pitchFamily="18" charset="0"/>
              </a:rPr>
              <a:t>The urgency of cardiovascular strokes is one of the most vital health concerns involving the vast implications posed worldwide and that needs to be detected early enough so that intervention can be executed in a timely and effective way. Against this backdrop, this discussion is an innovative approach for assessment and prediction concerning the likelihood of strokes in the individual through use of machine learning algorithms, including ANN, Decision Trees, and Random Forests. Using a widely ranging Kaggle dataset that involves 12 key attributes of the patient, the main objective of the study is constructing a model both accurate and practicable in a real-world scenario in a clinical setting. To make it user-friendly and accessible, the interface proposed is especially for the healthcare professionals who are going to use it. From the research, the results show how significant machine learning has become in the enhancement and improvement of healthcare systems, mainly through the use of better and more accurate risk prediction techniques.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89243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BF4B3-1140-31ED-685A-DDFFA95B43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8D0F4CC-37E5-B62E-A8C6-16E89B243E80}"/>
              </a:ext>
            </a:extLst>
          </p:cNvPr>
          <p:cNvSpPr txBox="1"/>
          <p:nvPr/>
        </p:nvSpPr>
        <p:spPr>
          <a:xfrm>
            <a:off x="449973" y="265471"/>
            <a:ext cx="5390388" cy="5880071"/>
          </a:xfrm>
          <a:prstGeom prst="rect">
            <a:avLst/>
          </a:prstGeom>
          <a:noFill/>
        </p:spPr>
        <p:txBody>
          <a:bodyPr wrap="square" rtlCol="0">
            <a:spAutoFit/>
          </a:bodyPr>
          <a:lstStyle/>
          <a:p>
            <a:pPr algn="ct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US" sz="1600" dirty="0">
                <a:latin typeface="Times New Roman" panose="02020603050405020304" pitchFamily="18" charset="0"/>
                <a:cs typeface="Times New Roman" panose="02020603050405020304" pitchFamily="18" charset="0"/>
              </a:rPr>
              <a:t>Cardiovascular stroke is one of the leading causes of mortality and long-term disability worldwide. Predicting and preventing stroke in time can significantly reduce its burden on individuals and healthcare systems. Traditional methods for assessing stroke risk have often relied on clinical judgment and basic statistical tools, which are not well suited to handle complex, non-linear relationships within patient data. The advent of machine learning offers a transformative approach to this problem, enabling the development of predictive models capable of </a:t>
            </a:r>
            <a:r>
              <a:rPr lang="en-US" sz="1600" dirty="0" err="1">
                <a:latin typeface="Times New Roman" panose="02020603050405020304" pitchFamily="18" charset="0"/>
                <a:cs typeface="Times New Roman" panose="02020603050405020304" pitchFamily="18" charset="0"/>
              </a:rPr>
              <a:t>analysing</a:t>
            </a:r>
            <a:r>
              <a:rPr lang="en-US" sz="1600" dirty="0">
                <a:latin typeface="Times New Roman" panose="02020603050405020304" pitchFamily="18" charset="0"/>
                <a:cs typeface="Times New Roman" panose="02020603050405020304" pitchFamily="18" charset="0"/>
              </a:rPr>
              <a:t> vast datasets with high accuracy and robustness. Machine learning algorithms have shown exceptional potential in predicting stroke outcomes by leveraging diverse datasets, including electronic health records (EHR), imaging data, and hemodynamic signals.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2CE482-810B-93C9-FAE8-FBC736B5E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361" y="265471"/>
            <a:ext cx="6351639" cy="6037006"/>
          </a:xfrm>
          <a:prstGeom prst="rect">
            <a:avLst/>
          </a:prstGeom>
        </p:spPr>
      </p:pic>
    </p:spTree>
    <p:extLst>
      <p:ext uri="{BB962C8B-B14F-4D97-AF65-F5344CB8AC3E}">
        <p14:creationId xmlns:p14="http://schemas.microsoft.com/office/powerpoint/2010/main" val="40914391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A4063-B182-87ED-6DE7-E2C341EA155D}"/>
              </a:ext>
            </a:extLst>
          </p:cNvPr>
          <p:cNvSpPr txBox="1"/>
          <p:nvPr/>
        </p:nvSpPr>
        <p:spPr>
          <a:xfrm>
            <a:off x="705612" y="140409"/>
            <a:ext cx="1078077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Review</a:t>
            </a:r>
          </a:p>
        </p:txBody>
      </p:sp>
      <p:graphicFrame>
        <p:nvGraphicFramePr>
          <p:cNvPr id="5" name="Table 4">
            <a:extLst>
              <a:ext uri="{FF2B5EF4-FFF2-40B4-BE49-F238E27FC236}">
                <a16:creationId xmlns:a16="http://schemas.microsoft.com/office/drawing/2014/main" id="{00FD03E4-CF75-2FB9-FA37-9721D745DC87}"/>
              </a:ext>
            </a:extLst>
          </p:cNvPr>
          <p:cNvGraphicFramePr>
            <a:graphicFrameLocks noGrp="1"/>
          </p:cNvGraphicFramePr>
          <p:nvPr>
            <p:extLst>
              <p:ext uri="{D42A27DB-BD31-4B8C-83A1-F6EECF244321}">
                <p14:modId xmlns:p14="http://schemas.microsoft.com/office/powerpoint/2010/main" val="992441653"/>
              </p:ext>
            </p:extLst>
          </p:nvPr>
        </p:nvGraphicFramePr>
        <p:xfrm>
          <a:off x="403123" y="943896"/>
          <a:ext cx="11651226" cy="5279922"/>
        </p:xfrm>
        <a:graphic>
          <a:graphicData uri="http://schemas.openxmlformats.org/drawingml/2006/table">
            <a:tbl>
              <a:tblPr/>
              <a:tblGrid>
                <a:gridCol w="678425">
                  <a:extLst>
                    <a:ext uri="{9D8B030D-6E8A-4147-A177-3AD203B41FA5}">
                      <a16:colId xmlns:a16="http://schemas.microsoft.com/office/drawing/2014/main" val="1673730060"/>
                    </a:ext>
                  </a:extLst>
                </a:gridCol>
                <a:gridCol w="560439">
                  <a:extLst>
                    <a:ext uri="{9D8B030D-6E8A-4147-A177-3AD203B41FA5}">
                      <a16:colId xmlns:a16="http://schemas.microsoft.com/office/drawing/2014/main" val="2345274961"/>
                    </a:ext>
                  </a:extLst>
                </a:gridCol>
                <a:gridCol w="1396181">
                  <a:extLst>
                    <a:ext uri="{9D8B030D-6E8A-4147-A177-3AD203B41FA5}">
                      <a16:colId xmlns:a16="http://schemas.microsoft.com/office/drawing/2014/main" val="3993251573"/>
                    </a:ext>
                  </a:extLst>
                </a:gridCol>
                <a:gridCol w="2595716">
                  <a:extLst>
                    <a:ext uri="{9D8B030D-6E8A-4147-A177-3AD203B41FA5}">
                      <a16:colId xmlns:a16="http://schemas.microsoft.com/office/drawing/2014/main" val="2777390606"/>
                    </a:ext>
                  </a:extLst>
                </a:gridCol>
                <a:gridCol w="112850">
                  <a:extLst>
                    <a:ext uri="{9D8B030D-6E8A-4147-A177-3AD203B41FA5}">
                      <a16:colId xmlns:a16="http://schemas.microsoft.com/office/drawing/2014/main" val="2655189530"/>
                    </a:ext>
                  </a:extLst>
                </a:gridCol>
                <a:gridCol w="1509472">
                  <a:extLst>
                    <a:ext uri="{9D8B030D-6E8A-4147-A177-3AD203B41FA5}">
                      <a16:colId xmlns:a16="http://schemas.microsoft.com/office/drawing/2014/main" val="2363076178"/>
                    </a:ext>
                  </a:extLst>
                </a:gridCol>
                <a:gridCol w="1907459">
                  <a:extLst>
                    <a:ext uri="{9D8B030D-6E8A-4147-A177-3AD203B41FA5}">
                      <a16:colId xmlns:a16="http://schemas.microsoft.com/office/drawing/2014/main" val="4269072709"/>
                    </a:ext>
                  </a:extLst>
                </a:gridCol>
                <a:gridCol w="2890684">
                  <a:extLst>
                    <a:ext uri="{9D8B030D-6E8A-4147-A177-3AD203B41FA5}">
                      <a16:colId xmlns:a16="http://schemas.microsoft.com/office/drawing/2014/main" val="3505260685"/>
                    </a:ext>
                  </a:extLst>
                </a:gridCol>
              </a:tblGrid>
              <a:tr h="692110">
                <a:tc>
                  <a:txBody>
                    <a:bodyPr/>
                    <a:lstStyle/>
                    <a:p>
                      <a:pPr algn="ctr"/>
                      <a:r>
                        <a:rPr lang="en-IN" sz="1600" b="1" dirty="0">
                          <a:latin typeface="Times New Roman" panose="02020603050405020304" pitchFamily="18" charset="0"/>
                          <a:cs typeface="Times New Roman" panose="02020603050405020304" pitchFamily="18" charset="0"/>
                        </a:rPr>
                        <a:t>Sr No</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l"/>
                      <a:r>
                        <a:rPr lang="en-IN" sz="1600" b="1" dirty="0">
                          <a:latin typeface="Times New Roman" panose="02020603050405020304" pitchFamily="18" charset="0"/>
                          <a:cs typeface="Times New Roman" panose="02020603050405020304" pitchFamily="18" charset="0"/>
                        </a:rPr>
                        <a:t>Technique(s) Used</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600" b="1" dirty="0">
                          <a:latin typeface="Times New Roman" panose="02020603050405020304" pitchFamily="18" charset="0"/>
                          <a:cs typeface="Times New Roman" panose="02020603050405020304" pitchFamily="18" charset="0"/>
                        </a:rPr>
                        <a:t>Parameters Analysed </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800" b="1" dirty="0">
                          <a:latin typeface="Times New Roman" panose="02020603050405020304" pitchFamily="18" charset="0"/>
                          <a:cs typeface="Times New Roman" panose="02020603050405020304" pitchFamily="18" charset="0"/>
                        </a:rPr>
                        <a:t>Study Focus</a:t>
                      </a:r>
                    </a:p>
                  </a:txBody>
                  <a:tcPr marL="43725" marR="43725" marT="21863" marB="21863" anchor="ctr">
                    <a:lnL>
                      <a:noFill/>
                    </a:lnL>
                    <a:lnR>
                      <a:noFill/>
                    </a:lnR>
                    <a:lnT>
                      <a:noFill/>
                    </a:lnT>
                    <a:lnB>
                      <a:noFill/>
                    </a:lnB>
                    <a:noFill/>
                  </a:tcPr>
                </a:tc>
                <a:extLst>
                  <a:ext uri="{0D108BD9-81ED-4DB2-BD59-A6C34878D82A}">
                    <a16:rowId xmlns:a16="http://schemas.microsoft.com/office/drawing/2014/main" val="1456464205"/>
                  </a:ext>
                </a:extLst>
              </a:tr>
              <a:tr h="1578918">
                <a:tc>
                  <a:txBody>
                    <a:bodyPr/>
                    <a:lstStyle/>
                    <a:p>
                      <a:r>
                        <a:rPr lang="en-IN" sz="1600" dirty="0">
                          <a:latin typeface="Times New Roman" panose="02020603050405020304" pitchFamily="18" charset="0"/>
                          <a:cs typeface="Times New Roman" panose="02020603050405020304" pitchFamily="18" charset="0"/>
                        </a:rPr>
                        <a:t>1</a:t>
                      </a: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2023</a:t>
                      </a: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Gutiérrez-</a:t>
                      </a:r>
                      <a:r>
                        <a:rPr lang="en-IN" sz="1600" dirty="0" err="1">
                          <a:latin typeface="Times New Roman" panose="02020603050405020304" pitchFamily="18" charset="0"/>
                          <a:cs typeface="Times New Roman" panose="02020603050405020304" pitchFamily="18" charset="0"/>
                        </a:rPr>
                        <a:t>Sacristán</a:t>
                      </a:r>
                      <a:r>
                        <a:rPr lang="en-IN" sz="1600" dirty="0">
                          <a:latin typeface="Times New Roman" panose="02020603050405020304" pitchFamily="18" charset="0"/>
                          <a:cs typeface="Times New Roman" panose="02020603050405020304" pitchFamily="18" charset="0"/>
                        </a:rPr>
                        <a:t> et al.</a:t>
                      </a:r>
                    </a:p>
                  </a:txBody>
                  <a:tcPr marL="43725" marR="43725" marT="21863" marB="21863"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Machine Learning Approaches for Stroke Risk Prediction</a:t>
                      </a:r>
                    </a:p>
                  </a:txBody>
                  <a:tcPr marL="43725" marR="43725" marT="21863" marB="21863" anchor="ctr">
                    <a:lnL>
                      <a:noFill/>
                    </a:lnL>
                    <a:lnR>
                      <a:noFill/>
                    </a:lnR>
                    <a:lnT>
                      <a:noFill/>
                    </a:lnT>
                    <a:lnB>
                      <a:noFill/>
                    </a:lnB>
                    <a:noFill/>
                  </a:tcPr>
                </a:tc>
                <a:tc>
                  <a:txBody>
                    <a:bodyPr/>
                    <a:lstStyle/>
                    <a:p>
                      <a:endParaRPr lang="en-US"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Machine Learning Algorithms</a:t>
                      </a: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Risk factors, predictive accuracy</a:t>
                      </a:r>
                      <a:endParaRPr lang="en-US"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Investigates ML algorithms in predicting stroke and identifying key risk factors using data from the Suita study.</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extLst>
                  <a:ext uri="{0D108BD9-81ED-4DB2-BD59-A6C34878D82A}">
                    <a16:rowId xmlns:a16="http://schemas.microsoft.com/office/drawing/2014/main" val="786171326"/>
                  </a:ext>
                </a:extLst>
              </a:tr>
              <a:tr h="1274068">
                <a:tc>
                  <a:txBody>
                    <a:bodyPr/>
                    <a:lstStyle/>
                    <a:p>
                      <a:r>
                        <a:rPr lang="en-IN" sz="1600">
                          <a:latin typeface="Times New Roman" panose="02020603050405020304" pitchFamily="18" charset="0"/>
                          <a:cs typeface="Times New Roman" panose="02020603050405020304" pitchFamily="18" charset="0"/>
                        </a:rPr>
                        <a:t>2</a:t>
                      </a: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2024</a:t>
                      </a: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Fernandez-Lozano et al.</a:t>
                      </a:r>
                    </a:p>
                  </a:txBody>
                  <a:tcPr marL="43725" marR="43725" marT="21863" marB="21863"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Random Forest-Based Prediction of Stroke Outcome</a:t>
                      </a:r>
                    </a:p>
                  </a:txBody>
                  <a:tcPr marL="43725" marR="43725" marT="21863" marB="21863" anchor="ctr">
                    <a:lnL>
                      <a:noFill/>
                    </a:lnL>
                    <a:lnR>
                      <a:noFill/>
                    </a:lnR>
                    <a:lnT>
                      <a:noFill/>
                    </a:lnT>
                    <a:lnB>
                      <a:noFill/>
                    </a:lnB>
                    <a:noFill/>
                  </a:tcPr>
                </a:tc>
                <a:tc>
                  <a:txBody>
                    <a:bodyPr/>
                    <a:lstStyle/>
                    <a:p>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Random Forest (RF)</a:t>
                      </a: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Clinical, biochemical, neuroimaging factors</a:t>
                      </a:r>
                    </a:p>
                  </a:txBody>
                  <a:tcPr marL="43725" marR="43725" marT="21863" marB="21863"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Develops a predictive model using RF to estimate patient mortality/morbidity post-stroke.</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extLst>
                  <a:ext uri="{0D108BD9-81ED-4DB2-BD59-A6C34878D82A}">
                    <a16:rowId xmlns:a16="http://schemas.microsoft.com/office/drawing/2014/main" val="3171727878"/>
                  </a:ext>
                </a:extLst>
              </a:tr>
              <a:tr h="1734826">
                <a:tc>
                  <a:txBody>
                    <a:bodyPr/>
                    <a:lstStyle/>
                    <a:p>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US"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US"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US"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extLst>
                  <a:ext uri="{0D108BD9-81ED-4DB2-BD59-A6C34878D82A}">
                    <a16:rowId xmlns:a16="http://schemas.microsoft.com/office/drawing/2014/main" val="104272605"/>
                  </a:ext>
                </a:extLst>
              </a:tr>
            </a:tbl>
          </a:graphicData>
        </a:graphic>
      </p:graphicFrame>
      <p:graphicFrame>
        <p:nvGraphicFramePr>
          <p:cNvPr id="3" name="Table 2">
            <a:extLst>
              <a:ext uri="{FF2B5EF4-FFF2-40B4-BE49-F238E27FC236}">
                <a16:creationId xmlns:a16="http://schemas.microsoft.com/office/drawing/2014/main" id="{E625BD40-1785-E5B9-E91F-59CEFAE26F48}"/>
              </a:ext>
            </a:extLst>
          </p:cNvPr>
          <p:cNvGraphicFramePr>
            <a:graphicFrameLocks noGrp="1"/>
          </p:cNvGraphicFramePr>
          <p:nvPr>
            <p:extLst>
              <p:ext uri="{D42A27DB-BD31-4B8C-83A1-F6EECF244321}">
                <p14:modId xmlns:p14="http://schemas.microsoft.com/office/powerpoint/2010/main" val="856038446"/>
              </p:ext>
            </p:extLst>
          </p:nvPr>
        </p:nvGraphicFramePr>
        <p:xfrm>
          <a:off x="368710" y="4481308"/>
          <a:ext cx="11685639" cy="1315990"/>
        </p:xfrm>
        <a:graphic>
          <a:graphicData uri="http://schemas.openxmlformats.org/drawingml/2006/table">
            <a:tbl>
              <a:tblPr/>
              <a:tblGrid>
                <a:gridCol w="613302">
                  <a:extLst>
                    <a:ext uri="{9D8B030D-6E8A-4147-A177-3AD203B41FA5}">
                      <a16:colId xmlns:a16="http://schemas.microsoft.com/office/drawing/2014/main" val="2707695885"/>
                    </a:ext>
                  </a:extLst>
                </a:gridCol>
                <a:gridCol w="747049">
                  <a:extLst>
                    <a:ext uri="{9D8B030D-6E8A-4147-A177-3AD203B41FA5}">
                      <a16:colId xmlns:a16="http://schemas.microsoft.com/office/drawing/2014/main" val="81969184"/>
                    </a:ext>
                  </a:extLst>
                </a:gridCol>
                <a:gridCol w="1299274">
                  <a:extLst>
                    <a:ext uri="{9D8B030D-6E8A-4147-A177-3AD203B41FA5}">
                      <a16:colId xmlns:a16="http://schemas.microsoft.com/office/drawing/2014/main" val="911072582"/>
                    </a:ext>
                  </a:extLst>
                </a:gridCol>
                <a:gridCol w="2733368">
                  <a:extLst>
                    <a:ext uri="{9D8B030D-6E8A-4147-A177-3AD203B41FA5}">
                      <a16:colId xmlns:a16="http://schemas.microsoft.com/office/drawing/2014/main" val="2962541196"/>
                    </a:ext>
                  </a:extLst>
                </a:gridCol>
                <a:gridCol w="1612491">
                  <a:extLst>
                    <a:ext uri="{9D8B030D-6E8A-4147-A177-3AD203B41FA5}">
                      <a16:colId xmlns:a16="http://schemas.microsoft.com/office/drawing/2014/main" val="1503428493"/>
                    </a:ext>
                  </a:extLst>
                </a:gridCol>
                <a:gridCol w="1809135">
                  <a:extLst>
                    <a:ext uri="{9D8B030D-6E8A-4147-A177-3AD203B41FA5}">
                      <a16:colId xmlns:a16="http://schemas.microsoft.com/office/drawing/2014/main" val="3134920941"/>
                    </a:ext>
                  </a:extLst>
                </a:gridCol>
                <a:gridCol w="2871020">
                  <a:extLst>
                    <a:ext uri="{9D8B030D-6E8A-4147-A177-3AD203B41FA5}">
                      <a16:colId xmlns:a16="http://schemas.microsoft.com/office/drawing/2014/main" val="2010774499"/>
                    </a:ext>
                  </a:extLst>
                </a:gridCol>
              </a:tblGrid>
              <a:tr h="1315990">
                <a:tc>
                  <a:txBody>
                    <a:bodyPr/>
                    <a:lstStyle/>
                    <a:p>
                      <a:r>
                        <a:rPr lang="en-IN" sz="1600" dirty="0">
                          <a:latin typeface="Times New Roman" panose="02020603050405020304" pitchFamily="18" charset="0"/>
                          <a:cs typeface="Times New Roman" panose="02020603050405020304" pitchFamily="18" charset="0"/>
                        </a:rPr>
                        <a:t>3</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2023</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Ismail &amp; </a:t>
                      </a:r>
                      <a:r>
                        <a:rPr lang="en-IN" sz="1600" dirty="0" err="1">
                          <a:latin typeface="Times New Roman" panose="02020603050405020304" pitchFamily="18" charset="0"/>
                          <a:cs typeface="Times New Roman" panose="02020603050405020304" pitchFamily="18" charset="0"/>
                        </a:rPr>
                        <a:t>Materwala</a:t>
                      </a:r>
                      <a:endParaRPr lang="en-IN" sz="1600" dirty="0">
                        <a:latin typeface="Times New Roman" panose="02020603050405020304" pitchFamily="18" charset="0"/>
                        <a:cs typeface="Times New Roman" panose="02020603050405020304" pitchFamily="18" charset="0"/>
                      </a:endParaRPr>
                    </a:p>
                  </a:txBody>
                  <a:tcPr marL="38680" marR="38680" marT="19340" marB="19340"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Intelligent Stroke Prediction Framework Using Machine Learning and Performance Evaluation</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Random Forest, Comparative Analysis</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Model performance metrics</a:t>
                      </a:r>
                    </a:p>
                  </a:txBody>
                  <a:tcPr marL="38680" marR="38680" marT="19340" marB="19340"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Proposes a framework evaluating ML algorithms for stroke prediction.</a:t>
                      </a:r>
                      <a:endParaRPr lang="en-IN" sz="1600" dirty="0">
                        <a:latin typeface="Times New Roman" panose="02020603050405020304" pitchFamily="18" charset="0"/>
                        <a:cs typeface="Times New Roman" panose="02020603050405020304" pitchFamily="18" charset="0"/>
                      </a:endParaRPr>
                    </a:p>
                  </a:txBody>
                  <a:tcPr marL="38680" marR="38680" marT="19340" marB="19340" anchor="ctr">
                    <a:lnL>
                      <a:noFill/>
                    </a:lnL>
                    <a:lnR>
                      <a:noFill/>
                    </a:lnR>
                    <a:lnT>
                      <a:noFill/>
                    </a:lnT>
                    <a:lnB>
                      <a:noFill/>
                    </a:lnB>
                    <a:noFill/>
                  </a:tcPr>
                </a:tc>
                <a:extLst>
                  <a:ext uri="{0D108BD9-81ED-4DB2-BD59-A6C34878D82A}">
                    <a16:rowId xmlns:a16="http://schemas.microsoft.com/office/drawing/2014/main" val="2456745854"/>
                  </a:ext>
                </a:extLst>
              </a:tr>
            </a:tbl>
          </a:graphicData>
        </a:graphic>
      </p:graphicFrame>
    </p:spTree>
    <p:extLst>
      <p:ext uri="{BB962C8B-B14F-4D97-AF65-F5344CB8AC3E}">
        <p14:creationId xmlns:p14="http://schemas.microsoft.com/office/powerpoint/2010/main" val="349650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C9B7C-1D7B-91F8-42B3-619D3504A7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0FBE6F2-0820-5046-EA55-F9830ABDE78D}"/>
              </a:ext>
            </a:extLst>
          </p:cNvPr>
          <p:cNvSpPr txBox="1"/>
          <p:nvPr/>
        </p:nvSpPr>
        <p:spPr>
          <a:xfrm>
            <a:off x="705612" y="140409"/>
            <a:ext cx="1078077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Review</a:t>
            </a:r>
          </a:p>
        </p:txBody>
      </p:sp>
      <p:graphicFrame>
        <p:nvGraphicFramePr>
          <p:cNvPr id="3" name="Table 2">
            <a:extLst>
              <a:ext uri="{FF2B5EF4-FFF2-40B4-BE49-F238E27FC236}">
                <a16:creationId xmlns:a16="http://schemas.microsoft.com/office/drawing/2014/main" id="{5F2FDCF1-9214-CB0E-CC7B-C9D52C9C0827}"/>
              </a:ext>
            </a:extLst>
          </p:cNvPr>
          <p:cNvGraphicFramePr>
            <a:graphicFrameLocks noGrp="1"/>
          </p:cNvGraphicFramePr>
          <p:nvPr>
            <p:extLst>
              <p:ext uri="{D42A27DB-BD31-4B8C-83A1-F6EECF244321}">
                <p14:modId xmlns:p14="http://schemas.microsoft.com/office/powerpoint/2010/main" val="1031525525"/>
              </p:ext>
            </p:extLst>
          </p:nvPr>
        </p:nvGraphicFramePr>
        <p:xfrm>
          <a:off x="412955" y="1440916"/>
          <a:ext cx="11685639" cy="4153149"/>
        </p:xfrm>
        <a:graphic>
          <a:graphicData uri="http://schemas.openxmlformats.org/drawingml/2006/table">
            <a:tbl>
              <a:tblPr/>
              <a:tblGrid>
                <a:gridCol w="613302">
                  <a:extLst>
                    <a:ext uri="{9D8B030D-6E8A-4147-A177-3AD203B41FA5}">
                      <a16:colId xmlns:a16="http://schemas.microsoft.com/office/drawing/2014/main" val="4034900497"/>
                    </a:ext>
                  </a:extLst>
                </a:gridCol>
                <a:gridCol w="747049">
                  <a:extLst>
                    <a:ext uri="{9D8B030D-6E8A-4147-A177-3AD203B41FA5}">
                      <a16:colId xmlns:a16="http://schemas.microsoft.com/office/drawing/2014/main" val="1790956594"/>
                    </a:ext>
                  </a:extLst>
                </a:gridCol>
                <a:gridCol w="2064761">
                  <a:extLst>
                    <a:ext uri="{9D8B030D-6E8A-4147-A177-3AD203B41FA5}">
                      <a16:colId xmlns:a16="http://schemas.microsoft.com/office/drawing/2014/main" val="633774965"/>
                    </a:ext>
                  </a:extLst>
                </a:gridCol>
                <a:gridCol w="2577481">
                  <a:extLst>
                    <a:ext uri="{9D8B030D-6E8A-4147-A177-3AD203B41FA5}">
                      <a16:colId xmlns:a16="http://schemas.microsoft.com/office/drawing/2014/main" val="495726134"/>
                    </a:ext>
                  </a:extLst>
                </a:gridCol>
                <a:gridCol w="1563329">
                  <a:extLst>
                    <a:ext uri="{9D8B030D-6E8A-4147-A177-3AD203B41FA5}">
                      <a16:colId xmlns:a16="http://schemas.microsoft.com/office/drawing/2014/main" val="2349373189"/>
                    </a:ext>
                  </a:extLst>
                </a:gridCol>
                <a:gridCol w="1553497">
                  <a:extLst>
                    <a:ext uri="{9D8B030D-6E8A-4147-A177-3AD203B41FA5}">
                      <a16:colId xmlns:a16="http://schemas.microsoft.com/office/drawing/2014/main" val="1242185748"/>
                    </a:ext>
                  </a:extLst>
                </a:gridCol>
                <a:gridCol w="2566220">
                  <a:extLst>
                    <a:ext uri="{9D8B030D-6E8A-4147-A177-3AD203B41FA5}">
                      <a16:colId xmlns:a16="http://schemas.microsoft.com/office/drawing/2014/main" val="758018030"/>
                    </a:ext>
                  </a:extLst>
                </a:gridCol>
              </a:tblGrid>
              <a:tr h="1589844">
                <a:tc>
                  <a:txBody>
                    <a:bodyPr/>
                    <a:lstStyle/>
                    <a:p>
                      <a:r>
                        <a:rPr lang="en-IN" sz="1600" dirty="0">
                          <a:latin typeface="Times New Roman" panose="02020603050405020304" pitchFamily="18" charset="0"/>
                          <a:cs typeface="Times New Roman" panose="02020603050405020304" pitchFamily="18" charset="0"/>
                        </a:rPr>
                        <a:t>4</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2023</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García-</a:t>
                      </a:r>
                      <a:r>
                        <a:rPr lang="en-IN" sz="1600" dirty="0" err="1">
                          <a:latin typeface="Times New Roman" panose="02020603050405020304" pitchFamily="18" charset="0"/>
                          <a:cs typeface="Times New Roman" panose="02020603050405020304" pitchFamily="18" charset="0"/>
                        </a:rPr>
                        <a:t>Terriza</a:t>
                      </a:r>
                      <a:r>
                        <a:rPr lang="en-IN" sz="1600" dirty="0">
                          <a:latin typeface="Times New Roman" panose="02020603050405020304" pitchFamily="18" charset="0"/>
                          <a:cs typeface="Times New Roman" panose="02020603050405020304" pitchFamily="18" charset="0"/>
                        </a:rPr>
                        <a:t> et al.</a:t>
                      </a:r>
                    </a:p>
                  </a:txBody>
                  <a:tcPr marL="38680" marR="38680" marT="19340" marB="19340"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Predictive and Diagnosis Models of Stroke from Hemodynamic Signal Monitoring</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Machine Learning Techniques</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Hemodynamic signals, stroke subtypes</a:t>
                      </a:r>
                    </a:p>
                  </a:txBody>
                  <a:tcPr marL="38680" marR="38680" marT="19340" marB="19340"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Develops real-time models for stroke diagnosis and prediction from hemodynamic data.</a:t>
                      </a:r>
                      <a:endParaRPr lang="en-IN" sz="1600" dirty="0">
                        <a:latin typeface="Times New Roman" panose="02020603050405020304" pitchFamily="18" charset="0"/>
                        <a:cs typeface="Times New Roman" panose="02020603050405020304" pitchFamily="18" charset="0"/>
                      </a:endParaRPr>
                    </a:p>
                  </a:txBody>
                  <a:tcPr marL="38680" marR="38680" marT="19340" marB="19340" anchor="ctr">
                    <a:lnL>
                      <a:noFill/>
                    </a:lnL>
                    <a:lnR>
                      <a:noFill/>
                    </a:lnR>
                    <a:lnT>
                      <a:noFill/>
                    </a:lnT>
                    <a:lnB>
                      <a:noFill/>
                    </a:lnB>
                    <a:noFill/>
                  </a:tcPr>
                </a:tc>
                <a:extLst>
                  <a:ext uri="{0D108BD9-81ED-4DB2-BD59-A6C34878D82A}">
                    <a16:rowId xmlns:a16="http://schemas.microsoft.com/office/drawing/2014/main" val="3226896431"/>
                  </a:ext>
                </a:extLst>
              </a:tr>
              <a:tr h="1435748">
                <a:tc>
                  <a:txBody>
                    <a:bodyPr/>
                    <a:lstStyle/>
                    <a:p>
                      <a:r>
                        <a:rPr lang="en-IN" sz="1600" dirty="0">
                          <a:latin typeface="Times New Roman" panose="02020603050405020304" pitchFamily="18" charset="0"/>
                          <a:cs typeface="Times New Roman" panose="02020603050405020304" pitchFamily="18" charset="0"/>
                        </a:rPr>
                        <a:t>5</a:t>
                      </a:r>
                    </a:p>
                  </a:txBody>
                  <a:tcPr marL="43725" marR="43725" marT="21863" marB="21863" anchor="ctr">
                    <a:lnL>
                      <a:noFill/>
                    </a:lnL>
                    <a:lnR>
                      <a:noFill/>
                    </a:lnR>
                    <a:lnT>
                      <a:noFill/>
                    </a:lnT>
                    <a:lnB>
                      <a:noFill/>
                    </a:lnB>
                    <a:noFill/>
                  </a:tcPr>
                </a:tc>
                <a:tc>
                  <a:txBody>
                    <a:bodyPr/>
                    <a:lstStyle/>
                    <a:p>
                      <a:r>
                        <a:rPr lang="en-IN" sz="1600">
                          <a:latin typeface="Times New Roman" panose="02020603050405020304" pitchFamily="18" charset="0"/>
                          <a:cs typeface="Times New Roman" panose="02020603050405020304" pitchFamily="18" charset="0"/>
                        </a:rPr>
                        <a:t>2024</a:t>
                      </a: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Shahbazi et al.</a:t>
                      </a:r>
                    </a:p>
                  </a:txBody>
                  <a:tcPr marL="43725" marR="43725" marT="21863" marB="21863"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Predictive Modelling and Identification of Key Risk Factors for Stroke</a:t>
                      </a: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Machine Learning Algorithms</a:t>
                      </a:r>
                      <a:endParaRPr lang="en-US"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Risk factors, dataset preparation</a:t>
                      </a:r>
                      <a:endParaRPr lang="en-US"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Emphasizes early stroke prediction using ML to prepare datasets.</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extLst>
                  <a:ext uri="{0D108BD9-81ED-4DB2-BD59-A6C34878D82A}">
                    <a16:rowId xmlns:a16="http://schemas.microsoft.com/office/drawing/2014/main" val="3371355011"/>
                  </a:ext>
                </a:extLst>
              </a:tr>
              <a:tr h="1127557">
                <a:tc>
                  <a:txBody>
                    <a:bodyPr/>
                    <a:lstStyle/>
                    <a:p>
                      <a:r>
                        <a:rPr lang="en-IN" sz="1600" dirty="0">
                          <a:latin typeface="Times New Roman" panose="02020603050405020304" pitchFamily="18" charset="0"/>
                          <a:cs typeface="Times New Roman" panose="02020603050405020304" pitchFamily="18" charset="0"/>
                        </a:rPr>
                        <a:t>6</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2023</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Qin et al.</a:t>
                      </a:r>
                    </a:p>
                  </a:txBody>
                  <a:tcPr marL="38680" marR="38680" marT="19340" marB="19340"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Machine Learning and the Conundrum of Stroke Risk Prediction</a:t>
                      </a: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Machine Learning Algorithms</a:t>
                      </a:r>
                      <a:endParaRPr lang="en-US" sz="1600" dirty="0">
                        <a:latin typeface="Times New Roman" panose="02020603050405020304" pitchFamily="18" charset="0"/>
                        <a:cs typeface="Times New Roman" panose="02020603050405020304" pitchFamily="18" charset="0"/>
                      </a:endParaRPr>
                    </a:p>
                  </a:txBody>
                  <a:tcPr marL="38680" marR="38680" marT="19340" marB="19340" anchor="ctr">
                    <a:lnL>
                      <a:noFill/>
                    </a:lnL>
                    <a:lnR>
                      <a:noFill/>
                    </a:lnR>
                    <a:lnT>
                      <a:noFill/>
                    </a:lnT>
                    <a:lnB>
                      <a:noFill/>
                    </a:lnB>
                    <a:noFill/>
                  </a:tcPr>
                </a:tc>
                <a:tc>
                  <a:txBody>
                    <a:bodyPr/>
                    <a:lstStyle/>
                    <a:p>
                      <a:r>
                        <a:rPr lang="en-IN" sz="1600" dirty="0">
                          <a:latin typeface="Times New Roman" panose="02020603050405020304" pitchFamily="18" charset="0"/>
                          <a:cs typeface="Times New Roman" panose="02020603050405020304" pitchFamily="18" charset="0"/>
                        </a:rPr>
                        <a:t>Stroke subtypes, risk factors</a:t>
                      </a:r>
                    </a:p>
                  </a:txBody>
                  <a:tcPr marL="38680" marR="38680" marT="19340" marB="19340"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Summarizes efforts deploying ML to predict stroke risk and understand underlying mechanisms.</a:t>
                      </a:r>
                      <a:endParaRPr lang="en-IN" sz="1600" dirty="0">
                        <a:latin typeface="Times New Roman" panose="02020603050405020304" pitchFamily="18" charset="0"/>
                        <a:cs typeface="Times New Roman" panose="02020603050405020304" pitchFamily="18" charset="0"/>
                      </a:endParaRPr>
                    </a:p>
                  </a:txBody>
                  <a:tcPr marL="38680" marR="38680" marT="19340" marB="19340" anchor="ctr">
                    <a:lnL>
                      <a:noFill/>
                    </a:lnL>
                    <a:lnR>
                      <a:noFill/>
                    </a:lnR>
                    <a:lnT>
                      <a:noFill/>
                    </a:lnT>
                    <a:lnB>
                      <a:noFill/>
                    </a:lnB>
                    <a:noFill/>
                  </a:tcPr>
                </a:tc>
                <a:extLst>
                  <a:ext uri="{0D108BD9-81ED-4DB2-BD59-A6C34878D82A}">
                    <a16:rowId xmlns:a16="http://schemas.microsoft.com/office/drawing/2014/main" val="2113468854"/>
                  </a:ext>
                </a:extLst>
              </a:tr>
            </a:tbl>
          </a:graphicData>
        </a:graphic>
      </p:graphicFrame>
      <p:graphicFrame>
        <p:nvGraphicFramePr>
          <p:cNvPr id="4" name="Table 3">
            <a:extLst>
              <a:ext uri="{FF2B5EF4-FFF2-40B4-BE49-F238E27FC236}">
                <a16:creationId xmlns:a16="http://schemas.microsoft.com/office/drawing/2014/main" id="{A4FAFD9E-9693-8C27-EB41-DE197D570B7E}"/>
              </a:ext>
            </a:extLst>
          </p:cNvPr>
          <p:cNvGraphicFramePr>
            <a:graphicFrameLocks noGrp="1"/>
          </p:cNvGraphicFramePr>
          <p:nvPr>
            <p:extLst>
              <p:ext uri="{D42A27DB-BD31-4B8C-83A1-F6EECF244321}">
                <p14:modId xmlns:p14="http://schemas.microsoft.com/office/powerpoint/2010/main" val="554909436"/>
              </p:ext>
            </p:extLst>
          </p:nvPr>
        </p:nvGraphicFramePr>
        <p:xfrm>
          <a:off x="417871" y="841245"/>
          <a:ext cx="11680723" cy="692110"/>
        </p:xfrm>
        <a:graphic>
          <a:graphicData uri="http://schemas.openxmlformats.org/drawingml/2006/table">
            <a:tbl>
              <a:tblPr/>
              <a:tblGrid>
                <a:gridCol w="707922">
                  <a:extLst>
                    <a:ext uri="{9D8B030D-6E8A-4147-A177-3AD203B41FA5}">
                      <a16:colId xmlns:a16="http://schemas.microsoft.com/office/drawing/2014/main" val="1661266820"/>
                    </a:ext>
                  </a:extLst>
                </a:gridCol>
                <a:gridCol w="560439">
                  <a:extLst>
                    <a:ext uri="{9D8B030D-6E8A-4147-A177-3AD203B41FA5}">
                      <a16:colId xmlns:a16="http://schemas.microsoft.com/office/drawing/2014/main" val="1331750392"/>
                    </a:ext>
                  </a:extLst>
                </a:gridCol>
                <a:gridCol w="1396181">
                  <a:extLst>
                    <a:ext uri="{9D8B030D-6E8A-4147-A177-3AD203B41FA5}">
                      <a16:colId xmlns:a16="http://schemas.microsoft.com/office/drawing/2014/main" val="3405099407"/>
                    </a:ext>
                  </a:extLst>
                </a:gridCol>
                <a:gridCol w="2595716">
                  <a:extLst>
                    <a:ext uri="{9D8B030D-6E8A-4147-A177-3AD203B41FA5}">
                      <a16:colId xmlns:a16="http://schemas.microsoft.com/office/drawing/2014/main" val="184362459"/>
                    </a:ext>
                  </a:extLst>
                </a:gridCol>
                <a:gridCol w="112850">
                  <a:extLst>
                    <a:ext uri="{9D8B030D-6E8A-4147-A177-3AD203B41FA5}">
                      <a16:colId xmlns:a16="http://schemas.microsoft.com/office/drawing/2014/main" val="320531111"/>
                    </a:ext>
                  </a:extLst>
                </a:gridCol>
                <a:gridCol w="1509472">
                  <a:extLst>
                    <a:ext uri="{9D8B030D-6E8A-4147-A177-3AD203B41FA5}">
                      <a16:colId xmlns:a16="http://schemas.microsoft.com/office/drawing/2014/main" val="2947327655"/>
                    </a:ext>
                  </a:extLst>
                </a:gridCol>
                <a:gridCol w="1907459">
                  <a:extLst>
                    <a:ext uri="{9D8B030D-6E8A-4147-A177-3AD203B41FA5}">
                      <a16:colId xmlns:a16="http://schemas.microsoft.com/office/drawing/2014/main" val="3309091636"/>
                    </a:ext>
                  </a:extLst>
                </a:gridCol>
                <a:gridCol w="2890684">
                  <a:extLst>
                    <a:ext uri="{9D8B030D-6E8A-4147-A177-3AD203B41FA5}">
                      <a16:colId xmlns:a16="http://schemas.microsoft.com/office/drawing/2014/main" val="1672087013"/>
                    </a:ext>
                  </a:extLst>
                </a:gridCol>
              </a:tblGrid>
              <a:tr h="692110">
                <a:tc>
                  <a:txBody>
                    <a:bodyPr/>
                    <a:lstStyle/>
                    <a:p>
                      <a:pPr algn="ctr"/>
                      <a:r>
                        <a:rPr lang="en-IN" sz="1600" b="1" dirty="0">
                          <a:latin typeface="Times New Roman" panose="02020603050405020304" pitchFamily="18" charset="0"/>
                          <a:cs typeface="Times New Roman" panose="02020603050405020304" pitchFamily="18" charset="0"/>
                        </a:rPr>
                        <a:t>Sr No</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600" b="1"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600" b="1"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600" b="1"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l"/>
                      <a:r>
                        <a:rPr lang="en-IN" sz="1600" b="1" dirty="0">
                          <a:latin typeface="Times New Roman" panose="02020603050405020304" pitchFamily="18" charset="0"/>
                          <a:cs typeface="Times New Roman" panose="02020603050405020304" pitchFamily="18" charset="0"/>
                        </a:rPr>
                        <a:t>Technique(s) Used</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600" b="1" dirty="0">
                          <a:latin typeface="Times New Roman" panose="02020603050405020304" pitchFamily="18" charset="0"/>
                          <a:cs typeface="Times New Roman" panose="02020603050405020304" pitchFamily="18" charset="0"/>
                        </a:rPr>
                        <a:t>Parameters Analysed </a:t>
                      </a:r>
                      <a:endParaRPr lang="en-IN" sz="1600" dirty="0">
                        <a:latin typeface="Times New Roman" panose="02020603050405020304" pitchFamily="18" charset="0"/>
                        <a:cs typeface="Times New Roman" panose="02020603050405020304" pitchFamily="18" charset="0"/>
                      </a:endParaRPr>
                    </a:p>
                  </a:txBody>
                  <a:tcPr marL="43725" marR="43725" marT="21863" marB="21863" anchor="ctr">
                    <a:lnL>
                      <a:noFill/>
                    </a:lnL>
                    <a:lnR>
                      <a:noFill/>
                    </a:lnR>
                    <a:lnT>
                      <a:noFill/>
                    </a:lnT>
                    <a:lnB>
                      <a:noFill/>
                    </a:lnB>
                    <a:noFill/>
                  </a:tcPr>
                </a:tc>
                <a:tc>
                  <a:txBody>
                    <a:bodyPr/>
                    <a:lstStyle/>
                    <a:p>
                      <a:pPr algn="ctr"/>
                      <a:r>
                        <a:rPr lang="en-IN" sz="1800" b="1" dirty="0">
                          <a:latin typeface="Times New Roman" panose="02020603050405020304" pitchFamily="18" charset="0"/>
                          <a:cs typeface="Times New Roman" panose="02020603050405020304" pitchFamily="18" charset="0"/>
                        </a:rPr>
                        <a:t>Study Focus</a:t>
                      </a:r>
                    </a:p>
                  </a:txBody>
                  <a:tcPr marL="43725" marR="43725" marT="21863" marB="21863" anchor="ctr">
                    <a:lnL>
                      <a:noFill/>
                    </a:lnL>
                    <a:lnR>
                      <a:noFill/>
                    </a:lnR>
                    <a:lnT>
                      <a:noFill/>
                    </a:lnT>
                    <a:lnB>
                      <a:noFill/>
                    </a:lnB>
                    <a:noFill/>
                  </a:tcPr>
                </a:tc>
                <a:extLst>
                  <a:ext uri="{0D108BD9-81ED-4DB2-BD59-A6C34878D82A}">
                    <a16:rowId xmlns:a16="http://schemas.microsoft.com/office/drawing/2014/main" val="2285833087"/>
                  </a:ext>
                </a:extLst>
              </a:tr>
            </a:tbl>
          </a:graphicData>
        </a:graphic>
      </p:graphicFrame>
    </p:spTree>
    <p:extLst>
      <p:ext uri="{BB962C8B-B14F-4D97-AF65-F5344CB8AC3E}">
        <p14:creationId xmlns:p14="http://schemas.microsoft.com/office/powerpoint/2010/main" val="93837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D041A-547E-7B2E-96C7-E84D4AD0E8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DBDD079-6872-1A2D-07B5-794C5648B0FE}"/>
              </a:ext>
            </a:extLst>
          </p:cNvPr>
          <p:cNvSpPr txBox="1"/>
          <p:nvPr/>
        </p:nvSpPr>
        <p:spPr>
          <a:xfrm>
            <a:off x="705612" y="192024"/>
            <a:ext cx="10780776" cy="579967"/>
          </a:xfrm>
          <a:prstGeom prst="rect">
            <a:avLst/>
          </a:prstGeom>
          <a:noFill/>
        </p:spPr>
        <p:txBody>
          <a:bodyPr wrap="square" rtlCol="0">
            <a:spAutoFit/>
          </a:bodyPr>
          <a:lstStyle/>
          <a:p>
            <a:pPr algn="ct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074582A-A28B-38E8-153D-B1D950D73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135" y="884903"/>
            <a:ext cx="8986683" cy="5279923"/>
          </a:xfrm>
          <a:prstGeom prst="rect">
            <a:avLst/>
          </a:prstGeom>
        </p:spPr>
      </p:pic>
    </p:spTree>
    <p:extLst>
      <p:ext uri="{BB962C8B-B14F-4D97-AF65-F5344CB8AC3E}">
        <p14:creationId xmlns:p14="http://schemas.microsoft.com/office/powerpoint/2010/main" val="33376546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FCB67-69BE-D63A-8CBA-D35CA49B15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48E3A31-F9B7-6259-7E39-2A6AC5385DBD}"/>
              </a:ext>
            </a:extLst>
          </p:cNvPr>
          <p:cNvSpPr txBox="1"/>
          <p:nvPr/>
        </p:nvSpPr>
        <p:spPr>
          <a:xfrm>
            <a:off x="705612" y="1047430"/>
            <a:ext cx="10780776" cy="4269887"/>
          </a:xfrm>
          <a:prstGeom prst="rect">
            <a:avLst/>
          </a:prstGeom>
          <a:noFill/>
        </p:spPr>
        <p:txBody>
          <a:bodyPr wrap="square" rtlCol="0">
            <a:spAutoFit/>
          </a:bodyPr>
          <a:lstStyle/>
          <a:p>
            <a:pPr>
              <a:lnSpc>
                <a:spcPct val="200000"/>
              </a:lnSpc>
              <a:buFont typeface="+mj-lt"/>
              <a:buAutoNum type="arabicPeriod"/>
            </a:pPr>
            <a:r>
              <a:rPr lang="en-US" sz="2800" b="1" dirty="0">
                <a:latin typeface="Times New Roman" panose="02020603050405020304" pitchFamily="18" charset="0"/>
                <a:cs typeface="Times New Roman" panose="02020603050405020304" pitchFamily="18" charset="0"/>
              </a:rPr>
              <a:t>Early Risk Stratification</a:t>
            </a:r>
            <a:endParaRPr lang="en-US" sz="2800" dirty="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2800" b="1" dirty="0">
                <a:latin typeface="Times New Roman" panose="02020603050405020304" pitchFamily="18" charset="0"/>
                <a:cs typeface="Times New Roman" panose="02020603050405020304" pitchFamily="18" charset="0"/>
              </a:rPr>
              <a:t>Comprehensive Data Utilization</a:t>
            </a:r>
            <a:endParaRPr lang="en-US" sz="2800" dirty="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2800" b="1" dirty="0">
                <a:latin typeface="Times New Roman" panose="02020603050405020304" pitchFamily="18" charset="0"/>
                <a:cs typeface="Times New Roman" panose="02020603050405020304" pitchFamily="18" charset="0"/>
              </a:rPr>
              <a:t>Algorithmic Rigor</a:t>
            </a:r>
            <a:endParaRPr lang="en-US" sz="2800" dirty="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2800" b="1" dirty="0">
                <a:latin typeface="Times New Roman" panose="02020603050405020304" pitchFamily="18" charset="0"/>
                <a:cs typeface="Times New Roman" panose="02020603050405020304" pitchFamily="18" charset="0"/>
              </a:rPr>
              <a:t>Data Integrity and Standardization</a:t>
            </a:r>
            <a:endParaRPr lang="en-US" sz="2800" dirty="0">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sz="2800" b="1" dirty="0">
                <a:latin typeface="Times New Roman" panose="02020603050405020304" pitchFamily="18" charset="0"/>
                <a:cs typeface="Times New Roman" panose="02020603050405020304" pitchFamily="18" charset="0"/>
              </a:rPr>
              <a:t>Practical Deployment</a:t>
            </a: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0E5C3C-F008-2A54-0171-2F807D2B973B}"/>
              </a:ext>
            </a:extLst>
          </p:cNvPr>
          <p:cNvSpPr txBox="1"/>
          <p:nvPr/>
        </p:nvSpPr>
        <p:spPr>
          <a:xfrm>
            <a:off x="705612" y="339508"/>
            <a:ext cx="10780776" cy="661207"/>
          </a:xfrm>
          <a:prstGeom prst="rect">
            <a:avLst/>
          </a:prstGeom>
          <a:noFill/>
        </p:spPr>
        <p:txBody>
          <a:bodyPr wrap="square" rtlCol="0">
            <a:spAutoFit/>
          </a:bodyPr>
          <a:lstStyle/>
          <a:p>
            <a:pPr algn="ctr">
              <a:lnSpc>
                <a:spcPct val="15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0162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150</TotalTime>
  <Words>1698</Words>
  <Application>Microsoft Office PowerPoint</Application>
  <PresentationFormat>Widescreen</PresentationFormat>
  <Paragraphs>144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 Gowda</dc:creator>
  <cp:lastModifiedBy>Harish Gowda</cp:lastModifiedBy>
  <cp:revision>13</cp:revision>
  <dcterms:created xsi:type="dcterms:W3CDTF">2024-10-25T19:53:02Z</dcterms:created>
  <dcterms:modified xsi:type="dcterms:W3CDTF">2025-01-17T07:29:03Z</dcterms:modified>
</cp:coreProperties>
</file>