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gf6dAarOxeMKrGV7fg/gdw1ID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A11EB-27E8-4C2E-96B1-EF877DB197A5}">
  <a:tblStyle styleId="{EB3A11EB-27E8-4C2E-96B1-EF877DB19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font" Target="fonts/Roboto-bold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PAGE COUVERTURE (option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REMARQUE : À lire avant d’utiliser le gabarit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ne peuvent pas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En-tête institutionnel grenat (Université d’Ottawa | University of Ottawa)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Pied de page institutionnel comprenant la bande grise et grenat ainsi que le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peuvent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L’adresse Web uOttawa.ca dans le pied de page peut être personnalisée afin de répondre aux besoins de l’utilisateur et le nom du document peut être inséré à la droite de l’URL si nécessaire. Vous pouvez simplement taper l’adresse Web désirée dans la boîte appropriée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La photo ou l’image de fond peut être remplacée par celle de votre choix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COVER PAGE (option 2)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NOTE: Read before using template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must remain untouched and cannot be modified: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(Université d'Ottawa | University of Ottawa) garnet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uOttawa footer including the grey/garnet stripe and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may be customized: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You may include the uOttawa.ca URL of your choice in the footer, and insert the name of the document to the right of the URL, if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URL can be customized to a specific URL by following these simple steps: On the PowerPoint View tab, in the Master Views group, select Slide Master. Select the third slide on the left side panel, and type in the desired URL on the slide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photo or background image may be replaced by the photo or background image of your choice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5352bffae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5352bff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f5352bffae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5352bffae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5352bff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f5352bffae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5352bffae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5352bff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f5352bffae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5352bffae_1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5352bffae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f5352bffae_1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5352bffae_1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5352bffa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f5352bffae_1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PAGE COUVERTURE (option 1)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REMARQUE : À lire avant d’utiliser le gabarit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ne peuvent pas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En-tête institutionnel grenat (Université d’Ottawa | University of Ottawa)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Pied de page institutionnel comprenant la bande grise et grenat ainsi que le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Les éléments suivants du gabarit peuvent être modifiés :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L’adresse Web uOttawa.ca dans le pied de page peut être personnalisée afin de répondre aux besoins de l’utilisateur et le nom du document peut être inséré à la droite de l’URL si nécessaire. Vous pouvez simplement taper l’adresse Web désirée dans la boîte appropriée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La photo ou l’image de fond peut être remplacée par celle de votre choix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COVER PAGE (option 1)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NOTE: Read before using template</a:t>
            </a:r>
            <a:endParaRPr b="1"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must remain untouched and cannot be modified: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(Université d'Ottawa | University of Ottawa) garnet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Corporate uOttawa footer including the grey/garnet stripe and logo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following elements of the template may be customized: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You may include the uOttawa.ca URL of your choice in the footer, and insert the name of the document to the right of the URL, if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URL can be customized to a specific URL by following these simple steps: On the PowerPoint View tab, in the Master Views group, select Slide Master. Select the third slide on the left side panel, and type in the desired URL on the slide</a:t>
            </a:r>
            <a:b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• The photo or background image may be replaced by the photo or background image of your choice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352bffae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1f5352bff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f5352bffae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5352bffae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1f5352bff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f5352bffae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5352bffa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5352bff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f5352bffae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352bffae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5352bffa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f5352bffae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352bffae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352bff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f5352bffae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5352bffa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5352bff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5352bffae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352bffa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352bff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f5352bffae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 amt="0"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16" name="Google Shape;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18" name="Google Shape;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28900" y="-419100"/>
            <a:ext cx="3886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 rot="5400000">
            <a:off x="4972050" y="1924050"/>
            <a:ext cx="50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 rot="5400000">
            <a:off x="1009650" y="57150"/>
            <a:ext cx="50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12750" y="692696"/>
            <a:ext cx="7774632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/>
          <p:nvPr/>
        </p:nvSpPr>
        <p:spPr>
          <a:xfrm>
            <a:off x="-6643" y="5768214"/>
            <a:ext cx="9150643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24" name="Google Shape;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26" name="Google Shape;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28111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780928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6858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8200" y="1524000"/>
            <a:ext cx="3810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54" name="Google Shape;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61" name="Google Shape;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65" name="Google Shape;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67" name="Google Shape;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404664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575050" y="40466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57200" y="1772816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76" name="Google Shape;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792288" y="4302422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/>
          <p:nvPr>
            <p:ph idx="2" type="pic"/>
          </p:nvPr>
        </p:nvSpPr>
        <p:spPr>
          <a:xfrm>
            <a:off x="1792288" y="612775"/>
            <a:ext cx="5486400" cy="353630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792288" y="486916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941" y="6652164"/>
            <a:ext cx="9166412" cy="2133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-6643" y="5768214"/>
            <a:ext cx="9165584" cy="886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top.png"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866"/>
            <a:ext cx="9144002" cy="3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179512" y="6152115"/>
            <a:ext cx="453650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A69C95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rgbClr val="A69C9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Ottawa_HOR_WG7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67" y="5947834"/>
            <a:ext cx="1697566" cy="4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jp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hyperlink" Target="https://bot.dialogflow.com/4080b1a8-2c20-4767-ae40-65f212ad423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2945" r="2941" t="0"/>
          <a:stretch/>
        </p:blipFill>
        <p:spPr>
          <a:xfrm>
            <a:off x="0" y="116632"/>
            <a:ext cx="9144000" cy="657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-14941" y="-1866"/>
            <a:ext cx="9173898" cy="6867337"/>
            <a:chOff x="-14941" y="-1866"/>
            <a:chExt cx="9173898" cy="6867337"/>
          </a:xfrm>
        </p:grpSpPr>
        <p:pic>
          <p:nvPicPr>
            <p:cNvPr id="109" name="Google Shape;10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941" y="6652164"/>
              <a:ext cx="9166414" cy="213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"/>
            <p:cNvSpPr/>
            <p:nvPr/>
          </p:nvSpPr>
          <p:spPr>
            <a:xfrm>
              <a:off x="-6643" y="5768214"/>
              <a:ext cx="9165600" cy="886800"/>
            </a:xfrm>
            <a:prstGeom prst="rect">
              <a:avLst/>
            </a:prstGeom>
            <a:solidFill>
              <a:schemeClr val="dk1">
                <a:alpha val="7333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uOttawa_HOR_WHITE.png" id="111" name="Google Shape;11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3600" y="5949280"/>
              <a:ext cx="1693390" cy="452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op.png" id="112" name="Google Shape;1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866"/>
              <a:ext cx="9144001" cy="3843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179512" y="6152115"/>
            <a:ext cx="453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763688" y="2852936"/>
            <a:ext cx="7380300" cy="1224000"/>
          </a:xfrm>
          <a:prstGeom prst="rect">
            <a:avLst/>
          </a:prstGeom>
          <a:solidFill>
            <a:schemeClr val="dk1">
              <a:alpha val="7333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763688" y="4149080"/>
            <a:ext cx="7380300" cy="321300"/>
          </a:xfrm>
          <a:prstGeom prst="rect">
            <a:avLst/>
          </a:prstGeom>
          <a:solidFill>
            <a:schemeClr val="dk1">
              <a:alpha val="7333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88352" y="2852936"/>
            <a:ext cx="78600" cy="12240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688353" y="4149080"/>
            <a:ext cx="78600" cy="3213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9C95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A69C9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871708" y="3219236"/>
            <a:ext cx="716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CareerBud: Your friendly Job recommender chatbot</a:t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872208" y="4149080"/>
            <a:ext cx="716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Zeinab Keserwan, Mohammed Adnan, Kartik Banga, Harish Nair</a:t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5352bffae_0_61"/>
          <p:cNvSpPr txBox="1"/>
          <p:nvPr>
            <p:ph type="title"/>
          </p:nvPr>
        </p:nvSpPr>
        <p:spPr>
          <a:xfrm>
            <a:off x="565150" y="8451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Recommender Engine: Tailoring Jobs with Content-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Based Filtering and Dual Strategy Fusion</a:t>
            </a:r>
            <a:endParaRPr sz="2600"/>
          </a:p>
        </p:txBody>
      </p:sp>
      <p:pic>
        <p:nvPicPr>
          <p:cNvPr id="219" name="Google Shape;219;g1f5352bffae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50" y="1648225"/>
            <a:ext cx="8617498" cy="49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5352bffae_0_73"/>
          <p:cNvSpPr txBox="1"/>
          <p:nvPr>
            <p:ph type="title"/>
          </p:nvPr>
        </p:nvSpPr>
        <p:spPr>
          <a:xfrm>
            <a:off x="412750" y="692700"/>
            <a:ext cx="85806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CareerBud Design: Dialogflow Entities to Capture User Profile</a:t>
            </a:r>
            <a:endParaRPr sz="2600"/>
          </a:p>
        </p:txBody>
      </p:sp>
      <p:sp>
        <p:nvSpPr>
          <p:cNvPr id="226" name="Google Shape;226;g1f5352bffae_0_73"/>
          <p:cNvSpPr txBox="1"/>
          <p:nvPr/>
        </p:nvSpPr>
        <p:spPr>
          <a:xfrm>
            <a:off x="68300" y="1992688"/>
            <a:ext cx="16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</a:rPr>
              <a:t>@industry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227" name="Google Shape;227;g1f5352bffae_0_73"/>
          <p:cNvSpPr txBox="1"/>
          <p:nvPr/>
        </p:nvSpPr>
        <p:spPr>
          <a:xfrm>
            <a:off x="3246313" y="5125725"/>
            <a:ext cx="16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</a:rPr>
              <a:t>@level_of_experiencel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228" name="Google Shape;228;g1f5352bffae_0_73"/>
          <p:cNvSpPr txBox="1"/>
          <p:nvPr/>
        </p:nvSpPr>
        <p:spPr>
          <a:xfrm>
            <a:off x="3246313" y="3118725"/>
            <a:ext cx="117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</a:rPr>
              <a:t>@location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229" name="Google Shape;229;g1f5352bffae_0_73"/>
          <p:cNvSpPr txBox="1"/>
          <p:nvPr/>
        </p:nvSpPr>
        <p:spPr>
          <a:xfrm>
            <a:off x="6483300" y="1892488"/>
            <a:ext cx="242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</a:rPr>
              <a:t>@level_of_education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230" name="Google Shape;230;g1f5352bffae_0_73"/>
          <p:cNvSpPr txBox="1"/>
          <p:nvPr/>
        </p:nvSpPr>
        <p:spPr>
          <a:xfrm>
            <a:off x="6483300" y="3643463"/>
            <a:ext cx="227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chemeClr val="dk1"/>
                </a:solidFill>
              </a:rPr>
              <a:t>@skills</a:t>
            </a:r>
            <a:endParaRPr b="1" i="1" sz="900">
              <a:solidFill>
                <a:schemeClr val="dk1"/>
              </a:solidFill>
            </a:endParaRPr>
          </a:p>
        </p:txBody>
      </p:sp>
      <p:sp>
        <p:nvSpPr>
          <p:cNvPr id="231" name="Google Shape;231;g1f5352bffae_0_73"/>
          <p:cNvSpPr txBox="1"/>
          <p:nvPr/>
        </p:nvSpPr>
        <p:spPr>
          <a:xfrm>
            <a:off x="162500" y="3491050"/>
            <a:ext cx="164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</a:rPr>
              <a:t>@job_title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232" name="Google Shape;232;g1f5352bffae_0_73"/>
          <p:cNvSpPr txBox="1"/>
          <p:nvPr/>
        </p:nvSpPr>
        <p:spPr>
          <a:xfrm>
            <a:off x="3246313" y="1415775"/>
            <a:ext cx="102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</a:rPr>
              <a:t>@work_type</a:t>
            </a:r>
            <a:endParaRPr b="1" i="1" sz="1000">
              <a:solidFill>
                <a:schemeClr val="dk1"/>
              </a:solidFill>
            </a:endParaRPr>
          </a:p>
        </p:txBody>
      </p:sp>
      <p:pic>
        <p:nvPicPr>
          <p:cNvPr id="233" name="Google Shape;233;g1f5352bffae_0_73"/>
          <p:cNvPicPr preferRelativeResize="0"/>
          <p:nvPr/>
        </p:nvPicPr>
        <p:blipFill rotWithShape="1">
          <a:blip r:embed="rId3">
            <a:alphaModFix/>
          </a:blip>
          <a:srcRect b="0" l="3185" r="0" t="0"/>
          <a:stretch/>
        </p:blipFill>
        <p:spPr>
          <a:xfrm>
            <a:off x="162496" y="2331403"/>
            <a:ext cx="2839791" cy="96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f5352bffae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99" y="3866050"/>
            <a:ext cx="2839799" cy="175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f5352bffae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312" y="1754475"/>
            <a:ext cx="2992975" cy="134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f5352bffae_0_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6313" y="3478975"/>
            <a:ext cx="2078443" cy="1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f5352bffae_0_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6312" y="5486675"/>
            <a:ext cx="2992976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f5352bffae_0_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3300" y="2223388"/>
            <a:ext cx="2585549" cy="11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f5352bffae_0_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3299" y="4076163"/>
            <a:ext cx="2585550" cy="1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f5352bffae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63" y="1948400"/>
            <a:ext cx="3959976" cy="3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f5352bffae_0_92"/>
          <p:cNvSpPr txBox="1"/>
          <p:nvPr>
            <p:ph type="title"/>
          </p:nvPr>
        </p:nvSpPr>
        <p:spPr>
          <a:xfrm>
            <a:off x="412750" y="692700"/>
            <a:ext cx="85806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CareerBud Design: Dialogflow Intents for User Profile Build-up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5352bffae_1_124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CareerBud at Play</a:t>
            </a:r>
            <a:endParaRPr/>
          </a:p>
        </p:txBody>
      </p:sp>
      <p:pic>
        <p:nvPicPr>
          <p:cNvPr id="253" name="Google Shape;253;g1f5352bffae_1_124"/>
          <p:cNvPicPr preferRelativeResize="0"/>
          <p:nvPr/>
        </p:nvPicPr>
        <p:blipFill rotWithShape="1">
          <a:blip r:embed="rId3">
            <a:alphaModFix/>
          </a:blip>
          <a:srcRect b="13926" l="0" r="0" t="0"/>
          <a:stretch/>
        </p:blipFill>
        <p:spPr>
          <a:xfrm>
            <a:off x="4261975" y="787187"/>
            <a:ext cx="4882025" cy="56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f5352bffae_1_124"/>
          <p:cNvSpPr txBox="1"/>
          <p:nvPr/>
        </p:nvSpPr>
        <p:spPr>
          <a:xfrm>
            <a:off x="281675" y="2292263"/>
            <a:ext cx="42243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User Profile: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Industry:</a:t>
            </a:r>
            <a:r>
              <a:rPr lang="en-US" sz="1800">
                <a:solidFill>
                  <a:schemeClr val="dk1"/>
                </a:solidFill>
              </a:rPr>
              <a:t> 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Job Title: </a:t>
            </a:r>
            <a:r>
              <a:rPr lang="en-US" sz="1800">
                <a:solidFill>
                  <a:schemeClr val="dk1"/>
                </a:solidFill>
              </a:rPr>
              <a:t>Data Scientist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Work Type: </a:t>
            </a:r>
            <a:r>
              <a:rPr lang="en-US" sz="1800">
                <a:solidFill>
                  <a:schemeClr val="dk1"/>
                </a:solidFill>
              </a:rPr>
              <a:t>Full-time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Location:</a:t>
            </a:r>
            <a:r>
              <a:rPr lang="en-US" sz="1800">
                <a:solidFill>
                  <a:schemeClr val="dk1"/>
                </a:solidFill>
              </a:rPr>
              <a:t> Kansas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Experience Level:</a:t>
            </a:r>
            <a:r>
              <a:rPr lang="en-US" sz="1800">
                <a:solidFill>
                  <a:schemeClr val="dk1"/>
                </a:solidFill>
              </a:rPr>
              <a:t> Senior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Education Level:</a:t>
            </a:r>
            <a:r>
              <a:rPr lang="en-US" sz="1800">
                <a:solidFill>
                  <a:schemeClr val="dk1"/>
                </a:solidFill>
              </a:rPr>
              <a:t> Bachelor’s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5" name="Google Shape;255;g1f5352bffae_1_124"/>
          <p:cNvSpPr/>
          <p:nvPr/>
        </p:nvSpPr>
        <p:spPr>
          <a:xfrm>
            <a:off x="172225" y="2907263"/>
            <a:ext cx="203400" cy="199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f5352bffae_1_124"/>
          <p:cNvSpPr/>
          <p:nvPr/>
        </p:nvSpPr>
        <p:spPr>
          <a:xfrm>
            <a:off x="6876850" y="4844450"/>
            <a:ext cx="1310400" cy="219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f5352bffae_1_124"/>
          <p:cNvSpPr/>
          <p:nvPr/>
        </p:nvSpPr>
        <p:spPr>
          <a:xfrm>
            <a:off x="8265550" y="4844450"/>
            <a:ext cx="411900" cy="219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f5352bffae_1_124"/>
          <p:cNvSpPr/>
          <p:nvPr/>
        </p:nvSpPr>
        <p:spPr>
          <a:xfrm>
            <a:off x="7196675" y="5063750"/>
            <a:ext cx="541200" cy="219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f5352bffae_1_124"/>
          <p:cNvSpPr/>
          <p:nvPr/>
        </p:nvSpPr>
        <p:spPr>
          <a:xfrm>
            <a:off x="4436750" y="5283050"/>
            <a:ext cx="733500" cy="219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1f5352bffae_1_142"/>
          <p:cNvPicPr preferRelativeResize="0"/>
          <p:nvPr/>
        </p:nvPicPr>
        <p:blipFill rotWithShape="1">
          <a:blip r:embed="rId3">
            <a:alphaModFix/>
          </a:blip>
          <a:srcRect b="25304" l="0" r="5864" t="45822"/>
          <a:stretch/>
        </p:blipFill>
        <p:spPr>
          <a:xfrm>
            <a:off x="4377025" y="1556700"/>
            <a:ext cx="4030974" cy="14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f5352bffae_1_142"/>
          <p:cNvSpPr txBox="1"/>
          <p:nvPr>
            <p:ph type="title"/>
          </p:nvPr>
        </p:nvSpPr>
        <p:spPr>
          <a:xfrm>
            <a:off x="412750" y="692696"/>
            <a:ext cx="7774500" cy="86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CareerBud at Play</a:t>
            </a:r>
            <a:endParaRPr/>
          </a:p>
        </p:txBody>
      </p:sp>
      <p:sp>
        <p:nvSpPr>
          <p:cNvPr id="267" name="Google Shape;267;g1f5352bffae_1_142"/>
          <p:cNvSpPr txBox="1"/>
          <p:nvPr/>
        </p:nvSpPr>
        <p:spPr>
          <a:xfrm>
            <a:off x="522200" y="1399788"/>
            <a:ext cx="4224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User Profile</a:t>
            </a:r>
            <a:r>
              <a:rPr b="1" lang="en-US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Industry:</a:t>
            </a:r>
            <a:r>
              <a:rPr lang="en-US" sz="1200">
                <a:solidFill>
                  <a:schemeClr val="dk1"/>
                </a:solidFill>
              </a:rPr>
              <a:t> Healthcare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Job Title: </a:t>
            </a:r>
            <a:r>
              <a:rPr lang="en-US" sz="1200">
                <a:solidFill>
                  <a:schemeClr val="dk1"/>
                </a:solidFill>
              </a:rPr>
              <a:t>Nurse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Work Type: </a:t>
            </a:r>
            <a:r>
              <a:rPr lang="en-US" sz="1200">
                <a:solidFill>
                  <a:schemeClr val="dk1"/>
                </a:solidFill>
              </a:rPr>
              <a:t>Full-time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Location:</a:t>
            </a:r>
            <a:r>
              <a:rPr lang="en-US" sz="1200">
                <a:solidFill>
                  <a:schemeClr val="dk1"/>
                </a:solidFill>
              </a:rPr>
              <a:t> California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Experience Level:</a:t>
            </a:r>
            <a:r>
              <a:rPr lang="en-US" sz="1200">
                <a:solidFill>
                  <a:schemeClr val="dk1"/>
                </a:solidFill>
              </a:rPr>
              <a:t> Beginner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Education Level:</a:t>
            </a:r>
            <a:r>
              <a:rPr lang="en-US" sz="1200">
                <a:solidFill>
                  <a:schemeClr val="dk1"/>
                </a:solidFill>
              </a:rPr>
              <a:t> Bachelor’s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8" name="Google Shape;268;g1f5352bffae_1_142"/>
          <p:cNvSpPr/>
          <p:nvPr/>
        </p:nvSpPr>
        <p:spPr>
          <a:xfrm>
            <a:off x="412750" y="1719475"/>
            <a:ext cx="203400" cy="155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1f5352bffae_1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925" y="3716498"/>
            <a:ext cx="3017975" cy="289682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f5352bffae_1_142"/>
          <p:cNvSpPr/>
          <p:nvPr/>
        </p:nvSpPr>
        <p:spPr>
          <a:xfrm>
            <a:off x="4572000" y="2386225"/>
            <a:ext cx="707700" cy="219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g1f5352bffae_1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9075" y="3716500"/>
            <a:ext cx="3105851" cy="27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f5352bffae_1_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716500"/>
            <a:ext cx="3017966" cy="27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f5352bffae_1_142"/>
          <p:cNvSpPr txBox="1"/>
          <p:nvPr/>
        </p:nvSpPr>
        <p:spPr>
          <a:xfrm>
            <a:off x="3577775" y="3272275"/>
            <a:ext cx="237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Unbalanced Data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"/>
          <p:cNvPicPr preferRelativeResize="0"/>
          <p:nvPr/>
        </p:nvPicPr>
        <p:blipFill rotWithShape="1">
          <a:blip r:embed="rId3">
            <a:alphaModFix/>
          </a:blip>
          <a:srcRect b="0" l="1853" r="4037" t="0"/>
          <a:stretch/>
        </p:blipFill>
        <p:spPr>
          <a:xfrm>
            <a:off x="0" y="116632"/>
            <a:ext cx="9144000" cy="6578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"/>
          <p:cNvGrpSpPr/>
          <p:nvPr/>
        </p:nvGrpSpPr>
        <p:grpSpPr>
          <a:xfrm>
            <a:off x="-14941" y="-1866"/>
            <a:ext cx="9173898" cy="6867337"/>
            <a:chOff x="-14941" y="-1866"/>
            <a:chExt cx="9173898" cy="6867337"/>
          </a:xfrm>
        </p:grpSpPr>
        <p:pic>
          <p:nvPicPr>
            <p:cNvPr id="281" name="Google Shape;28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941" y="6652164"/>
              <a:ext cx="9166414" cy="213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3"/>
            <p:cNvSpPr/>
            <p:nvPr/>
          </p:nvSpPr>
          <p:spPr>
            <a:xfrm>
              <a:off x="-6643" y="5768214"/>
              <a:ext cx="9165600" cy="886800"/>
            </a:xfrm>
            <a:prstGeom prst="rect">
              <a:avLst/>
            </a:prstGeom>
            <a:solidFill>
              <a:schemeClr val="dk1">
                <a:alpha val="7333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descr="uOttawa_HOR_WHITE.png" id="283" name="Google Shape;28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3600" y="5949280"/>
              <a:ext cx="1693390" cy="452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op.png" id="284" name="Google Shape;284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866"/>
              <a:ext cx="9144001" cy="3843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3"/>
          <p:cNvSpPr txBox="1"/>
          <p:nvPr/>
        </p:nvSpPr>
        <p:spPr>
          <a:xfrm>
            <a:off x="179512" y="6152115"/>
            <a:ext cx="4536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uOttawa.ca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"/>
          <p:cNvSpPr/>
          <p:nvPr/>
        </p:nvSpPr>
        <p:spPr>
          <a:xfrm>
            <a:off x="1688352" y="2852936"/>
            <a:ext cx="78600" cy="1224000"/>
          </a:xfrm>
          <a:prstGeom prst="rect">
            <a:avLst/>
          </a:prstGeom>
          <a:solidFill>
            <a:srgbClr val="8F001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A69C9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1763688" y="2852936"/>
            <a:ext cx="7380300" cy="1224000"/>
          </a:xfrm>
          <a:prstGeom prst="rect">
            <a:avLst/>
          </a:prstGeom>
          <a:solidFill>
            <a:schemeClr val="dk1">
              <a:alpha val="7333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8" name="Google Shape;288;p3"/>
          <p:cNvSpPr txBox="1"/>
          <p:nvPr/>
        </p:nvSpPr>
        <p:spPr>
          <a:xfrm>
            <a:off x="1872208" y="2852936"/>
            <a:ext cx="716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Thank you! </a:t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"/>
              <a:buNone/>
            </a:pPr>
            <a:r>
              <a:rPr lang="en-US" sz="1200">
                <a:solidFill>
                  <a:srgbClr val="0488DA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https://bot.dialogflow.com/4080b1a8-2c20-4767-ae40-65f212ad423b</a:t>
            </a:r>
            <a:endParaRPr b="1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412750" y="692700"/>
            <a:ext cx="8577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Conquering the Job Hunt: Your Trusted Companion, CareerBud!</a:t>
            </a:r>
            <a:endParaRPr sz="2600"/>
          </a:p>
        </p:txBody>
      </p:sp>
      <p:pic>
        <p:nvPicPr>
          <p:cNvPr id="126" name="Google Shape;12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50" y="1803050"/>
            <a:ext cx="7026500" cy="40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352bffae_1_5"/>
          <p:cNvSpPr txBox="1"/>
          <p:nvPr>
            <p:ph type="title"/>
          </p:nvPr>
        </p:nvSpPr>
        <p:spPr>
          <a:xfrm>
            <a:off x="412750" y="6927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Dataset Dive: Unveiling the Core of CareerBud's Recommendations</a:t>
            </a:r>
            <a:endParaRPr sz="2600"/>
          </a:p>
        </p:txBody>
      </p:sp>
      <p:pic>
        <p:nvPicPr>
          <p:cNvPr id="133" name="Google Shape;133;g1f5352bffa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00" y="1728925"/>
            <a:ext cx="8023977" cy="40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5352bffae_1_17"/>
          <p:cNvSpPr txBox="1"/>
          <p:nvPr>
            <p:ph type="title"/>
          </p:nvPr>
        </p:nvSpPr>
        <p:spPr>
          <a:xfrm>
            <a:off x="412750" y="6927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Dataset Dive: Unveiling Industry and Job Title Dynamics</a:t>
            </a:r>
            <a:endParaRPr sz="2600"/>
          </a:p>
        </p:txBody>
      </p:sp>
      <p:pic>
        <p:nvPicPr>
          <p:cNvPr id="140" name="Google Shape;140;g1f5352bffae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925" y="1666275"/>
            <a:ext cx="4730050" cy="499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f5352bffae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25" y="1928300"/>
            <a:ext cx="3995400" cy="36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f5352bffa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" y="2082225"/>
            <a:ext cx="2628776" cy="1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f5352bffa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3" y="3677475"/>
            <a:ext cx="2847949" cy="22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f5352bffae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363" y="2142475"/>
            <a:ext cx="2628788" cy="13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f5352bffae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1125" y="3677475"/>
            <a:ext cx="2755625" cy="22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f5352bffae_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2475" y="2142475"/>
            <a:ext cx="2687576" cy="14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f5352bffae_0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9000" y="3625700"/>
            <a:ext cx="2755625" cy="22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f5352bffae_0_16"/>
          <p:cNvSpPr txBox="1"/>
          <p:nvPr>
            <p:ph type="title"/>
          </p:nvPr>
        </p:nvSpPr>
        <p:spPr>
          <a:xfrm>
            <a:off x="565150" y="8451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Dataset Dive: Revealing Industry Insights Through Word Clouds and Unigram Frequencies</a:t>
            </a:r>
            <a:endParaRPr sz="2600"/>
          </a:p>
        </p:txBody>
      </p:sp>
      <p:sp>
        <p:nvSpPr>
          <p:cNvPr id="154" name="Google Shape;154;g1f5352bffae_0_16"/>
          <p:cNvSpPr txBox="1"/>
          <p:nvPr/>
        </p:nvSpPr>
        <p:spPr>
          <a:xfrm>
            <a:off x="1294181" y="1682025"/>
            <a:ext cx="8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5" name="Google Shape;155;g1f5352bffae_0_16"/>
          <p:cNvSpPr txBox="1"/>
          <p:nvPr/>
        </p:nvSpPr>
        <p:spPr>
          <a:xfrm>
            <a:off x="3920150" y="1682025"/>
            <a:ext cx="17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Healthcare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6" name="Google Shape;156;g1f5352bffae_0_16"/>
          <p:cNvSpPr txBox="1"/>
          <p:nvPr/>
        </p:nvSpPr>
        <p:spPr>
          <a:xfrm>
            <a:off x="6983850" y="16600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Finance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7" name="Google Shape;157;g1f5352bffae_0_16"/>
          <p:cNvSpPr/>
          <p:nvPr/>
        </p:nvSpPr>
        <p:spPr>
          <a:xfrm>
            <a:off x="121925" y="2009750"/>
            <a:ext cx="2954700" cy="395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f5352bffae_0_16"/>
          <p:cNvSpPr/>
          <p:nvPr/>
        </p:nvSpPr>
        <p:spPr>
          <a:xfrm>
            <a:off x="3093300" y="2009750"/>
            <a:ext cx="3004500" cy="395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f5352bffae_0_16"/>
          <p:cNvSpPr/>
          <p:nvPr/>
        </p:nvSpPr>
        <p:spPr>
          <a:xfrm>
            <a:off x="6117225" y="1979725"/>
            <a:ext cx="2954700" cy="3955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5352bffae_1_35"/>
          <p:cNvSpPr txBox="1"/>
          <p:nvPr>
            <p:ph type="title"/>
          </p:nvPr>
        </p:nvSpPr>
        <p:spPr>
          <a:xfrm>
            <a:off x="565150" y="8451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LDA Vectorization: Transforming Data into Insights with Topic Modeling</a:t>
            </a:r>
            <a:endParaRPr sz="2600"/>
          </a:p>
        </p:txBody>
      </p:sp>
      <p:sp>
        <p:nvSpPr>
          <p:cNvPr id="166" name="Google Shape;166;g1f5352bffae_1_35"/>
          <p:cNvSpPr txBox="1"/>
          <p:nvPr/>
        </p:nvSpPr>
        <p:spPr>
          <a:xfrm>
            <a:off x="268375" y="1928625"/>
            <a:ext cx="54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Words and corresponding probabilities: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g1f5352bffae_1_35"/>
          <p:cNvGraphicFramePr/>
          <p:nvPr/>
        </p:nvGraphicFramePr>
        <p:xfrm>
          <a:off x="268375" y="39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{EB3A11EB-27E8-4C2E-96B1-EF877DB197A5}</a:tableStyleId>
              </a:tblPr>
              <a:tblGrid>
                <a:gridCol w="1487100"/>
                <a:gridCol w="1851650"/>
                <a:gridCol w="1588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Topic 0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IT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Topic 1 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Healthcare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Topic 2 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Finance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-0.805915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-0.089642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-1.40006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Average topic coherence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D0D0D"/>
                          </a:solidFill>
                        </a:rPr>
                        <a:t>-1.0341</a:t>
                      </a:r>
                      <a:endParaRPr b="1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1f5352bffae_1_35"/>
          <p:cNvSpPr txBox="1"/>
          <p:nvPr/>
        </p:nvSpPr>
        <p:spPr>
          <a:xfrm>
            <a:off x="268375" y="3566925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Individual Topic Coherence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9" name="Google Shape;169;g1f5352bffae_1_35"/>
          <p:cNvSpPr txBox="1"/>
          <p:nvPr/>
        </p:nvSpPr>
        <p:spPr>
          <a:xfrm>
            <a:off x="5817113" y="3429000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Vectorized Data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0" name="Google Shape;170;g1f5352bffae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63" y="2328825"/>
            <a:ext cx="8607264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5352bffae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575" y="3812550"/>
            <a:ext cx="1946678" cy="27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f5352bffa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" y="1907975"/>
            <a:ext cx="4350901" cy="262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f5352bffa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288" y="1121225"/>
            <a:ext cx="4177626" cy="2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f5352bffae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289" y="4088950"/>
            <a:ext cx="4265649" cy="23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f5352bffae_0_30"/>
          <p:cNvSpPr txBox="1"/>
          <p:nvPr/>
        </p:nvSpPr>
        <p:spPr>
          <a:xfrm>
            <a:off x="347125" y="1485950"/>
            <a:ext cx="131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Topic0 - IT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1" name="Google Shape;181;g1f5352bffae_0_30"/>
          <p:cNvSpPr txBox="1"/>
          <p:nvPr/>
        </p:nvSpPr>
        <p:spPr>
          <a:xfrm>
            <a:off x="4811075" y="777950"/>
            <a:ext cx="18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2" name="Google Shape;182;g1f5352bffae_0_30"/>
          <p:cNvSpPr txBox="1"/>
          <p:nvPr/>
        </p:nvSpPr>
        <p:spPr>
          <a:xfrm>
            <a:off x="4811075" y="3734938"/>
            <a:ext cx="18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Topic2 - Finance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3" name="Google Shape;183;g1f5352bffae_0_30"/>
          <p:cNvSpPr txBox="1"/>
          <p:nvPr>
            <p:ph type="title"/>
          </p:nvPr>
        </p:nvSpPr>
        <p:spPr>
          <a:xfrm>
            <a:off x="184850" y="432325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LDA Vectorization: PyLDAvis</a:t>
            </a:r>
            <a:endParaRPr sz="2600"/>
          </a:p>
        </p:txBody>
      </p:sp>
      <p:sp>
        <p:nvSpPr>
          <p:cNvPr id="184" name="Google Shape;184;g1f5352bffae_0_30"/>
          <p:cNvSpPr txBox="1"/>
          <p:nvPr/>
        </p:nvSpPr>
        <p:spPr>
          <a:xfrm>
            <a:off x="4904275" y="777950"/>
            <a:ext cx="379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Topic1 - healthcare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5" name="Google Shape;185;g1f5352bffae_0_30"/>
          <p:cNvSpPr/>
          <p:nvPr/>
        </p:nvSpPr>
        <p:spPr>
          <a:xfrm>
            <a:off x="4731025" y="1121225"/>
            <a:ext cx="4350900" cy="253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f5352bffae_0_30"/>
          <p:cNvSpPr/>
          <p:nvPr/>
        </p:nvSpPr>
        <p:spPr>
          <a:xfrm>
            <a:off x="123300" y="1878525"/>
            <a:ext cx="4448700" cy="268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f5352bffae_0_30"/>
          <p:cNvSpPr/>
          <p:nvPr/>
        </p:nvSpPr>
        <p:spPr>
          <a:xfrm>
            <a:off x="4731025" y="4062725"/>
            <a:ext cx="4350900" cy="253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f5352bffae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1774363"/>
            <a:ext cx="2934501" cy="254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f5352bffae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87" y="4105825"/>
            <a:ext cx="2814467" cy="248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g1f5352bffae_0_36"/>
          <p:cNvGraphicFramePr/>
          <p:nvPr/>
        </p:nvGraphicFramePr>
        <p:xfrm>
          <a:off x="3566050" y="179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{EB3A11EB-27E8-4C2E-96B1-EF877DB197A5}</a:tableStyleId>
              </a:tblPr>
              <a:tblGrid>
                <a:gridCol w="1125725"/>
                <a:gridCol w="1240550"/>
              </a:tblGrid>
              <a:tr h="6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Number of Clusters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Silhouette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0.58856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0.789207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0.718183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0.679902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196" name="Google Shape;196;g1f5352bffae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800" y="4105825"/>
            <a:ext cx="2650400" cy="24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f5352bffae_0_36"/>
          <p:cNvSpPr/>
          <p:nvPr/>
        </p:nvSpPr>
        <p:spPr>
          <a:xfrm>
            <a:off x="3470300" y="2730725"/>
            <a:ext cx="2557800" cy="53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8F001A"/>
              </a:highlight>
            </a:endParaRPr>
          </a:p>
        </p:txBody>
      </p:sp>
      <p:sp>
        <p:nvSpPr>
          <p:cNvPr id="198" name="Google Shape;198;g1f5352bffae_0_36"/>
          <p:cNvSpPr txBox="1"/>
          <p:nvPr>
            <p:ph type="title"/>
          </p:nvPr>
        </p:nvSpPr>
        <p:spPr>
          <a:xfrm>
            <a:off x="565150" y="8451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Clustering Model: Exploring Data Patterns with KMeans</a:t>
            </a:r>
            <a:endParaRPr sz="2600"/>
          </a:p>
        </p:txBody>
      </p:sp>
      <p:sp>
        <p:nvSpPr>
          <p:cNvPr id="199" name="Google Shape;199;g1f5352bffae_0_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f5352bffae_0_36"/>
          <p:cNvSpPr txBox="1"/>
          <p:nvPr/>
        </p:nvSpPr>
        <p:spPr>
          <a:xfrm>
            <a:off x="6546350" y="4561925"/>
            <a:ext cx="2366400" cy="1323600"/>
          </a:xfrm>
          <a:prstGeom prst="rect">
            <a:avLst/>
          </a:prstGeom>
          <a:noFill/>
          <a:ln cap="flat" cmpd="sng" w="28575">
            <a:solidFill>
              <a:srgbClr val="8F001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Cluster 0: </a:t>
            </a:r>
            <a:r>
              <a:rPr lang="en-US" sz="1500"/>
              <a:t>📈 Finance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Cluster 1:</a:t>
            </a:r>
            <a:r>
              <a:rPr lang="en-US" sz="1500"/>
              <a:t> 💉 </a:t>
            </a:r>
            <a:r>
              <a:rPr lang="en-US"/>
              <a:t>Healthcare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Cluster 2:</a:t>
            </a:r>
            <a:r>
              <a:rPr lang="en-US" sz="1500"/>
              <a:t> 💻 IT</a:t>
            </a:r>
            <a:endParaRPr sz="3100"/>
          </a:p>
        </p:txBody>
      </p:sp>
      <p:sp>
        <p:nvSpPr>
          <p:cNvPr id="201" name="Google Shape;201;g1f5352bffae_0_36"/>
          <p:cNvSpPr/>
          <p:nvPr/>
        </p:nvSpPr>
        <p:spPr>
          <a:xfrm>
            <a:off x="6067172" y="2895725"/>
            <a:ext cx="3444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F001A"/>
          </a:solidFill>
          <a:ln cap="flat" cmpd="sng" w="9525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8F001A"/>
              </a:highlight>
            </a:endParaRPr>
          </a:p>
        </p:txBody>
      </p:sp>
      <p:sp>
        <p:nvSpPr>
          <p:cNvPr id="202" name="Google Shape;202;g1f5352bffae_0_36"/>
          <p:cNvSpPr txBox="1"/>
          <p:nvPr/>
        </p:nvSpPr>
        <p:spPr>
          <a:xfrm>
            <a:off x="6450650" y="2558825"/>
            <a:ext cx="2557800" cy="877200"/>
          </a:xfrm>
          <a:prstGeom prst="rect">
            <a:avLst/>
          </a:prstGeom>
          <a:noFill/>
          <a:ln cap="flat" cmpd="sng" w="28575">
            <a:solidFill>
              <a:srgbClr val="8F001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Optimal number of clusters = number of industries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= number of LDA topics</a:t>
            </a:r>
            <a:endParaRPr sz="1500"/>
          </a:p>
        </p:txBody>
      </p:sp>
      <p:sp>
        <p:nvSpPr>
          <p:cNvPr id="203" name="Google Shape;203;g1f5352bffae_0_36"/>
          <p:cNvSpPr/>
          <p:nvPr/>
        </p:nvSpPr>
        <p:spPr>
          <a:xfrm>
            <a:off x="6049572" y="5122025"/>
            <a:ext cx="3444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F001A"/>
          </a:solidFill>
          <a:ln cap="flat" cmpd="sng" w="9525">
            <a:solidFill>
              <a:srgbClr val="8F0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8F001A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1f5352bffa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50" y="2186450"/>
            <a:ext cx="3404982" cy="29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f5352bffae_0_47"/>
          <p:cNvPicPr preferRelativeResize="0"/>
          <p:nvPr/>
        </p:nvPicPr>
        <p:blipFill rotWithShape="1">
          <a:blip r:embed="rId4">
            <a:alphaModFix/>
          </a:blip>
          <a:srcRect b="-3240" l="0" r="0" t="3240"/>
          <a:stretch/>
        </p:blipFill>
        <p:spPr>
          <a:xfrm>
            <a:off x="3970125" y="3015096"/>
            <a:ext cx="4818886" cy="29012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g1f5352bffae_0_47"/>
          <p:cNvGraphicFramePr/>
          <p:nvPr/>
        </p:nvGraphicFramePr>
        <p:xfrm>
          <a:off x="4572000" y="17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{EB3A11EB-27E8-4C2E-96B1-EF877DB197A5}</a:tableStyleId>
              </a:tblPr>
              <a:tblGrid>
                <a:gridCol w="1021950"/>
                <a:gridCol w="1021950"/>
                <a:gridCol w="1021950"/>
                <a:gridCol w="1021950"/>
              </a:tblGrid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Score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RF LDA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0.99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g1f5352bffae_0_47"/>
          <p:cNvSpPr txBox="1"/>
          <p:nvPr>
            <p:ph type="title"/>
          </p:nvPr>
        </p:nvSpPr>
        <p:spPr>
          <a:xfrm>
            <a:off x="565150" y="845100"/>
            <a:ext cx="8617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Champion Classifier: </a:t>
            </a:r>
            <a:r>
              <a:rPr lang="en-US" sz="2600"/>
              <a:t>Job Labeling with Random Forest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