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hn3Tlbz1liLaizk4F6n9jQyer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PAGE COUVERTURE (option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REMARQUE : À lire avant d’utiliser le gabarit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ne peuvent pas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En-tête institutionnel grenat (Université d’Ottawa | University of Ottawa)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Pied de page institutionnel comprenant la bande grise et grenat ainsi que le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peuvent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L’adresse Web uOttawa.ca dans le pied de page peut être personnalisée afin de répondre aux besoins de l’utilisateur et le nom du document peut être inséré à la droite de l’URL si nécessaire. Vous pouvez simplement taper l’adresse Web désirée dans la boîte appropriée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La photo ou l’image de fond peut être remplacée par celle de votre choix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COVER PAGE (option 2)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NOTE: Read before using template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must remain untouched and cannot be modified: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(Université d'Ottawa | University of Ottawa) garnet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uOttawa footer including the grey/garnet stripe and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may be customized: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You may include the uOttawa.ca URL of your choice in the footer, and insert the name of the document to the right of the URL, if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URL can be customized to a specific URL by following these simple steps: On the PowerPoint View tab, in the Master Views group, select Slide Master. Select the third slide on the left side panel, and type in the desired URL on the slide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photo or background image may be replaced by the photo or background image of your choice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59cb5f88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559cb5f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c559cb5f88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559cb5f88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559cb5f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c559cb5f88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559cb5f88_6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559cb5f88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c559cb5f88_6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559cb5f8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559cb5f8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559cb5f88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559cb5f88_6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559cb5f88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c559cb5f88_6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559cb5f88_6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559cb5f88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c559cb5f88_6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559cb5f88_6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559cb5f88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c559cb5f88_6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559cb5f88_6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559cb5f88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559cb5f88_6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559cb5f88_6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559cb5f88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c559cb5f88_6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559cb5f88_6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559cb5f88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c559cb5f88_6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559cb5f88_6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559cb5f88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c559cb5f88_6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559cb5f88_6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559cb5f88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c559cb5f88_6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559cb5f8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559cb5f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c559cb5f88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559cb5f88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559cb5f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c559cb5f88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2a9dff7c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g2c2a9dff7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2c2a9dff7c4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261245424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2c2612454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c261245424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PAGE COUVERTURE (option 1)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REMARQUE : À lire avant d’utiliser le gabarit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ne peuvent pas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En-tête institutionnel grenat (Université d’Ottawa | University of Ottawa)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Pied de page institutionnel comprenant la bande grise et grenat ainsi que le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peuvent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L’adresse Web uOttawa.ca dans le pied de page peut être personnalisée afin de répondre aux besoins de l’utilisateur et le nom du document peut être inséré à la droite de l’URL si nécessaire. Vous pouvez simplement taper l’adresse Web désirée dans la boîte appropriée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La photo ou l’image de fond peut être remplacée par celle de votre choix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COVER PAGE (option 1)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NOTE: Read before using template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must remain untouched and cannot be modified: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(Université d'Ottawa | University of Ottawa) garnet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uOttawa footer including the grey/garnet stripe and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may be customized: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You may include the uOttawa.ca URL of your choice in the footer, and insert the name of the document to the right of the URL, if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URL can be customized to a specific URL by following these simple steps: On the PowerPoint View tab, in the Master Views group, select Slide Master. Select the third slide on the left side panel, and type in the desired URL on the slide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photo or background image may be replaced by the photo or background image of your choice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94882fe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26b94882f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6b94882fe7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2d5ac2476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2c2d5ac24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c2d5ac2476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559cb5f88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559cb5f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559cb5f8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26124542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g2c2612454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c26124542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559cb5f8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559cb5f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559cb5f88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261245424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2c2612454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c261245424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59cb5f88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559cb5f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c559cb5f88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16" name="Google Shape;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18" name="Google Shape;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/>
          <p:nvPr/>
        </p:nvSpPr>
        <p:spPr>
          <a:xfrm>
            <a:off x="-6643" y="5768214"/>
            <a:ext cx="9150643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24" name="Google Shape;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26" name="Google Shape;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54" name="Google Shape;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61" name="Google Shape;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65" name="Google Shape;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67" name="Google Shape;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575050" y="40466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57200" y="177281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76" name="Google Shape;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/>
          <p:nvPr>
            <p:ph idx="2" type="pic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2945" r="2942" t="0"/>
          <a:stretch/>
        </p:blipFill>
        <p:spPr>
          <a:xfrm>
            <a:off x="0" y="116632"/>
            <a:ext cx="9144000" cy="657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-14941" y="-1866"/>
            <a:ext cx="9173898" cy="6867337"/>
            <a:chOff x="-14941" y="-1866"/>
            <a:chExt cx="9173898" cy="6867337"/>
          </a:xfrm>
        </p:grpSpPr>
        <p:pic>
          <p:nvPicPr>
            <p:cNvPr id="109" name="Google Shape;10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941" y="6652164"/>
              <a:ext cx="9166414" cy="213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"/>
            <p:cNvSpPr/>
            <p:nvPr/>
          </p:nvSpPr>
          <p:spPr>
            <a:xfrm>
              <a:off x="-6643" y="5768214"/>
              <a:ext cx="9165600" cy="886800"/>
            </a:xfrm>
            <a:prstGeom prst="rect">
              <a:avLst/>
            </a:prstGeom>
            <a:solidFill>
              <a:schemeClr val="dk1">
                <a:alpha val="7372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uOttawa_HOR_WHITE.png" id="111" name="Google Shape;11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3600" y="5949280"/>
              <a:ext cx="1693390" cy="452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op.png" id="112" name="Google Shape;1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866"/>
              <a:ext cx="9144001" cy="3843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179512" y="6152115"/>
            <a:ext cx="453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763688" y="2852936"/>
            <a:ext cx="7380300" cy="1224000"/>
          </a:xfrm>
          <a:prstGeom prst="rect">
            <a:avLst/>
          </a:prstGeom>
          <a:solidFill>
            <a:schemeClr val="dk1">
              <a:alpha val="7372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763688" y="4149080"/>
            <a:ext cx="7380300" cy="321300"/>
          </a:xfrm>
          <a:prstGeom prst="rect">
            <a:avLst/>
          </a:prstGeom>
          <a:solidFill>
            <a:schemeClr val="dk1">
              <a:alpha val="7372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88352" y="2852936"/>
            <a:ext cx="78600" cy="12240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88353" y="4149080"/>
            <a:ext cx="78600" cy="3213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871708" y="3219236"/>
            <a:ext cx="716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CareerBud: Your 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riendly Job 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ecommender 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1" lang="en-US" sz="2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hatbot</a:t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872208" y="4149080"/>
            <a:ext cx="716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Zeinab Keserwan, Mohammed Adnan, Kartik Banga, Harish Nair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59cb5f88_0_3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Chatbot Development</a:t>
            </a:r>
            <a:endParaRPr/>
          </a:p>
        </p:txBody>
      </p:sp>
      <p:sp>
        <p:nvSpPr>
          <p:cNvPr id="188" name="Google Shape;188;g2c559cb5f88_0_32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Chatbot’s Main Goal:</a:t>
            </a:r>
            <a:r>
              <a:rPr lang="en-US"/>
              <a:t> Tailor job recommendations to users by gathering information such as their industry preference, job title preference, location preference, education level, skills, and experience level.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P</a:t>
            </a:r>
            <a:r>
              <a:rPr lang="en-US"/>
              <a:t>ersonalized approach which ensures that our chatbot recommends relevant job postings to the users which align with their preferences and qualifications.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⇒ Use Google Dialogflow Essentials to bring this vision to life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59cb5f88_0_38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Design</a:t>
            </a:r>
            <a:endParaRPr/>
          </a:p>
        </p:txBody>
      </p:sp>
      <p:sp>
        <p:nvSpPr>
          <p:cNvPr id="195" name="Google Shape;195;g2c559cb5f88_0_38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Entity: </a:t>
            </a:r>
            <a:r>
              <a:rPr lang="en-US"/>
              <a:t>Used to extract specific information from user messages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Design entities to capture user’s industry preference, job title preference, location preference, education level, skills, and experience level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Reference Values:</a:t>
            </a:r>
            <a:r>
              <a:rPr lang="en-US"/>
              <a:t> Standard set of terms that the chatbot recognizes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Synonyms:</a:t>
            </a:r>
            <a:r>
              <a:rPr lang="en-US"/>
              <a:t> Account for variations in how users may express the same concept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⇒ For each entity, define several reference values along with synonyms for each reference value to improve the chatbot's ability to accurately understand and interpret user input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559cb5f88_6_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Design</a:t>
            </a:r>
            <a:endParaRPr/>
          </a:p>
        </p:txBody>
      </p:sp>
      <p:pic>
        <p:nvPicPr>
          <p:cNvPr id="202" name="Google Shape;202;g2c559cb5f88_6_2"/>
          <p:cNvPicPr preferRelativeResize="0"/>
          <p:nvPr/>
        </p:nvPicPr>
        <p:blipFill rotWithShape="1">
          <a:blip r:embed="rId3">
            <a:alphaModFix/>
          </a:blip>
          <a:srcRect b="12064" l="0" r="11691" t="0"/>
          <a:stretch/>
        </p:blipFill>
        <p:spPr>
          <a:xfrm>
            <a:off x="285638" y="1933750"/>
            <a:ext cx="4292250" cy="355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c559cb5f88_6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12" y="1556700"/>
            <a:ext cx="4292250" cy="430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559cb5f88_0_44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</a:t>
            </a:r>
            <a:endParaRPr/>
          </a:p>
        </p:txBody>
      </p:sp>
      <p:sp>
        <p:nvSpPr>
          <p:cNvPr id="210" name="Google Shape;210;g2c559cb5f88_0_44"/>
          <p:cNvSpPr txBox="1"/>
          <p:nvPr>
            <p:ph idx="1" type="body"/>
          </p:nvPr>
        </p:nvSpPr>
        <p:spPr>
          <a:xfrm>
            <a:off x="413811" y="14786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Mapping between what a user says and what actions should be taken by the chatbot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Training Phrases: </a:t>
            </a:r>
            <a:r>
              <a:rPr lang="en-US"/>
              <a:t>E</a:t>
            </a:r>
            <a:r>
              <a:rPr lang="en-US"/>
              <a:t>xamples of what users might say to trigger the intent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Parameters: </a:t>
            </a:r>
            <a:r>
              <a:rPr lang="en-US"/>
              <a:t>Pieces of information extracted from the user's input that are relevant to the intent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Responses:</a:t>
            </a:r>
            <a:r>
              <a:rPr lang="en-US"/>
              <a:t> Messages that the chatbot sends back to the user when intent is triggered, can triggers to other intents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Use the Default Welcome Intent and design get_preferred_industry, get_preferred_job_title, get_preferred _location, get_education_level, get_skills, and get_experience _level to gather the user’s industry preference, job title preference, location preference, education level, skills, and experience level respectively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559cb5f88_6_11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Hierarchy Structure</a:t>
            </a:r>
            <a:endParaRPr/>
          </a:p>
        </p:txBody>
      </p:sp>
      <p:sp>
        <p:nvSpPr>
          <p:cNvPr id="217" name="Google Shape;217;g2c559cb5f88_6_11"/>
          <p:cNvSpPr txBox="1"/>
          <p:nvPr>
            <p:ph idx="1" type="body"/>
          </p:nvPr>
        </p:nvSpPr>
        <p:spPr>
          <a:xfrm>
            <a:off x="413811" y="15522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Use hierarchy structure in building intents, i.e. follow-up intents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M</a:t>
            </a:r>
            <a:r>
              <a:rPr lang="en-US"/>
              <a:t>aintains a logical flow of conversation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</a:t>
            </a:r>
            <a:r>
              <a:rPr lang="en-US"/>
              <a:t>Guides the users through a step-by-step process,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⇒ E</a:t>
            </a:r>
            <a:r>
              <a:rPr lang="en-US"/>
              <a:t>asier for users to provide necessary information without feeling overwhelmed.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2c559cb5f88_6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931" y="3208225"/>
            <a:ext cx="4928133" cy="3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559cb5f88_6_19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Default Welcome Intent</a:t>
            </a:r>
            <a:endParaRPr/>
          </a:p>
        </p:txBody>
      </p:sp>
      <p:sp>
        <p:nvSpPr>
          <p:cNvPr id="225" name="Google Shape;225;g2c559cb5f88_6_19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Triggered when user says hi, hello,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predefined training phrases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Modify responses to trigger get_preferred_industry intent</a:t>
            </a:r>
            <a:endParaRPr/>
          </a:p>
        </p:txBody>
      </p:sp>
      <p:pic>
        <p:nvPicPr>
          <p:cNvPr id="226" name="Google Shape;226;g2c559cb5f88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75" y="2822475"/>
            <a:ext cx="5598500" cy="3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559cb5f88_6_27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get_preferred_industry</a:t>
            </a:r>
            <a:endParaRPr/>
          </a:p>
        </p:txBody>
      </p:sp>
      <p:sp>
        <p:nvSpPr>
          <p:cNvPr id="233" name="Google Shape;233;g2c559cb5f88_6_27"/>
          <p:cNvSpPr txBox="1"/>
          <p:nvPr>
            <p:ph idx="1" type="body"/>
          </p:nvPr>
        </p:nvSpPr>
        <p:spPr>
          <a:xfrm>
            <a:off x="413811" y="17198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</a:t>
            </a:r>
            <a:r>
              <a:rPr lang="en-US" sz="1600"/>
              <a:t>iggered when the user states his preferred industry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industry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Response triggers get_preferred_job_title intent by asking the user about his preferred job title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34" name="Google Shape;234;g2c559cb5f88_6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7711"/>
            <a:ext cx="1958425" cy="2542675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g2c559cb5f88_6_27"/>
          <p:cNvPicPr preferRelativeResize="0"/>
          <p:nvPr/>
        </p:nvPicPr>
        <p:blipFill rotWithShape="1">
          <a:blip r:embed="rId4">
            <a:alphaModFix/>
          </a:blip>
          <a:srcRect b="0" l="0" r="32019" t="0"/>
          <a:stretch/>
        </p:blipFill>
        <p:spPr>
          <a:xfrm>
            <a:off x="1958425" y="3337700"/>
            <a:ext cx="3704601" cy="768517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g2c559cb5f88_6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425" y="4106225"/>
            <a:ext cx="3704600" cy="1785989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g2c559cb5f88_6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025" y="3554275"/>
            <a:ext cx="3480975" cy="1982608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559cb5f88_6_47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get_preferred_job_title</a:t>
            </a:r>
            <a:endParaRPr/>
          </a:p>
        </p:txBody>
      </p:sp>
      <p:sp>
        <p:nvSpPr>
          <p:cNvPr id="244" name="Google Shape;244;g2c559cb5f88_6_47"/>
          <p:cNvSpPr txBox="1"/>
          <p:nvPr>
            <p:ph idx="1" type="body"/>
          </p:nvPr>
        </p:nvSpPr>
        <p:spPr>
          <a:xfrm>
            <a:off x="413811" y="15521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Triggered when the user states his preferred job title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job_title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</a:t>
            </a:r>
            <a:r>
              <a:rPr lang="en-US" sz="1600"/>
              <a:t>arries the parameters of its parent intent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Response triggers get_preferred_location intent by asking the user about his preferred location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45" name="Google Shape;245;g2c559cb5f88_6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918413"/>
            <a:ext cx="2044400" cy="178600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g2c559cb5f88_6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137" y="4670475"/>
            <a:ext cx="3977550" cy="1890506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g2c559cb5f88_6_47"/>
          <p:cNvPicPr preferRelativeResize="0"/>
          <p:nvPr/>
        </p:nvPicPr>
        <p:blipFill rotWithShape="1">
          <a:blip r:embed="rId5">
            <a:alphaModFix/>
          </a:blip>
          <a:srcRect b="11979" l="0" r="53883" t="0"/>
          <a:stretch/>
        </p:blipFill>
        <p:spPr>
          <a:xfrm>
            <a:off x="1923150" y="3197625"/>
            <a:ext cx="3825675" cy="189050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g2c559cb5f88_6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825" y="3918425"/>
            <a:ext cx="3395169" cy="178600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559cb5f88_6_65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get_location</a:t>
            </a:r>
            <a:endParaRPr/>
          </a:p>
        </p:txBody>
      </p:sp>
      <p:sp>
        <p:nvSpPr>
          <p:cNvPr id="255" name="Google Shape;255;g2c559cb5f88_6_65"/>
          <p:cNvSpPr txBox="1"/>
          <p:nvPr>
            <p:ph idx="1" type="body"/>
          </p:nvPr>
        </p:nvSpPr>
        <p:spPr>
          <a:xfrm>
            <a:off x="413811" y="14785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Triggered when the user states his preferred location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location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Carries the parameters of its parent intent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Response triggers get_education_level intent by asking the user about his education level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56" name="Google Shape;256;g2c559cb5f88_6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2799"/>
            <a:ext cx="2044400" cy="1677242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g2c559cb5f88_6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300" y="4580150"/>
            <a:ext cx="3977525" cy="1793435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g2c559cb5f88_6_65"/>
          <p:cNvPicPr preferRelativeResize="0"/>
          <p:nvPr/>
        </p:nvPicPr>
        <p:blipFill rotWithShape="1">
          <a:blip r:embed="rId5">
            <a:alphaModFix/>
          </a:blip>
          <a:srcRect b="0" l="0" r="26948" t="0"/>
          <a:stretch/>
        </p:blipFill>
        <p:spPr>
          <a:xfrm>
            <a:off x="1863301" y="3144000"/>
            <a:ext cx="3977526" cy="1689175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g2c559cb5f88_6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0825" y="3929900"/>
            <a:ext cx="3395175" cy="1763047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559cb5f88_6_90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get_education_level</a:t>
            </a:r>
            <a:endParaRPr/>
          </a:p>
        </p:txBody>
      </p:sp>
      <p:sp>
        <p:nvSpPr>
          <p:cNvPr id="266" name="Google Shape;266;g2c559cb5f88_6_90"/>
          <p:cNvSpPr txBox="1"/>
          <p:nvPr>
            <p:ph idx="1" type="body"/>
          </p:nvPr>
        </p:nvSpPr>
        <p:spPr>
          <a:xfrm>
            <a:off x="413811" y="14785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Triggered when the user states his education level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level_of_education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Carries the parameters of its parent intent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Response triggers get_skills intent by asking the user about his skills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67" name="Google Shape;267;g2c559cb5f88_6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8188"/>
            <a:ext cx="2044400" cy="1706483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g2c559cb5f88_6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063" y="4430450"/>
            <a:ext cx="4067175" cy="192405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g2c559cb5f88_6_90"/>
          <p:cNvPicPr preferRelativeResize="0"/>
          <p:nvPr/>
        </p:nvPicPr>
        <p:blipFill rotWithShape="1">
          <a:blip r:embed="rId5">
            <a:alphaModFix/>
          </a:blip>
          <a:srcRect b="0" l="0" r="29592" t="0"/>
          <a:stretch/>
        </p:blipFill>
        <p:spPr>
          <a:xfrm>
            <a:off x="1831075" y="2952650"/>
            <a:ext cx="3917750" cy="241610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g2c559cb5f88_6_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825" y="3874513"/>
            <a:ext cx="3395175" cy="187384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85800" y="2006925"/>
            <a:ext cx="7772400" cy="6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chemeClr val="lt1"/>
                </a:highlight>
              </a:rPr>
              <a:t>Job hunting is daunting, requiring resume customization and interview preparation.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chemeClr val="lt1"/>
                </a:highlight>
              </a:rPr>
              <a:t>The job market is competitive, with numerous applicants and limited positions.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chemeClr val="lt1"/>
                </a:highlight>
              </a:rPr>
              <a:t>Job search process is also made more difficult by elements including industry developments, personal situations, and economic conditions.</a:t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5200C"/>
                </a:solidFill>
                <a:highlight>
                  <a:schemeClr val="lt1"/>
                </a:highlight>
              </a:rPr>
              <a:t> 	Goal:  To simplify job search with high level of </a:t>
            </a:r>
            <a:r>
              <a:rPr lang="en-US">
                <a:solidFill>
                  <a:srgbClr val="85200C"/>
                </a:solidFill>
                <a:highlight>
                  <a:schemeClr val="lt1"/>
                </a:highlight>
              </a:rPr>
              <a:t>efficiency</a:t>
            </a:r>
            <a:r>
              <a:rPr lang="en-US">
                <a:solidFill>
                  <a:srgbClr val="85200C"/>
                </a:solidFill>
                <a:highlight>
                  <a:schemeClr val="lt1"/>
                </a:highlight>
              </a:rPr>
              <a:t>. </a:t>
            </a:r>
            <a:r>
              <a:rPr lang="en-US" sz="1900">
                <a:solidFill>
                  <a:srgbClr val="85200C"/>
                </a:solidFill>
              </a:rPr>
              <a:t>Develop a Chatbot Job Recommender to streamline the job search process.</a:t>
            </a:r>
            <a:endParaRPr sz="1900">
              <a:solidFill>
                <a:srgbClr val="85200C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6" name="Google Shape;126;p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85800" y="4875775"/>
            <a:ext cx="4542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559cb5f88_6_108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get_skills</a:t>
            </a:r>
            <a:endParaRPr/>
          </a:p>
        </p:txBody>
      </p:sp>
      <p:sp>
        <p:nvSpPr>
          <p:cNvPr id="277" name="Google Shape;277;g2c559cb5f88_6_108"/>
          <p:cNvSpPr txBox="1"/>
          <p:nvPr>
            <p:ph idx="1" type="body"/>
          </p:nvPr>
        </p:nvSpPr>
        <p:spPr>
          <a:xfrm>
            <a:off x="413811" y="14049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Triggered when the user states his skills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skills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Carries the parameters of its parent intent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Response triggers get_experience_level intent by asking the user about his experience level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78" name="Google Shape;278;g2c559cb5f88_6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8" y="4106175"/>
            <a:ext cx="1913334" cy="141055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g2c559cb5f88_6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225" y="4665200"/>
            <a:ext cx="4162025" cy="183967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g2c559cb5f88_6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150" y="3849413"/>
            <a:ext cx="2990850" cy="192405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g2c559cb5f88_6_108"/>
          <p:cNvPicPr preferRelativeResize="0"/>
          <p:nvPr/>
        </p:nvPicPr>
        <p:blipFill rotWithShape="1">
          <a:blip r:embed="rId6">
            <a:alphaModFix/>
          </a:blip>
          <a:srcRect b="0" l="0" r="32327" t="0"/>
          <a:stretch/>
        </p:blipFill>
        <p:spPr>
          <a:xfrm>
            <a:off x="1952225" y="3014125"/>
            <a:ext cx="4162025" cy="2861375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559cb5f88_6_126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 Design: get_experience_level</a:t>
            </a:r>
            <a:endParaRPr/>
          </a:p>
        </p:txBody>
      </p:sp>
      <p:sp>
        <p:nvSpPr>
          <p:cNvPr id="288" name="Google Shape;288;g2c559cb5f88_6_126"/>
          <p:cNvSpPr txBox="1"/>
          <p:nvPr>
            <p:ph idx="1" type="body"/>
          </p:nvPr>
        </p:nvSpPr>
        <p:spPr>
          <a:xfrm>
            <a:off x="413811" y="1404996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Triggered when the user states his experience level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Captures level_of_experience parameter from user’s response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Carries the parameters of its parent intent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Prompts the user if not able to detect parameter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Set as end of conversation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Uses</a:t>
            </a:r>
            <a:r>
              <a:rPr lang="en-US" sz="1600"/>
              <a:t> index.js fulfillment to retrieve the parameters given by the user and recommend the most appropriate job posting accordingly</a:t>
            </a:r>
            <a:endParaRPr sz="16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89" name="Google Shape;289;g2c559cb5f88_6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75" y="3245325"/>
            <a:ext cx="3184050" cy="1924050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g2c559cb5f88_6_126"/>
          <p:cNvPicPr preferRelativeResize="0"/>
          <p:nvPr/>
        </p:nvPicPr>
        <p:blipFill rotWithShape="1">
          <a:blip r:embed="rId4">
            <a:alphaModFix/>
          </a:blip>
          <a:srcRect b="0" l="0" r="27267" t="0"/>
          <a:stretch/>
        </p:blipFill>
        <p:spPr>
          <a:xfrm>
            <a:off x="4892050" y="3245325"/>
            <a:ext cx="3618975" cy="3293451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g2c559cb5f88_6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475" y="5140200"/>
            <a:ext cx="3184050" cy="1506279"/>
          </a:xfrm>
          <a:prstGeom prst="rect">
            <a:avLst/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559cb5f88_0_58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Chatbot Implementation</a:t>
            </a:r>
            <a:endParaRPr/>
          </a:p>
        </p:txBody>
      </p:sp>
      <p:sp>
        <p:nvSpPr>
          <p:cNvPr id="298" name="Google Shape;298;g2c559cb5f88_0_58"/>
          <p:cNvSpPr txBox="1"/>
          <p:nvPr>
            <p:ph idx="1" type="body"/>
          </p:nvPr>
        </p:nvSpPr>
        <p:spPr>
          <a:xfrm>
            <a:off x="412750" y="1757375"/>
            <a:ext cx="29178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</a:rPr>
              <a:t>Scenario 1: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200"/>
              <a:buChar char="•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</a:rPr>
              <a:t>user preferences: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industry: IT sector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job title: data scientist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location: ottawa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•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</a:rPr>
              <a:t>user qualifications: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education: masters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skills: python, data analysis, machine learning modelling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–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 experience: intermediate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g2c559cb5f8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50" y="1757371"/>
            <a:ext cx="25050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c559cb5f8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725" y="1752588"/>
            <a:ext cx="24193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559cb5f88_0_68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Chatbot Implementation</a:t>
            </a:r>
            <a:endParaRPr/>
          </a:p>
        </p:txBody>
      </p:sp>
      <p:sp>
        <p:nvSpPr>
          <p:cNvPr id="307" name="Google Shape;307;g2c559cb5f88_0_68"/>
          <p:cNvSpPr txBox="1"/>
          <p:nvPr>
            <p:ph idx="1" type="body"/>
          </p:nvPr>
        </p:nvSpPr>
        <p:spPr>
          <a:xfrm>
            <a:off x="395532" y="1700800"/>
            <a:ext cx="31053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r>
              <a:rPr lang="en-US"/>
              <a:t> 2: </a:t>
            </a:r>
            <a:endParaRPr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The user gives an out-of-scope preference to industry, so the chatbot prompts him about it.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g2c559cb5f8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5" y="1177375"/>
            <a:ext cx="3279076" cy="4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2a9dff7c4_0_23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Challenges and Weaknesses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2c2a9dff7c4_0_23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700"/>
              <a:t>Limited Domain Knowledge</a:t>
            </a:r>
            <a:r>
              <a:rPr lang="en-US" sz="1700"/>
              <a:t>: Dialogflow's reliance on predefined intents and entities may lead to inaccurate job recommendations, especially in niche fields.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700"/>
              <a:t>Inability to Handle Ambiguity:</a:t>
            </a:r>
            <a:r>
              <a:rPr lang="en-US" sz="1700"/>
              <a:t> Predefined synonyms may limit the chatbot's ability to interpret user inputs accurately, causing frustration and inaccuracies in recommendations.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700"/>
              <a:t>Inability to Handle User Feedback:</a:t>
            </a:r>
            <a:r>
              <a:rPr lang="en-US" sz="1700"/>
              <a:t> The chatbot's inability to adapt to user feedback may result in suboptimal recommendations over time.</a:t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700"/>
              <a:t>L</a:t>
            </a:r>
            <a:r>
              <a:rPr b="1" lang="en-US" sz="1700"/>
              <a:t>a</a:t>
            </a:r>
            <a:r>
              <a:rPr b="1" lang="en-US" sz="1700"/>
              <a:t>ck of Flexibility:</a:t>
            </a:r>
            <a:r>
              <a:rPr lang="en-US" sz="1700"/>
              <a:t> Users' uncertainty in providing preferences may impede conversation flow, reducing the effectiveness of the recommendation process.</a:t>
            </a:r>
            <a:endParaRPr sz="17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261245424_0_37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Conclusion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2c261245424_0_37"/>
          <p:cNvSpPr txBox="1"/>
          <p:nvPr>
            <p:ph idx="1" type="body"/>
          </p:nvPr>
        </p:nvSpPr>
        <p:spPr>
          <a:xfrm>
            <a:off x="413811" y="1629458"/>
            <a:ext cx="77724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rgbClr val="0D0D0D"/>
                </a:solidFill>
                <a:highlight>
                  <a:srgbClr val="FFFFFF"/>
                </a:highlight>
              </a:rPr>
              <a:t>Summary:</a:t>
            </a:r>
            <a:endParaRPr b="1"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-US" sz="1400">
                <a:solidFill>
                  <a:srgbClr val="0D0D0D"/>
                </a:solidFill>
                <a:highlight>
                  <a:srgbClr val="FFFFFF"/>
                </a:highlight>
              </a:rPr>
              <a:t>Accurate User Interaction:</a:t>
            </a: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 The chatbot's robust Natural Language Understanding ensures precise comprehension of user queries, enhancing the effectiveness of interactions.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-US" sz="1400">
                <a:solidFill>
                  <a:srgbClr val="0D0D0D"/>
                </a:solidFill>
                <a:highlight>
                  <a:srgbClr val="FFFFFF"/>
                </a:highlight>
              </a:rPr>
              <a:t>Efficient User Guidance:</a:t>
            </a: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 Through adept Conversation Flow Management, users are seamlessly navigated through the job search journey, ensuring a smooth and productive experience.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b="1" lang="en-US" sz="1400">
                <a:solidFill>
                  <a:srgbClr val="0D0D0D"/>
                </a:solidFill>
                <a:highlight>
                  <a:srgbClr val="FFFFFF"/>
                </a:highlight>
              </a:rPr>
              <a:t>Tailored Profiling:</a:t>
            </a: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 Leveraging comprehensive User Profiling, the chatbot delivers personalized recommendations, aligning with individual preferences and requirements for enhanced user satisfaction.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D0D0D"/>
                </a:solidFill>
                <a:highlight>
                  <a:srgbClr val="FFFFFF"/>
                </a:highlight>
              </a:rPr>
              <a:t>Future steps: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0D0D0D"/>
                </a:solidFill>
                <a:highlight>
                  <a:srgbClr val="FFFFFF"/>
                </a:highlight>
              </a:rPr>
              <a:t>Integration of Recommendation Engine: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</a:rPr>
              <a:t>  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</a:rPr>
              <a:t>Incorporating</a:t>
            </a:r>
            <a:r>
              <a:rPr lang="en-US" sz="1600">
                <a:solidFill>
                  <a:srgbClr val="0D0D0D"/>
                </a:solidFill>
                <a:highlight>
                  <a:srgbClr val="FFFFFF"/>
                </a:highlight>
              </a:rPr>
              <a:t> a recommendation engine using the inputs to provide tailored and relevant job recommendations.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/>
          </a:blip>
          <a:srcRect b="0" l="1853" r="4037" t="0"/>
          <a:stretch/>
        </p:blipFill>
        <p:spPr>
          <a:xfrm>
            <a:off x="0" y="116632"/>
            <a:ext cx="9144000" cy="657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"/>
          <p:cNvGrpSpPr/>
          <p:nvPr/>
        </p:nvGrpSpPr>
        <p:grpSpPr>
          <a:xfrm>
            <a:off x="-14941" y="-1866"/>
            <a:ext cx="9173898" cy="6867337"/>
            <a:chOff x="-14941" y="-1866"/>
            <a:chExt cx="9173898" cy="6867337"/>
          </a:xfrm>
        </p:grpSpPr>
        <p:pic>
          <p:nvPicPr>
            <p:cNvPr id="330" name="Google Shape;33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941" y="6652164"/>
              <a:ext cx="9166414" cy="213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"/>
            <p:cNvSpPr/>
            <p:nvPr/>
          </p:nvSpPr>
          <p:spPr>
            <a:xfrm>
              <a:off x="-6643" y="5768214"/>
              <a:ext cx="9165600" cy="886800"/>
            </a:xfrm>
            <a:prstGeom prst="rect">
              <a:avLst/>
            </a:prstGeom>
            <a:solidFill>
              <a:schemeClr val="dk1">
                <a:alpha val="7372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uOttawa_HOR_WHITE.png" id="332" name="Google Shape;33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3600" y="5949280"/>
              <a:ext cx="1693390" cy="452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op.png" id="333" name="Google Shape;333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866"/>
              <a:ext cx="9144001" cy="3843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3"/>
          <p:cNvSpPr txBox="1"/>
          <p:nvPr/>
        </p:nvSpPr>
        <p:spPr>
          <a:xfrm>
            <a:off x="179512" y="6152115"/>
            <a:ext cx="453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"/>
          <p:cNvSpPr/>
          <p:nvPr/>
        </p:nvSpPr>
        <p:spPr>
          <a:xfrm>
            <a:off x="1688352" y="2852936"/>
            <a:ext cx="78600" cy="12240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1763688" y="2852936"/>
            <a:ext cx="7380300" cy="1224000"/>
          </a:xfrm>
          <a:prstGeom prst="rect">
            <a:avLst/>
          </a:prstGeom>
          <a:solidFill>
            <a:schemeClr val="dk1">
              <a:alpha val="7372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7" name="Google Shape;337;p3"/>
          <p:cNvSpPr txBox="1"/>
          <p:nvPr/>
        </p:nvSpPr>
        <p:spPr>
          <a:xfrm>
            <a:off x="1872208" y="2852936"/>
            <a:ext cx="716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Thank you!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94882fe7_0_12"/>
          <p:cNvSpPr txBox="1"/>
          <p:nvPr>
            <p:ph idx="1" type="body"/>
          </p:nvPr>
        </p:nvSpPr>
        <p:spPr>
          <a:xfrm>
            <a:off x="413850" y="1646800"/>
            <a:ext cx="77724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Natural Language Understanding (NLU): 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Understands user queries accurately.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Conversation Flow Management: 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Guides users effectively through the job search process.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User Profiling: 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Captures relevant information for personalized recommendations.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Recommendation Engine: </a:t>
            </a:r>
            <a:endParaRPr sz="1700"/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Generates personalized job recommendations based on user profiles and job data.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5200C"/>
                </a:solidFill>
              </a:rPr>
              <a:t>Implementation steps:</a:t>
            </a:r>
            <a:endParaRPr sz="1700">
              <a:solidFill>
                <a:srgbClr val="85200C"/>
              </a:solidFill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Ontology development </a:t>
            </a:r>
            <a:endParaRPr sz="1700"/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Chatbot Development</a:t>
            </a:r>
            <a:endParaRPr sz="1700"/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User Profiling using parameters and values</a:t>
            </a:r>
            <a:endParaRPr sz="17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4" name="Google Shape;134;g26b94882fe7_0_1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Core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d5ac2476_2_0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Ontology Development</a:t>
            </a:r>
            <a:endParaRPr/>
          </a:p>
        </p:txBody>
      </p:sp>
      <p:sp>
        <p:nvSpPr>
          <p:cNvPr id="141" name="Google Shape;141;g2c2d5ac2476_2_0"/>
          <p:cNvSpPr txBox="1"/>
          <p:nvPr>
            <p:ph idx="1" type="body"/>
          </p:nvPr>
        </p:nvSpPr>
        <p:spPr>
          <a:xfrm>
            <a:off x="685800" y="1732125"/>
            <a:ext cx="7889700" cy="3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-US" sz="1700"/>
              <a:t>A key component in guaranteeing the efficacy and precision of our job recommender chatbot is the creation of its ontology.</a:t>
            </a:r>
            <a:endParaRPr sz="1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Establishing Relationships: The ontology enables the establishment of connections and relationships between user attributes and job attributes facilitating more accurate matching and recommendation of job opportunities based on user profiles.</a:t>
            </a:r>
            <a:endParaRPr sz="17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700"/>
              <a:t>We have four main classes in our job recommendation system: - Experience_level, industry, location and user.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59cb5f88_0_19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Ontologies hierarchy</a:t>
            </a:r>
            <a:endParaRPr/>
          </a:p>
        </p:txBody>
      </p:sp>
      <p:pic>
        <p:nvPicPr>
          <p:cNvPr id="148" name="Google Shape;148;g2c559cb5f8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350" y="1374100"/>
            <a:ext cx="3232300" cy="23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c559cb5f88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600" y="1494225"/>
            <a:ext cx="3561950" cy="5106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g2c559cb5f88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350" y="3982325"/>
            <a:ext cx="2779900" cy="17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261245424_0_1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US" sz="2600"/>
              <a:t>Schematic view </a:t>
            </a:r>
            <a:endParaRPr/>
          </a:p>
        </p:txBody>
      </p:sp>
      <p:pic>
        <p:nvPicPr>
          <p:cNvPr id="157" name="Google Shape;157;g2c26124542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0" y="1462654"/>
            <a:ext cx="8465001" cy="449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559cb5f88_0_1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subclass: Industry</a:t>
            </a:r>
            <a:endParaRPr/>
          </a:p>
        </p:txBody>
      </p:sp>
      <p:sp>
        <p:nvSpPr>
          <p:cNvPr id="164" name="Google Shape;164;g2c559cb5f88_0_12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2c559cb5f8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556688"/>
            <a:ext cx="84963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261245424_0_2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subclass: Location</a:t>
            </a:r>
            <a:endParaRPr/>
          </a:p>
        </p:txBody>
      </p:sp>
      <p:sp>
        <p:nvSpPr>
          <p:cNvPr id="172" name="Google Shape;172;g2c261245424_0_22"/>
          <p:cNvSpPr txBox="1"/>
          <p:nvPr/>
        </p:nvSpPr>
        <p:spPr>
          <a:xfrm>
            <a:off x="3643825" y="5956100"/>
            <a:ext cx="254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2c26124542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3" y="1317475"/>
            <a:ext cx="8656074" cy="47169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59cb5f88_0_78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subclass: Experience</a:t>
            </a:r>
            <a:endParaRPr/>
          </a:p>
        </p:txBody>
      </p:sp>
      <p:sp>
        <p:nvSpPr>
          <p:cNvPr id="180" name="Google Shape;180;g2c559cb5f88_0_78"/>
          <p:cNvSpPr txBox="1"/>
          <p:nvPr>
            <p:ph idx="1" type="body"/>
          </p:nvPr>
        </p:nvSpPr>
        <p:spPr>
          <a:xfrm>
            <a:off x="395536" y="1700808"/>
            <a:ext cx="7772400" cy="37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2c559cb5f8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1411900"/>
            <a:ext cx="83439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