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D5A5F-3B53-45BA-9675-292275564F3D}" type="datetimeFigureOut">
              <a:rPr lang="en-IN" smtClean="0"/>
              <a:t>09-11-2020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5B9CD-93FE-40F2-9313-A13C136F5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468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7A09826-EEC2-449F-A7D6-9C17E4F9FA78}" type="datetimeFigureOut">
              <a:rPr lang="en-IN" smtClean="0"/>
              <a:t>09-11-2020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256A42D-0785-4BF1-8223-8D948555962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78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09826-EEC2-449F-A7D6-9C17E4F9FA78}" type="datetimeFigureOut">
              <a:rPr lang="en-IN" smtClean="0"/>
              <a:t>09-11-2020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6A42D-0785-4BF1-8223-8D9485559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554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09826-EEC2-449F-A7D6-9C17E4F9FA78}" type="datetimeFigureOut">
              <a:rPr lang="en-IN" smtClean="0"/>
              <a:t>09-11-2020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6A42D-0785-4BF1-8223-8D948555962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551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09826-EEC2-449F-A7D6-9C17E4F9FA78}" type="datetimeFigureOut">
              <a:rPr lang="en-IN" smtClean="0"/>
              <a:t>09-11-2020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6A42D-0785-4BF1-8223-8D948555962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702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09826-EEC2-449F-A7D6-9C17E4F9FA78}" type="datetimeFigureOut">
              <a:rPr lang="en-IN" smtClean="0"/>
              <a:t>09-11-2020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6A42D-0785-4BF1-8223-8D9485559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465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09826-EEC2-449F-A7D6-9C17E4F9FA78}" type="datetimeFigureOut">
              <a:rPr lang="en-IN" smtClean="0"/>
              <a:t>09-11-2020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6A42D-0785-4BF1-8223-8D948555962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964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09826-EEC2-449F-A7D6-9C17E4F9FA78}" type="datetimeFigureOut">
              <a:rPr lang="en-IN" smtClean="0"/>
              <a:t>09-11-2020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6A42D-0785-4BF1-8223-8D948555962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485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09826-EEC2-449F-A7D6-9C17E4F9FA78}" type="datetimeFigureOut">
              <a:rPr lang="en-IN" smtClean="0"/>
              <a:t>09-11-2020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6A42D-0785-4BF1-8223-8D948555962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332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09826-EEC2-449F-A7D6-9C17E4F9FA78}" type="datetimeFigureOut">
              <a:rPr lang="en-IN" smtClean="0"/>
              <a:t>09-11-2020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6A42D-0785-4BF1-8223-8D948555962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84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09826-EEC2-449F-A7D6-9C17E4F9FA78}" type="datetimeFigureOut">
              <a:rPr lang="en-IN" smtClean="0"/>
              <a:t>09-11-2020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6A42D-0785-4BF1-8223-8D9485559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887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09826-EEC2-449F-A7D6-9C17E4F9FA78}" type="datetimeFigureOut">
              <a:rPr lang="en-IN" smtClean="0"/>
              <a:t>09-11-2020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6A42D-0785-4BF1-8223-8D9485559627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810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09826-EEC2-449F-A7D6-9C17E4F9FA78}" type="datetimeFigureOut">
              <a:rPr lang="en-IN" smtClean="0"/>
              <a:t>09-11-2020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6A42D-0785-4BF1-8223-8D9485559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220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09826-EEC2-449F-A7D6-9C17E4F9FA78}" type="datetimeFigureOut">
              <a:rPr lang="en-IN" smtClean="0"/>
              <a:t>09-11-2020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6A42D-0785-4BF1-8223-8D9485559627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712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09826-EEC2-449F-A7D6-9C17E4F9FA78}" type="datetimeFigureOut">
              <a:rPr lang="en-IN" smtClean="0"/>
              <a:t>09-11-2020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6A42D-0785-4BF1-8223-8D948555962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699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09826-EEC2-449F-A7D6-9C17E4F9FA78}" type="datetimeFigureOut">
              <a:rPr lang="en-IN" smtClean="0"/>
              <a:t>09-11-2020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6A42D-0785-4BF1-8223-8D9485559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553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09826-EEC2-449F-A7D6-9C17E4F9FA78}" type="datetimeFigureOut">
              <a:rPr lang="en-IN" smtClean="0"/>
              <a:t>09-11-2020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6A42D-0785-4BF1-8223-8D9485559627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154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09826-EEC2-449F-A7D6-9C17E4F9FA78}" type="datetimeFigureOut">
              <a:rPr lang="en-IN" smtClean="0"/>
              <a:t>09-11-2020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6A42D-0785-4BF1-8223-8D9485559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869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A09826-EEC2-449F-A7D6-9C17E4F9FA78}" type="datetimeFigureOut">
              <a:rPr lang="en-IN" smtClean="0"/>
              <a:t>09-11-2020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256A42D-0785-4BF1-8223-8D9485559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30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Clustering Assignment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							-by Harish J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0442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939" y="1332412"/>
            <a:ext cx="3459478" cy="6550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Single Linkage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827" y="1332412"/>
            <a:ext cx="6875595" cy="4481968"/>
          </a:xfrm>
        </p:spPr>
      </p:pic>
      <p:sp>
        <p:nvSpPr>
          <p:cNvPr id="5" name="TextBox 4"/>
          <p:cNvSpPr txBox="1"/>
          <p:nvPr/>
        </p:nvSpPr>
        <p:spPr>
          <a:xfrm>
            <a:off x="1149531" y="2394857"/>
            <a:ext cx="351829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this method we can able to graph the </a:t>
            </a:r>
            <a:r>
              <a:rPr lang="en-US" dirty="0" err="1" smtClean="0"/>
              <a:t>dendrogram</a:t>
            </a:r>
            <a:r>
              <a:rPr lang="en-US" dirty="0" smtClean="0"/>
              <a:t> using single linkage.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But unfortunately it’s not quite visible and doesn’t suits for our dataset.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Also its difficult to cut the tree in a threshold value. Hence we will use complete linkage method.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0747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939" y="1332412"/>
            <a:ext cx="3459478" cy="65507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Complete Linkage</a:t>
            </a:r>
            <a:endParaRPr lang="en-IN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149531" y="2394857"/>
            <a:ext cx="35182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this graph it is very much visible and helps us to deicide the no of clusters.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can able to cut the tree at a threshold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can cut at value 3 which gives us 3 clusters. 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752" y="1332412"/>
            <a:ext cx="6735462" cy="4537165"/>
          </a:xfrm>
        </p:spPr>
      </p:pic>
    </p:spTree>
    <p:extLst>
      <p:ext uri="{BB962C8B-B14F-4D97-AF65-F5344CB8AC3E}">
        <p14:creationId xmlns:p14="http://schemas.microsoft.com/office/powerpoint/2010/main" val="201345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44731" y="1132114"/>
            <a:ext cx="5888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Box plot comparison among </a:t>
            </a:r>
            <a:r>
              <a:rPr lang="en-US" dirty="0" err="1" smtClean="0"/>
              <a:t>Child_Mortality</a:t>
            </a:r>
            <a:r>
              <a:rPr lang="en-US" dirty="0" smtClean="0"/>
              <a:t>, Income &amp; GDPP</a:t>
            </a:r>
          </a:p>
          <a:p>
            <a:r>
              <a:rPr lang="en-US" dirty="0" smtClean="0"/>
              <a:t>                            (Hierarchical Clustering)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323703" y="2246811"/>
            <a:ext cx="595913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Cluster id 0 has the </a:t>
            </a:r>
            <a:r>
              <a:rPr lang="en-US" dirty="0"/>
              <a:t>h</a:t>
            </a:r>
            <a:r>
              <a:rPr lang="en-US" dirty="0" smtClean="0"/>
              <a:t>igh child mortality and also less </a:t>
            </a:r>
          </a:p>
          <a:p>
            <a:r>
              <a:rPr lang="en-US" dirty="0" smtClean="0"/>
              <a:t>      income &amp; GDPP per capita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Cluster id 1 behaves normal in all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Cluster id 2 has the low child mortality and high income </a:t>
            </a:r>
          </a:p>
          <a:p>
            <a:r>
              <a:rPr lang="en-US" dirty="0" smtClean="0"/>
              <a:t>     &amp; GDPP per capita.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 we can consider the list of countries under Cluster id 0 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 are 49 countries in cluster id 0 which needs immediate </a:t>
            </a:r>
          </a:p>
          <a:p>
            <a:r>
              <a:rPr lang="en-US" dirty="0" smtClean="0"/>
              <a:t>      aid of funding.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586" y="714099"/>
            <a:ext cx="3779520" cy="544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643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 from both clustering methods.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By </a:t>
            </a:r>
            <a:r>
              <a:rPr lang="en-US" dirty="0"/>
              <a:t>applying both </a:t>
            </a:r>
            <a:r>
              <a:rPr lang="en-US" dirty="0" smtClean="0"/>
              <a:t>K-Means </a:t>
            </a:r>
            <a:r>
              <a:rPr lang="en-US" dirty="0"/>
              <a:t>and Hierarchical Clustering methods on the given dataset. We found 50 countries which need aid (K-Means Clustering) and 49 countries which need aid by performing (Hierarchical Clustering) respectively.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have done the experiment with the presence of outliers. If we exclude the outliers we may lose some important </a:t>
            </a:r>
            <a:r>
              <a:rPr lang="en-US" dirty="0" smtClean="0"/>
              <a:t>information's </a:t>
            </a:r>
            <a:r>
              <a:rPr lang="en-US" dirty="0"/>
              <a:t>on the dataset. So we have executed the model with the presence of outliers.</a:t>
            </a:r>
          </a:p>
          <a:p>
            <a:endParaRPr lang="en-US" dirty="0"/>
          </a:p>
          <a:p>
            <a:r>
              <a:rPr lang="en-US" dirty="0" smtClean="0"/>
              <a:t>After analyzing both the </a:t>
            </a:r>
            <a:r>
              <a:rPr lang="en-US" dirty="0"/>
              <a:t>methods of clustering, I would choose to go with Hierarchical Clustering which results 49 countries as it gave more accurate numbers when compared to K-Means.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1149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49235" y="1541417"/>
            <a:ext cx="9601200" cy="375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After executing both K-Means and Hierarchical Clustering methods, we have found that the results from Hierarchical Clustering method is </a:t>
            </a:r>
            <a:r>
              <a:rPr lang="en-US" sz="1600" dirty="0" smtClean="0"/>
              <a:t>more </a:t>
            </a:r>
            <a:r>
              <a:rPr lang="en-US" sz="1600" dirty="0"/>
              <a:t>accurate and </a:t>
            </a:r>
            <a:r>
              <a:rPr lang="en-US" sz="1600" dirty="0" smtClean="0"/>
              <a:t>also </a:t>
            </a:r>
            <a:r>
              <a:rPr lang="en-US" sz="1600" dirty="0"/>
              <a:t>this method fulfills the business requirement. </a:t>
            </a:r>
            <a:endParaRPr lang="en-US" sz="1600" dirty="0" smtClean="0"/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15292" y="643029"/>
            <a:ext cx="8151223" cy="898388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291" y="2240434"/>
            <a:ext cx="1384663" cy="39734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575" y="2240434"/>
            <a:ext cx="1301929" cy="39264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529" y="2240434"/>
            <a:ext cx="1347563" cy="180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78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414" y="924135"/>
            <a:ext cx="7467582" cy="466259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940526" y="1254033"/>
            <a:ext cx="2972887" cy="4467498"/>
          </a:xfrm>
        </p:spPr>
        <p:txBody>
          <a:bodyPr>
            <a:normAutofit lnSpcReduction="10000"/>
          </a:bodyPr>
          <a:lstStyle/>
          <a:p>
            <a:r>
              <a:rPr lang="en-US" sz="2800" b="1" dirty="0" smtClean="0"/>
              <a:t>Data Visualization</a:t>
            </a:r>
          </a:p>
          <a:p>
            <a:r>
              <a:rPr lang="en-US" sz="2000" dirty="0" smtClean="0"/>
              <a:t>Outliers Analysis</a:t>
            </a:r>
          </a:p>
          <a:p>
            <a:endParaRPr lang="en-US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smtClean="0"/>
              <a:t>Plotted a boxplot for all the features to understand the existence of outliers in the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smtClean="0"/>
              <a:t>The inflation boxplot has less quartiles when compared to others.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err="1" smtClean="0"/>
              <a:t>Total_no_of_children_per_women</a:t>
            </a:r>
            <a:r>
              <a:rPr lang="en-US" sz="1700" dirty="0" smtClean="0"/>
              <a:t> has outliers on the bottom of the boxplot.</a:t>
            </a: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3655047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1288869"/>
            <a:ext cx="2980507" cy="731519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>Correlation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IN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6715" y="1288870"/>
            <a:ext cx="5362507" cy="46213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84960" y="2978330"/>
            <a:ext cx="42517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Plotting a heat map to find the correlation between the variables on the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 a result some variables are high positive correlation and also high negative correlation.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Thus we can say the dataset is having </a:t>
            </a:r>
            <a:r>
              <a:rPr lang="en-US" dirty="0" err="1" smtClean="0"/>
              <a:t>multicollinearity</a:t>
            </a:r>
            <a:r>
              <a:rPr lang="en-US" dirty="0" smtClean="0"/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0725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60" y="982132"/>
            <a:ext cx="3631473" cy="1299514"/>
          </a:xfrm>
        </p:spPr>
        <p:txBody>
          <a:bodyPr>
            <a:noAutofit/>
          </a:bodyPr>
          <a:lstStyle/>
          <a:p>
            <a:r>
              <a:rPr lang="en-US" sz="2800" dirty="0" smtClean="0"/>
              <a:t>Pair plot after </a:t>
            </a:r>
            <a:br>
              <a:rPr lang="en-US" sz="2800" dirty="0" smtClean="0"/>
            </a:br>
            <a:r>
              <a:rPr lang="en-US" sz="2800" dirty="0" smtClean="0"/>
              <a:t>Rescaling the data</a:t>
            </a:r>
            <a:endParaRPr lang="en-IN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0640" y="809897"/>
            <a:ext cx="6372329" cy="54240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80160" y="2804160"/>
            <a:ext cx="42544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Plotted a pair plot on the dataset after </a:t>
            </a:r>
          </a:p>
          <a:p>
            <a:r>
              <a:rPr lang="en-US" dirty="0"/>
              <a:t> </a:t>
            </a:r>
            <a:r>
              <a:rPr lang="en-US" dirty="0" smtClean="0"/>
              <a:t>    rescaling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Rescaling helps to convert the data into </a:t>
            </a:r>
          </a:p>
          <a:p>
            <a:r>
              <a:rPr lang="en-US" dirty="0"/>
              <a:t> </a:t>
            </a:r>
            <a:r>
              <a:rPr lang="en-US" dirty="0" smtClean="0"/>
              <a:t>    a specific range which helps the</a:t>
            </a:r>
          </a:p>
          <a:p>
            <a:r>
              <a:rPr lang="en-US" dirty="0"/>
              <a:t> </a:t>
            </a:r>
            <a:r>
              <a:rPr lang="en-US" dirty="0" smtClean="0"/>
              <a:t>    accuracy in clustering algorithms.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5091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To find Optimal no of clusters we use </a:t>
            </a:r>
          </a:p>
          <a:p>
            <a:r>
              <a:rPr lang="en-US" sz="1800" dirty="0" smtClean="0"/>
              <a:t>SSD/Elbow curve method.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we </a:t>
            </a:r>
            <a:r>
              <a:rPr lang="en-US" sz="1400" dirty="0"/>
              <a:t>have to select the value of k at the “elbow” </a:t>
            </a:r>
            <a:r>
              <a:rPr lang="en-US" sz="1400" dirty="0" err="1"/>
              <a:t>ie</a:t>
            </a:r>
            <a:r>
              <a:rPr lang="en-US" sz="1400" dirty="0"/>
              <a:t> the point </a:t>
            </a:r>
            <a:r>
              <a:rPr lang="en-US" sz="1400" dirty="0" smtClean="0"/>
              <a:t>after</a:t>
            </a:r>
          </a:p>
          <a:p>
            <a:pPr marL="0" indent="0">
              <a:buNone/>
            </a:pPr>
            <a:r>
              <a:rPr lang="en-US" sz="1400" dirty="0" smtClean="0"/>
              <a:t>which </a:t>
            </a:r>
            <a:r>
              <a:rPr lang="en-US" sz="1400" dirty="0"/>
              <a:t>the distortion/inertia start decreasing in a linear fashion.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Thus </a:t>
            </a:r>
            <a:r>
              <a:rPr lang="en-US" sz="1400" dirty="0"/>
              <a:t>for the given data, we conclude that the optimal number of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clusters </a:t>
            </a:r>
            <a:r>
              <a:rPr lang="en-US" sz="1400" dirty="0"/>
              <a:t>for the data is </a:t>
            </a:r>
            <a:r>
              <a:rPr lang="en-US" sz="1400" b="1" dirty="0"/>
              <a:t>3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 smtClean="0"/>
              <a:t>Hence k-value = 3.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977" y="2556932"/>
            <a:ext cx="4225620" cy="329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154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26154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Silhouette Analysis</a:t>
            </a:r>
          </a:p>
          <a:p>
            <a:pPr marL="457200" lvl="1" indent="0">
              <a:buNone/>
            </a:pPr>
            <a:r>
              <a:rPr lang="en-US" sz="1500" dirty="0" smtClean="0"/>
              <a:t>We have found few silhouette scores of the given dataset,</a:t>
            </a:r>
          </a:p>
          <a:p>
            <a:pPr marL="457200" lvl="1" indent="0">
              <a:buNone/>
            </a:pPr>
            <a:endParaRPr lang="en-US" sz="1500" dirty="0" smtClean="0"/>
          </a:p>
          <a:p>
            <a:pPr marL="457200" lvl="1" indent="0">
              <a:buNone/>
            </a:pPr>
            <a:r>
              <a:rPr lang="en-US" sz="1100" dirty="0"/>
              <a:t>For </a:t>
            </a:r>
            <a:r>
              <a:rPr lang="en-US" sz="1100" dirty="0" err="1"/>
              <a:t>n_clusters</a:t>
            </a:r>
            <a:r>
              <a:rPr lang="en-US" sz="1100" dirty="0"/>
              <a:t>=2, the silhouette score is 0.4083553693333196</a:t>
            </a:r>
          </a:p>
          <a:p>
            <a:pPr marL="457200" lvl="1" indent="0">
              <a:buNone/>
            </a:pPr>
            <a:r>
              <a:rPr lang="en-US" sz="1100" dirty="0"/>
              <a:t>For </a:t>
            </a:r>
            <a:r>
              <a:rPr lang="en-US" sz="1100" dirty="0" err="1"/>
              <a:t>n_clusters</a:t>
            </a:r>
            <a:r>
              <a:rPr lang="en-US" sz="1100" dirty="0"/>
              <a:t>=3, the silhouette score is 0.34850251239362645</a:t>
            </a:r>
          </a:p>
          <a:p>
            <a:pPr marL="457200" lvl="1" indent="0">
              <a:buNone/>
            </a:pPr>
            <a:r>
              <a:rPr lang="en-US" sz="1100" dirty="0"/>
              <a:t>For </a:t>
            </a:r>
            <a:r>
              <a:rPr lang="en-US" sz="1100" dirty="0" err="1"/>
              <a:t>n_clusters</a:t>
            </a:r>
            <a:r>
              <a:rPr lang="en-US" sz="1100" dirty="0"/>
              <a:t>=4, the silhouette score is 0.27301488301380217</a:t>
            </a:r>
          </a:p>
          <a:p>
            <a:pPr marL="457200" lvl="1" indent="0">
              <a:buNone/>
            </a:pPr>
            <a:r>
              <a:rPr lang="en-US" sz="1100" dirty="0"/>
              <a:t>For </a:t>
            </a:r>
            <a:r>
              <a:rPr lang="en-US" sz="1100" dirty="0" err="1"/>
              <a:t>n_clusters</a:t>
            </a:r>
            <a:r>
              <a:rPr lang="en-US" sz="1100" dirty="0"/>
              <a:t>=5, the silhouette score is 0.24083623893543307</a:t>
            </a:r>
          </a:p>
          <a:p>
            <a:pPr marL="457200" lvl="1" indent="0">
              <a:buNone/>
            </a:pPr>
            <a:r>
              <a:rPr lang="en-US" sz="1100" dirty="0"/>
              <a:t>For </a:t>
            </a:r>
            <a:r>
              <a:rPr lang="en-US" sz="1100" dirty="0" err="1"/>
              <a:t>n_clusters</a:t>
            </a:r>
            <a:r>
              <a:rPr lang="en-US" sz="1100" dirty="0"/>
              <a:t>=6, the silhouette score is 0.26741737502135443</a:t>
            </a:r>
          </a:p>
          <a:p>
            <a:pPr marL="457200" lvl="1" indent="0">
              <a:buNone/>
            </a:pPr>
            <a:r>
              <a:rPr lang="en-US" sz="1100" dirty="0"/>
              <a:t>For </a:t>
            </a:r>
            <a:r>
              <a:rPr lang="en-US" sz="1100" dirty="0" err="1"/>
              <a:t>n_clusters</a:t>
            </a:r>
            <a:r>
              <a:rPr lang="en-US" sz="1100" dirty="0"/>
              <a:t>=7, the silhouette score is 0.2190593898752462</a:t>
            </a:r>
          </a:p>
          <a:p>
            <a:pPr marL="457200" lvl="1" indent="0">
              <a:buNone/>
            </a:pPr>
            <a:r>
              <a:rPr lang="en-US" sz="1100" dirty="0"/>
              <a:t>For </a:t>
            </a:r>
            <a:r>
              <a:rPr lang="en-US" sz="1100" dirty="0" err="1"/>
              <a:t>n_clusters</a:t>
            </a:r>
            <a:r>
              <a:rPr lang="en-US" sz="1100" dirty="0"/>
              <a:t>=8, the silhouette score is </a:t>
            </a:r>
            <a:r>
              <a:rPr lang="en-US" sz="1100" dirty="0" smtClean="0"/>
              <a:t>0.25692610741596333</a:t>
            </a:r>
          </a:p>
          <a:p>
            <a:pPr marL="457200" lvl="1" indent="0">
              <a:buNone/>
            </a:pPr>
            <a:r>
              <a:rPr lang="en-US" sz="1100" dirty="0" smtClean="0"/>
              <a:t>According to above scores, we can conclude </a:t>
            </a:r>
            <a:r>
              <a:rPr lang="en-US" sz="1100" dirty="0" err="1" smtClean="0"/>
              <a:t>n_cluster</a:t>
            </a:r>
            <a:r>
              <a:rPr lang="en-US" sz="1100" dirty="0" smtClean="0"/>
              <a:t> = 3 gives a good score when compared to others. </a:t>
            </a:r>
          </a:p>
          <a:p>
            <a:pPr marL="457200" lvl="1" indent="0">
              <a:buNone/>
            </a:pPr>
            <a:r>
              <a:rPr lang="en-US" sz="1100" b="1" dirty="0" smtClean="0"/>
              <a:t>Hence we can assume K-value = 3</a:t>
            </a:r>
          </a:p>
          <a:p>
            <a:pPr marL="0" indent="0">
              <a:buNone/>
            </a:pP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3587848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137" y="975360"/>
            <a:ext cx="6348548" cy="52602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19239" y="1402025"/>
            <a:ext cx="3405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Pair plot with cluster id</a:t>
            </a:r>
            <a:endParaRPr lang="en-IN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853440" y="2281645"/>
            <a:ext cx="44579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Plotting a pair plot among all the variables</a:t>
            </a:r>
          </a:p>
          <a:p>
            <a:r>
              <a:rPr lang="en-US" dirty="0" smtClean="0"/>
              <a:t>     with respect to cluster id.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Blue – cluster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Orange – cluster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Green – cluster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2082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903" y="670561"/>
            <a:ext cx="4014651" cy="56170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4731" y="1132114"/>
            <a:ext cx="5888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Box plot comparison among </a:t>
            </a:r>
            <a:r>
              <a:rPr lang="en-US" dirty="0" err="1" smtClean="0"/>
              <a:t>Child_Mortality</a:t>
            </a:r>
            <a:r>
              <a:rPr lang="en-US" dirty="0" smtClean="0"/>
              <a:t>, Income &amp; GDPP</a:t>
            </a:r>
          </a:p>
          <a:p>
            <a:pPr algn="ctr"/>
            <a:r>
              <a:rPr lang="en-US" dirty="0" smtClean="0"/>
              <a:t>(K-Means Clustering)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323703" y="2246811"/>
            <a:ext cx="595913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Cluster id 0 behaves normal in all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Cluster id 1 has High child mortality and also less </a:t>
            </a:r>
          </a:p>
          <a:p>
            <a:r>
              <a:rPr lang="en-US" dirty="0" smtClean="0"/>
              <a:t>      income &amp; GDPP per capita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Cluster id 2 has the low child mortality and high income </a:t>
            </a:r>
          </a:p>
          <a:p>
            <a:r>
              <a:rPr lang="en-US" dirty="0" smtClean="0"/>
              <a:t>     &amp; GDPP per capita.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 we can consider the list of countries under Cluster id 1 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 are 50 countries in cluster id 1 which needs immediate </a:t>
            </a:r>
          </a:p>
          <a:p>
            <a:r>
              <a:rPr lang="en-US" dirty="0" smtClean="0"/>
              <a:t>      aid of funding.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3258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Hierarchical cluster analysis is an algorithm that groups similar objects into groups called clusters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this method we use Single linkage, Complete linkage and plot </a:t>
            </a:r>
            <a:r>
              <a:rPr lang="en-US" dirty="0" err="1" smtClean="0"/>
              <a:t>Dendrogram</a:t>
            </a:r>
            <a:r>
              <a:rPr lang="en-US" dirty="0" smtClean="0"/>
              <a:t> to find the optimal no of clusters.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52206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82</TotalTime>
  <Words>748</Words>
  <Application>Microsoft Office PowerPoint</Application>
  <PresentationFormat>Widescreen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Garamond</vt:lpstr>
      <vt:lpstr>Organic</vt:lpstr>
      <vt:lpstr>Clustering Assignment</vt:lpstr>
      <vt:lpstr>PowerPoint Presentation</vt:lpstr>
      <vt:lpstr>  Correlation </vt:lpstr>
      <vt:lpstr>Pair plot after  Rescaling the data</vt:lpstr>
      <vt:lpstr>K-Means Clustering </vt:lpstr>
      <vt:lpstr>K-Means Clustering</vt:lpstr>
      <vt:lpstr>PowerPoint Presentation</vt:lpstr>
      <vt:lpstr>PowerPoint Presentation</vt:lpstr>
      <vt:lpstr>Hierarchical Clustering </vt:lpstr>
      <vt:lpstr>Single Linkage</vt:lpstr>
      <vt:lpstr>Complete Linkage</vt:lpstr>
      <vt:lpstr>PowerPoint Presentation</vt:lpstr>
      <vt:lpstr>Insights from both clustering methods.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Assignment</dc:title>
  <dc:creator>Kani Harish</dc:creator>
  <cp:lastModifiedBy>Kani Harish</cp:lastModifiedBy>
  <cp:revision>9</cp:revision>
  <dcterms:created xsi:type="dcterms:W3CDTF">2020-11-09T12:03:00Z</dcterms:created>
  <dcterms:modified xsi:type="dcterms:W3CDTF">2020-11-09T13:25:39Z</dcterms:modified>
</cp:coreProperties>
</file>