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1" cy="685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1" cy="685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2243" y="2556459"/>
            <a:ext cx="220751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44" y="2139518"/>
            <a:ext cx="10662310" cy="358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1117" y="2659837"/>
            <a:ext cx="553288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73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EDA CASE STUDY </a:t>
            </a:r>
            <a:endParaRPr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3206" y="4384768"/>
            <a:ext cx="2390394" cy="634148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105"/>
              </a:spcBef>
              <a:buChar char="-"/>
              <a:tabLst>
                <a:tab pos="134620" algn="l"/>
              </a:tabLst>
            </a:pPr>
            <a:r>
              <a:rPr lang="en-US" sz="3200" spc="-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 smtClean="0">
                <a:solidFill>
                  <a:srgbClr val="FFFFFF"/>
                </a:solidFill>
                <a:latin typeface="Carlito"/>
                <a:cs typeface="Carlito"/>
              </a:rPr>
              <a:t>HARISH</a:t>
            </a:r>
            <a:r>
              <a:rPr lang="en-US" sz="3200" spc="-5" dirty="0" smtClean="0">
                <a:solidFill>
                  <a:srgbClr val="FFFFFF"/>
                </a:solidFill>
                <a:latin typeface="Carlito"/>
                <a:cs typeface="Carlito"/>
              </a:rPr>
              <a:t> J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910" y="2534793"/>
            <a:ext cx="2625090" cy="262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6545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 </a:t>
            </a:r>
            <a:r>
              <a:rPr sz="1400" spc="-15" dirty="0">
                <a:latin typeface="Carlito"/>
                <a:cs typeface="Carlito"/>
              </a:rPr>
              <a:t>the  </a:t>
            </a:r>
            <a:r>
              <a:rPr sz="1400" spc="-2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108585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Number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people </a:t>
            </a:r>
            <a:r>
              <a:rPr sz="1400" spc="-15" dirty="0">
                <a:latin typeface="Carlito"/>
                <a:cs typeface="Carlito"/>
              </a:rPr>
              <a:t>with </a:t>
            </a:r>
            <a:r>
              <a:rPr sz="1400" spc="-10" dirty="0">
                <a:latin typeface="Carlito"/>
                <a:cs typeface="Carlito"/>
              </a:rPr>
              <a:t>Loan  </a:t>
            </a:r>
            <a:r>
              <a:rPr sz="1400" spc="-15" dirty="0">
                <a:latin typeface="Carlito"/>
                <a:cs typeface="Carlito"/>
              </a:rPr>
              <a:t>Annuity more the </a:t>
            </a:r>
            <a:r>
              <a:rPr sz="1400" spc="-10" dirty="0">
                <a:latin typeface="Carlito"/>
                <a:cs typeface="Carlito"/>
              </a:rPr>
              <a:t>25 </a:t>
            </a:r>
            <a:r>
              <a:rPr sz="1400" spc="-5" dirty="0">
                <a:latin typeface="Carlito"/>
                <a:cs typeface="Carlito"/>
              </a:rPr>
              <a:t>Lacs </a:t>
            </a:r>
            <a:r>
              <a:rPr sz="1400" spc="-10" dirty="0">
                <a:latin typeface="Carlito"/>
                <a:cs typeface="Carlito"/>
              </a:rPr>
              <a:t>is  much </a:t>
            </a:r>
            <a:r>
              <a:rPr sz="1400" spc="-15" dirty="0">
                <a:latin typeface="Carlito"/>
                <a:cs typeface="Carlito"/>
              </a:rPr>
              <a:t>more </a:t>
            </a:r>
            <a:r>
              <a:rPr sz="1400" spc="-10" dirty="0">
                <a:latin typeface="Carlito"/>
                <a:cs typeface="Carlito"/>
              </a:rPr>
              <a:t>for people </a:t>
            </a:r>
            <a:r>
              <a:rPr sz="1400" spc="-15" dirty="0">
                <a:latin typeface="Carlito"/>
                <a:cs typeface="Carlito"/>
              </a:rPr>
              <a:t>without  </a:t>
            </a:r>
            <a:r>
              <a:rPr sz="1400" spc="-20" dirty="0">
                <a:latin typeface="Carlito"/>
                <a:cs typeface="Carlito"/>
              </a:rPr>
              <a:t>payment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difficulties.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can also </a:t>
            </a:r>
            <a:r>
              <a:rPr sz="1400" spc="-10" dirty="0">
                <a:latin typeface="Carlito"/>
                <a:cs typeface="Carlito"/>
              </a:rPr>
              <a:t>observe, in </a:t>
            </a:r>
            <a:r>
              <a:rPr sz="1400" dirty="0">
                <a:latin typeface="Carlito"/>
                <a:cs typeface="Carlito"/>
              </a:rPr>
              <a:t>case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15" dirty="0">
                <a:latin typeface="Carlito"/>
                <a:cs typeface="Carlito"/>
              </a:rPr>
              <a:t>Credit Amount, there are no  applicants with </a:t>
            </a:r>
            <a:r>
              <a:rPr sz="1400" spc="-10" dirty="0">
                <a:latin typeface="Carlito"/>
                <a:cs typeface="Carlito"/>
              </a:rPr>
              <a:t>credit </a:t>
            </a:r>
            <a:r>
              <a:rPr sz="1400" spc="-15" dirty="0">
                <a:latin typeface="Carlito"/>
                <a:cs typeface="Carlito"/>
              </a:rPr>
              <a:t>amount  above 150000 </a:t>
            </a:r>
            <a:r>
              <a:rPr sz="1400" spc="-10" dirty="0">
                <a:latin typeface="Carlito"/>
                <a:cs typeface="Carlito"/>
              </a:rPr>
              <a:t>for people </a:t>
            </a:r>
            <a:r>
              <a:rPr sz="1400" spc="-20" dirty="0">
                <a:latin typeface="Carlito"/>
                <a:cs typeface="Carlito"/>
              </a:rPr>
              <a:t>having  payment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difficulty.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8559" y="1496567"/>
            <a:ext cx="8150352" cy="454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414" y="636778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rlito"/>
                <a:cs typeface="Carlito"/>
              </a:rPr>
              <a:t>CONTINOUS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BIVARIATE</a:t>
            </a:r>
            <a:r>
              <a:rPr sz="1800" spc="-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342" y="2080641"/>
            <a:ext cx="2567305" cy="2198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876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 </a:t>
            </a:r>
            <a:r>
              <a:rPr sz="1400" spc="-15" dirty="0">
                <a:latin typeface="Carlito"/>
                <a:cs typeface="Carlito"/>
              </a:rPr>
              <a:t>the  </a:t>
            </a:r>
            <a:r>
              <a:rPr sz="1400" spc="-2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176530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There are </a:t>
            </a:r>
            <a:r>
              <a:rPr sz="1400" spc="-10" dirty="0">
                <a:latin typeface="Carlito"/>
                <a:cs typeface="Carlito"/>
              </a:rPr>
              <a:t>significantly </a:t>
            </a:r>
            <a:r>
              <a:rPr sz="1400" spc="-15" dirty="0">
                <a:latin typeface="Carlito"/>
                <a:cs typeface="Carlito"/>
              </a:rPr>
              <a:t>more  applicants with </a:t>
            </a:r>
            <a:r>
              <a:rPr sz="1400" spc="-10" dirty="0">
                <a:latin typeface="Carlito"/>
                <a:cs typeface="Carlito"/>
              </a:rPr>
              <a:t>Loan </a:t>
            </a:r>
            <a:r>
              <a:rPr sz="1400" spc="-15" dirty="0">
                <a:latin typeface="Carlito"/>
                <a:cs typeface="Carlito"/>
              </a:rPr>
              <a:t>Annuity  above 150000 </a:t>
            </a: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people  </a:t>
            </a:r>
            <a:r>
              <a:rPr sz="1400" spc="-15" dirty="0">
                <a:latin typeface="Carlito"/>
                <a:cs typeface="Carlito"/>
              </a:rPr>
              <a:t>without </a:t>
            </a:r>
            <a:r>
              <a:rPr sz="1400" spc="-20" dirty="0">
                <a:latin typeface="Carlito"/>
                <a:cs typeface="Carlito"/>
              </a:rPr>
              <a:t>payment</a:t>
            </a:r>
            <a:r>
              <a:rPr sz="1400" spc="14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difficulty.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There are very few applicants  </a:t>
            </a:r>
            <a:r>
              <a:rPr sz="1400" spc="-20" dirty="0">
                <a:latin typeface="Carlito"/>
                <a:cs typeface="Carlito"/>
              </a:rPr>
              <a:t>having years </a:t>
            </a:r>
            <a:r>
              <a:rPr sz="1400" spc="-15" dirty="0">
                <a:latin typeface="Carlito"/>
                <a:cs typeface="Carlito"/>
              </a:rPr>
              <a:t>registration more  </a:t>
            </a:r>
            <a:r>
              <a:rPr sz="1400" spc="-10" dirty="0">
                <a:latin typeface="Carlito"/>
                <a:cs typeface="Carlito"/>
              </a:rPr>
              <a:t>than 50 </a:t>
            </a:r>
            <a:r>
              <a:rPr sz="1400" spc="-15" dirty="0">
                <a:latin typeface="Carlito"/>
                <a:cs typeface="Carlito"/>
              </a:rPr>
              <a:t>with </a:t>
            </a:r>
            <a:r>
              <a:rPr sz="1400" spc="-20" dirty="0">
                <a:latin typeface="Carlito"/>
                <a:cs typeface="Carlito"/>
              </a:rPr>
              <a:t>payment</a:t>
            </a:r>
            <a:r>
              <a:rPr sz="1400" spc="18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difficulty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414" y="636778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rlito"/>
                <a:cs typeface="Carlito"/>
              </a:rPr>
              <a:t>CONTINOUS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BIVARIATE</a:t>
            </a:r>
            <a:r>
              <a:rPr sz="1800" spc="-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5552" y="1584960"/>
            <a:ext cx="7604759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1892884"/>
            <a:ext cx="2650490" cy="254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Carlito"/>
                <a:cs typeface="Carlito"/>
              </a:rPr>
              <a:t>Points 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</a:t>
            </a:r>
            <a:r>
              <a:rPr sz="1400" spc="15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Males </a:t>
            </a:r>
            <a:r>
              <a:rPr sz="1400" spc="-10" dirty="0">
                <a:latin typeface="Carlito"/>
                <a:cs typeface="Carlito"/>
              </a:rPr>
              <a:t>from all </a:t>
            </a:r>
            <a:r>
              <a:rPr sz="1400" spc="-15" dirty="0">
                <a:latin typeface="Carlito"/>
                <a:cs typeface="Carlito"/>
              </a:rPr>
              <a:t>Education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type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25" dirty="0">
                <a:latin typeface="Carlito"/>
                <a:cs typeface="Carlito"/>
              </a:rPr>
              <a:t>have </a:t>
            </a:r>
            <a:r>
              <a:rPr sz="1400" spc="-15" dirty="0">
                <a:latin typeface="Carlito"/>
                <a:cs typeface="Carlito"/>
              </a:rPr>
              <a:t>higher </a:t>
            </a:r>
            <a:r>
              <a:rPr sz="1400" spc="-10" dirty="0">
                <a:latin typeface="Carlito"/>
                <a:cs typeface="Carlito"/>
              </a:rPr>
              <a:t>mean </a:t>
            </a:r>
            <a:r>
              <a:rPr sz="1400" spc="-15" dirty="0">
                <a:latin typeface="Carlito"/>
                <a:cs typeface="Carlito"/>
              </a:rPr>
              <a:t>Annual</a:t>
            </a:r>
            <a:r>
              <a:rPr sz="1400" spc="229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salary.</a:t>
            </a:r>
            <a:endParaRPr sz="1400">
              <a:latin typeface="Carlito"/>
              <a:cs typeface="Carlito"/>
            </a:endParaRPr>
          </a:p>
          <a:p>
            <a:pPr marL="299085" marR="19875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Higher Education </a:t>
            </a:r>
            <a:r>
              <a:rPr sz="1400" spc="-10" dirty="0">
                <a:latin typeface="Carlito"/>
                <a:cs typeface="Carlito"/>
              </a:rPr>
              <a:t>and  </a:t>
            </a:r>
            <a:r>
              <a:rPr sz="1400" spc="-5" dirty="0">
                <a:latin typeface="Carlito"/>
                <a:cs typeface="Carlito"/>
              </a:rPr>
              <a:t>Secondary/ Secondary special  </a:t>
            </a:r>
            <a:r>
              <a:rPr sz="1400" spc="-15" dirty="0">
                <a:latin typeface="Carlito"/>
                <a:cs typeface="Carlito"/>
              </a:rPr>
              <a:t>contain </a:t>
            </a:r>
            <a:r>
              <a:rPr sz="1400" spc="-20" dirty="0">
                <a:latin typeface="Carlito"/>
                <a:cs typeface="Carlito"/>
              </a:rPr>
              <a:t>many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outliers.</a:t>
            </a:r>
            <a:endParaRPr sz="1400">
              <a:latin typeface="Carlito"/>
              <a:cs typeface="Carlito"/>
            </a:endParaRPr>
          </a:p>
          <a:p>
            <a:pPr marL="299085" marR="25844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Females </a:t>
            </a:r>
            <a:r>
              <a:rPr sz="1400" spc="-15" dirty="0">
                <a:latin typeface="Carlito"/>
                <a:cs typeface="Carlito"/>
              </a:rPr>
              <a:t>with Education level  Lower </a:t>
            </a:r>
            <a:r>
              <a:rPr sz="1400" spc="-10" dirty="0">
                <a:latin typeface="Carlito"/>
                <a:cs typeface="Carlito"/>
              </a:rPr>
              <a:t>secondary </a:t>
            </a:r>
            <a:r>
              <a:rPr sz="1400" spc="-25" dirty="0">
                <a:latin typeface="Carlito"/>
                <a:cs typeface="Carlito"/>
              </a:rPr>
              <a:t>have </a:t>
            </a:r>
            <a:r>
              <a:rPr sz="1400" spc="-5" dirty="0">
                <a:latin typeface="Carlito"/>
                <a:cs typeface="Carlito"/>
              </a:rPr>
              <a:t>less  </a:t>
            </a:r>
            <a:r>
              <a:rPr sz="1400" spc="-15" dirty="0">
                <a:latin typeface="Carlito"/>
                <a:cs typeface="Carlito"/>
              </a:rPr>
              <a:t>Annual </a:t>
            </a:r>
            <a:r>
              <a:rPr sz="1400" spc="-5" dirty="0">
                <a:latin typeface="Carlito"/>
                <a:cs typeface="Carlito"/>
              </a:rPr>
              <a:t>Income </a:t>
            </a:r>
            <a:r>
              <a:rPr sz="1400" spc="-10" dirty="0">
                <a:latin typeface="Carlito"/>
                <a:cs typeface="Carlito"/>
              </a:rPr>
              <a:t>than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others.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6135" y="1347216"/>
            <a:ext cx="7199375" cy="521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838" y="498170"/>
            <a:ext cx="4782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rlito"/>
                <a:cs typeface="Carlito"/>
              </a:rPr>
              <a:t>CONTINOUS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vs </a:t>
            </a:r>
            <a:r>
              <a:rPr sz="1800" spc="-20" dirty="0">
                <a:solidFill>
                  <a:srgbClr val="000000"/>
                </a:solidFill>
                <a:latin typeface="Carlito"/>
                <a:cs typeface="Carlito"/>
              </a:rPr>
              <a:t>CATEGORICAL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BIVARIATE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1770380"/>
            <a:ext cx="2596515" cy="2411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</a:t>
            </a:r>
            <a:r>
              <a:rPr sz="1400" spc="16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15" dirty="0">
                <a:latin typeface="Carlito"/>
                <a:cs typeface="Carlito"/>
              </a:rPr>
              <a:t>the applicants, without  </a:t>
            </a:r>
            <a:r>
              <a:rPr sz="1400" spc="-20" dirty="0">
                <a:latin typeface="Carlito"/>
                <a:cs typeface="Carlito"/>
              </a:rPr>
              <a:t>having </a:t>
            </a:r>
            <a:r>
              <a:rPr sz="1400" spc="-15" dirty="0">
                <a:latin typeface="Carlito"/>
                <a:cs typeface="Carlito"/>
              </a:rPr>
              <a:t>difficulty with </a:t>
            </a:r>
            <a:r>
              <a:rPr sz="1400" spc="-20" dirty="0">
                <a:latin typeface="Carlito"/>
                <a:cs typeface="Carlito"/>
              </a:rPr>
              <a:t>payment, 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5" dirty="0">
                <a:latin typeface="Carlito"/>
                <a:cs typeface="Carlito"/>
              </a:rPr>
              <a:t>all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Marriage </a:t>
            </a:r>
            <a:r>
              <a:rPr sz="1400" spc="-15" dirty="0">
                <a:latin typeface="Carlito"/>
                <a:cs typeface="Carlito"/>
              </a:rPr>
              <a:t>types with  </a:t>
            </a:r>
            <a:r>
              <a:rPr sz="1400" spc="-10" dirty="0">
                <a:latin typeface="Carlito"/>
                <a:cs typeface="Carlito"/>
              </a:rPr>
              <a:t>Academic </a:t>
            </a:r>
            <a:r>
              <a:rPr sz="1400" spc="-15" dirty="0">
                <a:latin typeface="Carlito"/>
                <a:cs typeface="Carlito"/>
              </a:rPr>
              <a:t>degree </a:t>
            </a:r>
            <a:r>
              <a:rPr sz="1400" spc="-10" dirty="0">
                <a:latin typeface="Carlito"/>
                <a:cs typeface="Carlito"/>
              </a:rPr>
              <a:t>education </a:t>
            </a:r>
            <a:r>
              <a:rPr sz="1400" spc="-15" dirty="0">
                <a:latin typeface="Carlito"/>
                <a:cs typeface="Carlito"/>
              </a:rPr>
              <a:t>the  Credit amount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higher </a:t>
            </a:r>
            <a:r>
              <a:rPr sz="1400" spc="-10" dirty="0">
                <a:latin typeface="Carlito"/>
                <a:cs typeface="Carlito"/>
              </a:rPr>
              <a:t>than  others.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Higher </a:t>
            </a:r>
            <a:r>
              <a:rPr sz="1400" spc="-10" dirty="0">
                <a:latin typeface="Carlito"/>
                <a:cs typeface="Carlito"/>
              </a:rPr>
              <a:t>education </a:t>
            </a:r>
            <a:r>
              <a:rPr sz="1400" spc="-15" dirty="0">
                <a:latin typeface="Carlito"/>
                <a:cs typeface="Carlito"/>
              </a:rPr>
              <a:t>category</a:t>
            </a:r>
            <a:r>
              <a:rPr sz="1400" spc="1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is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having more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outliers.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9126" y="498170"/>
            <a:ext cx="6269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rlito"/>
                <a:cs typeface="Carlito"/>
              </a:rPr>
              <a:t>CONTINOUS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vs </a:t>
            </a:r>
            <a:r>
              <a:rPr sz="1800" spc="-20" dirty="0">
                <a:solidFill>
                  <a:srgbClr val="000000"/>
                </a:solidFill>
                <a:latin typeface="Carlito"/>
                <a:cs typeface="Carlito"/>
              </a:rPr>
              <a:t>CATEGORICAL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BIVARIATE ANALYSIS </a:t>
            </a:r>
            <a:r>
              <a:rPr sz="1800" spc="-1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TARGET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</a:t>
            </a:r>
            <a:r>
              <a:rPr sz="1800" spc="13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7535" y="947927"/>
            <a:ext cx="7440167" cy="576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1937385"/>
            <a:ext cx="2685415" cy="2967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5687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 </a:t>
            </a:r>
            <a:r>
              <a:rPr sz="1400" spc="-15" dirty="0">
                <a:latin typeface="Carlito"/>
                <a:cs typeface="Carlito"/>
              </a:rPr>
              <a:t>the  </a:t>
            </a:r>
            <a:r>
              <a:rPr sz="1400" spc="-2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Number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Females </a:t>
            </a:r>
            <a:r>
              <a:rPr sz="1400" spc="-15" dirty="0">
                <a:latin typeface="Carlito"/>
                <a:cs typeface="Carlito"/>
              </a:rPr>
              <a:t>owning 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spc="114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car</a:t>
            </a:r>
            <a:endParaRPr sz="1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less </a:t>
            </a:r>
            <a:r>
              <a:rPr sz="1400" spc="-10" dirty="0">
                <a:latin typeface="Carlito"/>
                <a:cs typeface="Carlito"/>
              </a:rPr>
              <a:t>in both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cases.</a:t>
            </a:r>
            <a:endParaRPr sz="1400">
              <a:latin typeface="Carlito"/>
              <a:cs typeface="Carlito"/>
            </a:endParaRPr>
          </a:p>
          <a:p>
            <a:pPr marL="299085" marR="11239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Number </a:t>
            </a:r>
            <a:r>
              <a:rPr sz="1400" spc="-5" dirty="0">
                <a:latin typeface="Carlito"/>
                <a:cs typeface="Carlito"/>
              </a:rPr>
              <a:t>of Males </a:t>
            </a:r>
            <a:r>
              <a:rPr sz="1400" spc="-15" dirty="0">
                <a:latin typeface="Carlito"/>
                <a:cs typeface="Carlito"/>
              </a:rPr>
              <a:t>without  </a:t>
            </a:r>
            <a:r>
              <a:rPr sz="1400" spc="-20" dirty="0">
                <a:latin typeface="Carlito"/>
                <a:cs typeface="Carlito"/>
              </a:rPr>
              <a:t>payment </a:t>
            </a:r>
            <a:r>
              <a:rPr sz="1400" spc="-15" dirty="0">
                <a:latin typeface="Carlito"/>
                <a:cs typeface="Carlito"/>
              </a:rPr>
              <a:t>difficulty </a:t>
            </a:r>
            <a:r>
              <a:rPr sz="1400" spc="-10" dirty="0">
                <a:latin typeface="Carlito"/>
                <a:cs typeface="Carlito"/>
              </a:rPr>
              <a:t>and </a:t>
            </a:r>
            <a:r>
              <a:rPr sz="1400" spc="-20" dirty="0">
                <a:latin typeface="Carlito"/>
                <a:cs typeface="Carlito"/>
              </a:rPr>
              <a:t>having </a:t>
            </a:r>
            <a:r>
              <a:rPr sz="1400" spc="-5" dirty="0">
                <a:latin typeface="Carlito"/>
                <a:cs typeface="Carlito"/>
              </a:rPr>
              <a:t>a  </a:t>
            </a:r>
            <a:r>
              <a:rPr sz="1400" dirty="0">
                <a:latin typeface="Carlito"/>
                <a:cs typeface="Carlito"/>
              </a:rPr>
              <a:t>car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more </a:t>
            </a:r>
            <a:r>
              <a:rPr sz="1400" spc="-10" dirty="0">
                <a:latin typeface="Carlito"/>
                <a:cs typeface="Carlito"/>
              </a:rPr>
              <a:t>than those not  </a:t>
            </a:r>
            <a:r>
              <a:rPr sz="1400" spc="-20" dirty="0">
                <a:latin typeface="Carlito"/>
                <a:cs typeface="Carlito"/>
              </a:rPr>
              <a:t>having 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spc="90" dirty="0">
                <a:latin typeface="Carlito"/>
                <a:cs typeface="Carlito"/>
              </a:rPr>
              <a:t> </a:t>
            </a:r>
            <a:r>
              <a:rPr sz="1400" spc="-40" dirty="0">
                <a:latin typeface="Carlito"/>
                <a:cs typeface="Carlito"/>
              </a:rPr>
              <a:t>car.</a:t>
            </a:r>
            <a:endParaRPr sz="1400">
              <a:latin typeface="Carlito"/>
              <a:cs typeface="Carlito"/>
            </a:endParaRPr>
          </a:p>
          <a:p>
            <a:pPr marL="299085" marR="18605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rlito"/>
                <a:cs typeface="Carlito"/>
              </a:rPr>
              <a:t>In case of </a:t>
            </a:r>
            <a:r>
              <a:rPr sz="1400" spc="-5" dirty="0">
                <a:latin typeface="Carlito"/>
                <a:cs typeface="Carlito"/>
              </a:rPr>
              <a:t>Males </a:t>
            </a:r>
            <a:r>
              <a:rPr sz="1400" spc="-15" dirty="0">
                <a:latin typeface="Carlito"/>
                <a:cs typeface="Carlito"/>
              </a:rPr>
              <a:t>with </a:t>
            </a:r>
            <a:r>
              <a:rPr sz="1400" spc="-20" dirty="0">
                <a:latin typeface="Carlito"/>
                <a:cs typeface="Carlito"/>
              </a:rPr>
              <a:t>payment  difficulty, </a:t>
            </a:r>
            <a:r>
              <a:rPr sz="1400" spc="-15" dirty="0">
                <a:latin typeface="Carlito"/>
                <a:cs typeface="Carlito"/>
              </a:rPr>
              <a:t>number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them  </a:t>
            </a:r>
            <a:r>
              <a:rPr sz="1400" spc="-20" dirty="0">
                <a:latin typeface="Carlito"/>
                <a:cs typeface="Carlito"/>
              </a:rPr>
              <a:t>having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dirty="0">
                <a:latin typeface="Carlito"/>
                <a:cs typeface="Carlito"/>
              </a:rPr>
              <a:t>car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less </a:t>
            </a:r>
            <a:r>
              <a:rPr sz="1400" spc="-10" dirty="0">
                <a:latin typeface="Carlito"/>
                <a:cs typeface="Carlito"/>
              </a:rPr>
              <a:t>than males  not </a:t>
            </a:r>
            <a:r>
              <a:rPr sz="1400" spc="-15" dirty="0">
                <a:latin typeface="Carlito"/>
                <a:cs typeface="Carlito"/>
              </a:rPr>
              <a:t>having 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spc="-40" dirty="0">
                <a:latin typeface="Carlito"/>
                <a:cs typeface="Carlito"/>
              </a:rPr>
              <a:t>car.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498" y="498170"/>
            <a:ext cx="3349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00"/>
                </a:solidFill>
                <a:latin typeface="Carlito"/>
                <a:cs typeface="Carlito"/>
              </a:rPr>
              <a:t>CATEGORICAL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BIVARIATE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247" y="1825751"/>
            <a:ext cx="7891272" cy="350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2107819"/>
            <a:ext cx="2691130" cy="262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62585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 </a:t>
            </a:r>
            <a:r>
              <a:rPr sz="1400" spc="-15" dirty="0">
                <a:latin typeface="Carlito"/>
                <a:cs typeface="Carlito"/>
              </a:rPr>
              <a:t>the  </a:t>
            </a:r>
            <a:r>
              <a:rPr sz="1400" spc="-2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More </a:t>
            </a:r>
            <a:r>
              <a:rPr sz="1400" spc="-15" dirty="0">
                <a:latin typeface="Carlito"/>
                <a:cs typeface="Carlito"/>
              </a:rPr>
              <a:t>number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Married Female  </a:t>
            </a:r>
            <a:r>
              <a:rPr sz="1400" spc="-15" dirty="0">
                <a:latin typeface="Carlito"/>
                <a:cs typeface="Carlito"/>
              </a:rPr>
              <a:t>applicants </a:t>
            </a:r>
            <a:r>
              <a:rPr sz="1400" spc="-10" dirty="0">
                <a:latin typeface="Carlito"/>
                <a:cs typeface="Carlito"/>
              </a:rPr>
              <a:t>faced </a:t>
            </a:r>
            <a:r>
              <a:rPr sz="1400" spc="-20" dirty="0">
                <a:latin typeface="Carlito"/>
                <a:cs typeface="Carlito"/>
              </a:rPr>
              <a:t>Payment  </a:t>
            </a:r>
            <a:r>
              <a:rPr sz="1400" spc="-10" dirty="0">
                <a:latin typeface="Carlito"/>
                <a:cs typeface="Carlito"/>
              </a:rPr>
              <a:t>difficulties.</a:t>
            </a:r>
            <a:endParaRPr sz="1400">
              <a:latin typeface="Carlito"/>
              <a:cs typeface="Carlito"/>
            </a:endParaRPr>
          </a:p>
          <a:p>
            <a:pPr marL="299085" marR="2159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20" dirty="0">
                <a:latin typeface="Carlito"/>
                <a:cs typeface="Carlito"/>
              </a:rPr>
              <a:t>ratio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males and female  Single </a:t>
            </a:r>
            <a:r>
              <a:rPr sz="1400" spc="-15" dirty="0">
                <a:latin typeface="Carlito"/>
                <a:cs typeface="Carlito"/>
              </a:rPr>
              <a:t>applicants </a:t>
            </a:r>
            <a:r>
              <a:rPr sz="1400" spc="-10" dirty="0">
                <a:latin typeface="Carlito"/>
                <a:cs typeface="Carlito"/>
              </a:rPr>
              <a:t>is almost equal  for </a:t>
            </a:r>
            <a:r>
              <a:rPr sz="1400" spc="-20" dirty="0">
                <a:latin typeface="Carlito"/>
                <a:cs typeface="Carlito"/>
              </a:rPr>
              <a:t>payment difficulty, </a:t>
            </a:r>
            <a:r>
              <a:rPr sz="1400" spc="-15" dirty="0">
                <a:latin typeface="Carlito"/>
                <a:cs typeface="Carlito"/>
              </a:rPr>
              <a:t>whereas  the </a:t>
            </a:r>
            <a:r>
              <a:rPr sz="1400" spc="-20" dirty="0">
                <a:latin typeface="Carlito"/>
                <a:cs typeface="Carlito"/>
              </a:rPr>
              <a:t>ratio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Female </a:t>
            </a:r>
            <a:r>
              <a:rPr sz="1400" spc="-15" dirty="0">
                <a:latin typeface="Carlito"/>
                <a:cs typeface="Carlito"/>
              </a:rPr>
              <a:t>applicants </a:t>
            </a:r>
            <a:r>
              <a:rPr sz="1400" spc="-10" dirty="0">
                <a:latin typeface="Carlito"/>
                <a:cs typeface="Carlito"/>
              </a:rPr>
              <a:t>is  </a:t>
            </a:r>
            <a:r>
              <a:rPr sz="1400" spc="-15" dirty="0">
                <a:latin typeface="Carlito"/>
                <a:cs typeface="Carlito"/>
              </a:rPr>
              <a:t>more </a:t>
            </a:r>
            <a:r>
              <a:rPr sz="1400" spc="-10" dirty="0">
                <a:latin typeface="Carlito"/>
                <a:cs typeface="Carlito"/>
              </a:rPr>
              <a:t>than males for </a:t>
            </a:r>
            <a:r>
              <a:rPr sz="1400" spc="-15" dirty="0">
                <a:latin typeface="Carlito"/>
                <a:cs typeface="Carlito"/>
              </a:rPr>
              <a:t>no </a:t>
            </a:r>
            <a:r>
              <a:rPr sz="1400" spc="-20" dirty="0">
                <a:latin typeface="Carlito"/>
                <a:cs typeface="Carlito"/>
              </a:rPr>
              <a:t>payment  difficulty.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498" y="498170"/>
            <a:ext cx="3349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00"/>
                </a:solidFill>
                <a:latin typeface="Carlito"/>
                <a:cs typeface="Carlito"/>
              </a:rPr>
              <a:t>CATEGORICAL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-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BIVARIATE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1711" y="1438655"/>
            <a:ext cx="7903464" cy="420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533015"/>
            <a:ext cx="51800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15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sz="4000" spc="-2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4000" spc="-530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367" y="1024127"/>
            <a:ext cx="8744712" cy="535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3442" y="498170"/>
            <a:ext cx="271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CORRELATION FOR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TARGET-1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992" y="1850229"/>
            <a:ext cx="8089265" cy="19377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concluded from</a:t>
            </a:r>
            <a:r>
              <a:rPr sz="2000" spc="1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heatmap.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AMT_ANNUITY and AMT_CREDIT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sz="2000" spc="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Correlation.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</a:t>
            </a:r>
            <a:r>
              <a:rPr sz="2000" spc="-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DAYS_EMPLOYED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AMT_ANNUITY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inversely</a:t>
            </a:r>
            <a:r>
              <a:rPr sz="2000" spc="1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correlated.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5386" y="495122"/>
            <a:ext cx="36163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</a:t>
            </a:r>
            <a:r>
              <a:rPr sz="3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sz="3200" spc="-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TARGET-1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33442" y="498170"/>
            <a:ext cx="271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CORRELATION FOR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TARGET-0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1432" y="1039367"/>
            <a:ext cx="8446008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965960"/>
            <a:ext cx="4876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20" dirty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sz="4000" spc="-1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4000" spc="-35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2595117"/>
            <a:ext cx="989076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11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800" spc="-2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sz="2800" spc="-3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sz="2800" spc="-2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 </a:t>
            </a:r>
            <a:r>
              <a:rPr sz="2800" spc="-2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sz="2800" spc="-2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sz="2800" spc="-2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HELPING </a:t>
            </a:r>
            <a:r>
              <a:rPr sz="2800" spc="-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z="2800" spc="-2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 </a:t>
            </a:r>
            <a:r>
              <a:rPr sz="2800" spc="-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UNDERSTAND THE </a:t>
            </a:r>
            <a:r>
              <a:rPr sz="2800" spc="-18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DRIVING </a:t>
            </a:r>
            <a:r>
              <a:rPr sz="2800" spc="-3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FACTORS </a:t>
            </a:r>
            <a:r>
              <a:rPr sz="2800" spc="-2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</a:t>
            </a:r>
            <a:r>
              <a:rPr sz="2800" spc="-2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 </a:t>
            </a:r>
            <a:r>
              <a:rPr sz="2800" spc="-2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VARIABLES) </a:t>
            </a:r>
            <a:r>
              <a:rPr sz="2800" spc="-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BEHIND </a:t>
            </a:r>
            <a:r>
              <a:rPr sz="2800" spc="-229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LOAN </a:t>
            </a:r>
            <a:r>
              <a:rPr sz="2800" spc="-27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DEFAULT, </a:t>
            </a:r>
            <a:r>
              <a:rPr sz="2800" spc="-1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I.E. </a:t>
            </a:r>
            <a:r>
              <a:rPr sz="2800" spc="-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VARIABLES/FACTORS </a:t>
            </a:r>
            <a:r>
              <a:rPr sz="2800" spc="-1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sz="2800" spc="-2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sz="2800" spc="-2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 </a:t>
            </a:r>
            <a:r>
              <a:rPr sz="2800" spc="-2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INDICATORS </a:t>
            </a:r>
            <a:r>
              <a:rPr sz="2800" spc="-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 </a:t>
            </a:r>
            <a:r>
              <a:rPr sz="2800" spc="-17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sz="2800" spc="-229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APPLICANT IS </a:t>
            </a:r>
            <a:r>
              <a:rPr sz="2800" spc="-2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</a:t>
            </a:r>
            <a:r>
              <a:rPr sz="2800" spc="-2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LIKELY </a:t>
            </a:r>
            <a:r>
              <a:rPr sz="2800" spc="-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sz="2800" spc="-28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sz="2800" spc="-19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800" spc="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DEFAULTER.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992" y="2002502"/>
            <a:ext cx="7117715" cy="193706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to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concluded from</a:t>
            </a:r>
            <a:r>
              <a:rPr sz="2000" spc="1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heatmap.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AMT_ANNUITY and AMT_CREDIT </a:t>
            </a:r>
            <a:r>
              <a:rPr sz="2000" spc="-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sz="2000" spc="23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</a:t>
            </a:r>
            <a:r>
              <a:rPr sz="2000" spc="-2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DAYS_EMPLOYED </a:t>
            </a:r>
            <a:r>
              <a:rPr sz="20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2000" spc="-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AMT_INCOME_TOTAL </a:t>
            </a:r>
            <a:r>
              <a:rPr sz="20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inversely</a:t>
            </a:r>
            <a:r>
              <a:rPr sz="2000" spc="14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correlated.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5386" y="495122"/>
            <a:ext cx="36163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</a:t>
            </a:r>
            <a:r>
              <a:rPr sz="3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sz="3200" spc="-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TARGET-0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844" y="1020521"/>
            <a:ext cx="24841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70" dirty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844" y="2139518"/>
            <a:ext cx="9659620" cy="4535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sz="17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applicants having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loan purpose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'Repairs'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facing more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difficulties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sz="1700" spc="16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repayment.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sz="17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Repeater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Refreshed applicants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 faced the most difficulty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the</a:t>
            </a:r>
            <a:r>
              <a:rPr sz="1700" spc="14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payments.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6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ts val="18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3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sz="17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applicants </a:t>
            </a:r>
            <a:r>
              <a:rPr sz="17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staying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Office apartment and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Co-op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apartment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 face the most difficulty</a:t>
            </a:r>
            <a:r>
              <a:rPr sz="1700" spc="2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>
              <a:lnSpc>
                <a:spcPts val="1835"/>
              </a:lnSpc>
            </a:pP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repayment.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marR="61594" indent="-287020">
              <a:lnSpc>
                <a:spcPct val="8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 should focus on Applicants having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type 'With </a:t>
            </a:r>
            <a:r>
              <a:rPr sz="17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Parents'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since they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repayment.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 indent="-287020">
              <a:lnSpc>
                <a:spcPts val="1835"/>
              </a:lnSpc>
              <a:spcBef>
                <a:spcPts val="11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 should focus more on Students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commercial associate applicants </a:t>
            </a:r>
            <a:r>
              <a:rPr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 </a:t>
            </a:r>
            <a:r>
              <a:rPr sz="1700" spc="-1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comparatively</a:t>
            </a:r>
            <a:r>
              <a:rPr sz="1700" spc="254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9085">
              <a:lnSpc>
                <a:spcPts val="1835"/>
              </a:lnSpc>
            </a:pPr>
            <a:r>
              <a:rPr sz="1700" spc="-1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sz="1700" spc="-5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difficulty.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1" y="2556459"/>
            <a:ext cx="27801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4000" spc="-420" dirty="0">
                <a:latin typeface="Courier New" panose="02070309020205020404" pitchFamily="49" charset="0"/>
                <a:cs typeface="Courier New" panose="02070309020205020404" pitchFamily="49" charset="0"/>
              </a:rPr>
              <a:t>THANK</a:t>
            </a:r>
            <a:r>
              <a:rPr sz="4000" spc="-2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4000" spc="-530" dirty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513202"/>
            <a:ext cx="83057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390" dirty="0">
                <a:latin typeface="Courier New" panose="02070309020205020404" pitchFamily="49" charset="0"/>
                <a:cs typeface="Courier New" panose="02070309020205020404" pitchFamily="49" charset="0"/>
              </a:rPr>
              <a:t>CONTINOUS </a:t>
            </a:r>
            <a:r>
              <a:rPr sz="4000" spc="-385" dirty="0">
                <a:latin typeface="Courier New" panose="02070309020205020404" pitchFamily="49" charset="0"/>
                <a:cs typeface="Courier New" panose="02070309020205020404" pitchFamily="49" charset="0"/>
              </a:rPr>
              <a:t>UNIVARIATE </a:t>
            </a:r>
            <a:r>
              <a:rPr sz="4000" spc="-480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endParaRPr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1857882"/>
            <a:ext cx="2585720" cy="2198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</a:t>
            </a:r>
            <a:r>
              <a:rPr sz="1400" spc="16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103505" indent="-287020" algn="just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30" dirty="0">
                <a:latin typeface="Carlito"/>
                <a:cs typeface="Carlito"/>
              </a:rPr>
              <a:t>We </a:t>
            </a:r>
            <a:r>
              <a:rPr sz="1400" spc="-5" dirty="0">
                <a:latin typeface="Carlito"/>
                <a:cs typeface="Carlito"/>
              </a:rPr>
              <a:t>can </a:t>
            </a:r>
            <a:r>
              <a:rPr sz="1400" spc="-10" dirty="0">
                <a:latin typeface="Carlito"/>
                <a:cs typeface="Carlito"/>
              </a:rPr>
              <a:t>observe </a:t>
            </a:r>
            <a:r>
              <a:rPr sz="1400" spc="-15" dirty="0">
                <a:latin typeface="Carlito"/>
                <a:cs typeface="Carlito"/>
              </a:rPr>
              <a:t>that the </a:t>
            </a:r>
            <a:r>
              <a:rPr sz="1400" spc="-5" dirty="0">
                <a:latin typeface="Carlito"/>
                <a:cs typeface="Carlito"/>
              </a:rPr>
              <a:t>loan  </a:t>
            </a:r>
            <a:r>
              <a:rPr sz="1400" spc="-15" dirty="0">
                <a:latin typeface="Carlito"/>
                <a:cs typeface="Carlito"/>
              </a:rPr>
              <a:t>annuity </a:t>
            </a:r>
            <a:r>
              <a:rPr sz="1400" spc="-10" dirty="0">
                <a:latin typeface="Carlito"/>
                <a:cs typeface="Carlito"/>
              </a:rPr>
              <a:t>for both categories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35" dirty="0">
                <a:latin typeface="Carlito"/>
                <a:cs typeface="Carlito"/>
              </a:rPr>
              <a:t>Target </a:t>
            </a:r>
            <a:r>
              <a:rPr sz="1400" spc="-10" dirty="0">
                <a:latin typeface="Carlito"/>
                <a:cs typeface="Carlito"/>
              </a:rPr>
              <a:t>audience </a:t>
            </a:r>
            <a:r>
              <a:rPr sz="1400" spc="-15" dirty="0">
                <a:latin typeface="Carlito"/>
                <a:cs typeface="Carlito"/>
              </a:rPr>
              <a:t>appears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 </a:t>
            </a:r>
            <a:r>
              <a:rPr sz="1400" spc="-10" dirty="0">
                <a:latin typeface="Carlito"/>
                <a:cs typeface="Carlito"/>
              </a:rPr>
              <a:t>similar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Most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people </a:t>
            </a:r>
            <a:r>
              <a:rPr sz="1400" spc="-15" dirty="0">
                <a:latin typeface="Carlito"/>
                <a:cs typeface="Carlito"/>
              </a:rPr>
              <a:t>with  </a:t>
            </a:r>
            <a:r>
              <a:rPr sz="1400" spc="-20" dirty="0">
                <a:latin typeface="Carlito"/>
                <a:cs typeface="Carlito"/>
              </a:rPr>
              <a:t>payment </a:t>
            </a:r>
            <a:r>
              <a:rPr sz="1400" spc="-15" dirty="0">
                <a:latin typeface="Carlito"/>
                <a:cs typeface="Carlito"/>
              </a:rPr>
              <a:t>difficulty </a:t>
            </a:r>
            <a:r>
              <a:rPr sz="1400" spc="-25" dirty="0">
                <a:latin typeface="Carlito"/>
                <a:cs typeface="Carlito"/>
              </a:rPr>
              <a:t>have </a:t>
            </a:r>
            <a:r>
              <a:rPr sz="1400" spc="-15" dirty="0">
                <a:latin typeface="Carlito"/>
                <a:cs typeface="Carlito"/>
              </a:rPr>
              <a:t>annuity 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around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25000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1440" y="1399032"/>
            <a:ext cx="6979919" cy="475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2640583"/>
            <a:ext cx="2632075" cy="1216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</a:t>
            </a:r>
            <a:r>
              <a:rPr sz="1400" spc="16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Number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married </a:t>
            </a:r>
            <a:r>
              <a:rPr sz="1400" spc="-15" dirty="0">
                <a:latin typeface="Carlito"/>
                <a:cs typeface="Carlito"/>
              </a:rPr>
              <a:t>applicants </a:t>
            </a:r>
            <a:r>
              <a:rPr sz="1400" spc="-10" dirty="0">
                <a:latin typeface="Carlito"/>
                <a:cs typeface="Carlito"/>
              </a:rPr>
              <a:t>is  much </a:t>
            </a:r>
            <a:r>
              <a:rPr sz="1400" spc="-15" dirty="0">
                <a:latin typeface="Carlito"/>
                <a:cs typeface="Carlito"/>
              </a:rPr>
              <a:t>higher </a:t>
            </a:r>
            <a:r>
              <a:rPr sz="1400" spc="-5" dirty="0">
                <a:latin typeface="Carlito"/>
                <a:cs typeface="Carlito"/>
              </a:rPr>
              <a:t>as </a:t>
            </a:r>
            <a:r>
              <a:rPr sz="1400" spc="-10" dirty="0">
                <a:latin typeface="Carlito"/>
                <a:cs typeface="Carlito"/>
              </a:rPr>
              <a:t>compared </a:t>
            </a:r>
            <a:r>
              <a:rPr sz="1400" spc="-25" dirty="0">
                <a:latin typeface="Carlito"/>
                <a:cs typeface="Carlito"/>
              </a:rPr>
              <a:t>to  </a:t>
            </a:r>
            <a:r>
              <a:rPr sz="1400" spc="-10" dirty="0">
                <a:latin typeface="Carlito"/>
                <a:cs typeface="Carlito"/>
              </a:rPr>
              <a:t>others.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6367" y="1584960"/>
            <a:ext cx="8235696" cy="368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2562606"/>
            <a:ext cx="92202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spc="-480" dirty="0">
                <a:latin typeface="Courier New" panose="02070309020205020404" pitchFamily="49" charset="0"/>
                <a:cs typeface="Courier New" panose="02070309020205020404" pitchFamily="49" charset="0"/>
              </a:rPr>
              <a:t>CATEGORICAL </a:t>
            </a:r>
            <a:r>
              <a:rPr sz="4000" spc="-385" dirty="0">
                <a:latin typeface="Courier New" panose="02070309020205020404" pitchFamily="49" charset="0"/>
                <a:cs typeface="Courier New" panose="02070309020205020404" pitchFamily="49" charset="0"/>
              </a:rPr>
              <a:t>UNIVARIATE</a:t>
            </a:r>
            <a:r>
              <a:rPr sz="4000" spc="-1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4000" spc="-480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endParaRPr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" y="1874012"/>
            <a:ext cx="2631440" cy="2753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02895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 </a:t>
            </a:r>
            <a:r>
              <a:rPr sz="1400" spc="-15" dirty="0">
                <a:latin typeface="Carlito"/>
                <a:cs typeface="Carlito"/>
              </a:rPr>
              <a:t>the  </a:t>
            </a:r>
            <a:r>
              <a:rPr sz="1400" spc="-20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227329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Most rejection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loans </a:t>
            </a:r>
            <a:r>
              <a:rPr sz="1400" spc="-5" dirty="0">
                <a:latin typeface="Carlito"/>
                <a:cs typeface="Carlito"/>
              </a:rPr>
              <a:t>came 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15" dirty="0">
                <a:latin typeface="Carlito"/>
                <a:cs typeface="Carlito"/>
              </a:rPr>
              <a:t>purpose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'Repairs'.</a:t>
            </a:r>
            <a:endParaRPr sz="1400">
              <a:latin typeface="Carlito"/>
              <a:cs typeface="Carlito"/>
            </a:endParaRPr>
          </a:p>
          <a:p>
            <a:pPr marL="299085" marR="1905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20" dirty="0">
                <a:latin typeface="Carlito"/>
                <a:cs typeface="Carlito"/>
              </a:rPr>
              <a:t>Payment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spc="-10" dirty="0">
                <a:latin typeface="Carlito"/>
                <a:cs typeface="Carlito"/>
              </a:rPr>
              <a:t>other loans and  </a:t>
            </a:r>
            <a:r>
              <a:rPr sz="1400" spc="-15" dirty="0">
                <a:latin typeface="Carlito"/>
                <a:cs typeface="Carlito"/>
              </a:rPr>
              <a:t>Buying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new </a:t>
            </a:r>
            <a:r>
              <a:rPr sz="1400" dirty="0">
                <a:latin typeface="Carlito"/>
                <a:cs typeface="Carlito"/>
              </a:rPr>
              <a:t>car </a:t>
            </a:r>
            <a:r>
              <a:rPr sz="1400" spc="-25" dirty="0">
                <a:latin typeface="Carlito"/>
                <a:cs typeface="Carlito"/>
              </a:rPr>
              <a:t>have  </a:t>
            </a:r>
            <a:r>
              <a:rPr sz="1400" spc="-15" dirty="0">
                <a:latin typeface="Carlito"/>
                <a:cs typeface="Carlito"/>
              </a:rPr>
              <a:t>significantly higher </a:t>
            </a:r>
            <a:r>
              <a:rPr sz="1400" spc="-10" dirty="0">
                <a:latin typeface="Carlito"/>
                <a:cs typeface="Carlito"/>
              </a:rPr>
              <a:t>rejection  </a:t>
            </a:r>
            <a:r>
              <a:rPr sz="1400" spc="-20" dirty="0">
                <a:latin typeface="Carlito"/>
                <a:cs typeface="Carlito"/>
              </a:rPr>
              <a:t>ratio </a:t>
            </a:r>
            <a:r>
              <a:rPr sz="1400" spc="-15" dirty="0">
                <a:latin typeface="Carlito"/>
                <a:cs typeface="Carlito"/>
              </a:rPr>
              <a:t>than</a:t>
            </a:r>
            <a:r>
              <a:rPr sz="1400" spc="8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approved.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15" dirty="0">
                <a:latin typeface="Carlito"/>
                <a:cs typeface="Carlito"/>
              </a:rPr>
              <a:t>Education </a:t>
            </a:r>
            <a:r>
              <a:rPr sz="1400" spc="-5" dirty="0">
                <a:latin typeface="Carlito"/>
                <a:cs typeface="Carlito"/>
              </a:rPr>
              <a:t>loan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20" dirty="0">
                <a:latin typeface="Carlito"/>
                <a:cs typeface="Carlito"/>
              </a:rPr>
              <a:t>ratio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15" dirty="0">
                <a:latin typeface="Carlito"/>
                <a:cs typeface="Carlito"/>
              </a:rPr>
              <a:t>Approval </a:t>
            </a:r>
            <a:r>
              <a:rPr sz="1400" spc="-10" dirty="0">
                <a:latin typeface="Carlito"/>
                <a:cs typeface="Carlito"/>
              </a:rPr>
              <a:t>and rejection is almost  </a:t>
            </a:r>
            <a:r>
              <a:rPr sz="1400" spc="-5" dirty="0">
                <a:latin typeface="Carlito"/>
                <a:cs typeface="Carlito"/>
              </a:rPr>
              <a:t>same.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6367" y="131062"/>
            <a:ext cx="8244840" cy="6601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925" y="1567433"/>
            <a:ext cx="2660650" cy="2411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Carlito"/>
                <a:cs typeface="Carlito"/>
              </a:rPr>
              <a:t>Points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be </a:t>
            </a:r>
            <a:r>
              <a:rPr sz="1400" spc="-10" dirty="0">
                <a:latin typeface="Carlito"/>
                <a:cs typeface="Carlito"/>
              </a:rPr>
              <a:t>concluded from</a:t>
            </a:r>
            <a:r>
              <a:rPr sz="1400" spc="16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graph.</a:t>
            </a:r>
            <a:endParaRPr sz="14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rlito"/>
                <a:cs typeface="Carlito"/>
              </a:rPr>
              <a:t>Applicants with </a:t>
            </a:r>
            <a:r>
              <a:rPr sz="1400" spc="-20" dirty="0">
                <a:latin typeface="Carlito"/>
                <a:cs typeface="Carlito"/>
              </a:rPr>
              <a:t>Payment </a:t>
            </a:r>
            <a:r>
              <a:rPr sz="1400" spc="-15" dirty="0">
                <a:latin typeface="Carlito"/>
                <a:cs typeface="Carlito"/>
              </a:rPr>
              <a:t>type </a:t>
            </a:r>
            <a:r>
              <a:rPr sz="1400" spc="-5" dirty="0">
                <a:latin typeface="Carlito"/>
                <a:cs typeface="Carlito"/>
              </a:rPr>
              <a:t>as  'Cash </a:t>
            </a:r>
            <a:r>
              <a:rPr sz="1400" spc="-15" dirty="0">
                <a:latin typeface="Carlito"/>
                <a:cs typeface="Carlito"/>
              </a:rPr>
              <a:t>through the </a:t>
            </a:r>
            <a:r>
              <a:rPr sz="1400" spc="-10" dirty="0">
                <a:latin typeface="Carlito"/>
                <a:cs typeface="Carlito"/>
              </a:rPr>
              <a:t>bank' </a:t>
            </a:r>
            <a:r>
              <a:rPr sz="1400" spc="-15" dirty="0">
                <a:latin typeface="Carlito"/>
                <a:cs typeface="Carlito"/>
              </a:rPr>
              <a:t>are  </a:t>
            </a:r>
            <a:r>
              <a:rPr sz="1400" spc="-10" dirty="0">
                <a:latin typeface="Carlito"/>
                <a:cs typeface="Carlito"/>
              </a:rPr>
              <a:t>facing </a:t>
            </a:r>
            <a:r>
              <a:rPr sz="1400" spc="-15" dirty="0">
                <a:latin typeface="Carlito"/>
                <a:cs typeface="Carlito"/>
              </a:rPr>
              <a:t>the most </a:t>
            </a:r>
            <a:r>
              <a:rPr sz="1400" spc="-10" dirty="0">
                <a:latin typeface="Carlito"/>
                <a:cs typeface="Carlito"/>
              </a:rPr>
              <a:t>difficulties </a:t>
            </a:r>
            <a:r>
              <a:rPr sz="1400" spc="-15" dirty="0">
                <a:latin typeface="Carlito"/>
                <a:cs typeface="Carlito"/>
              </a:rPr>
              <a:t>with  </a:t>
            </a:r>
            <a:r>
              <a:rPr sz="1400" spc="-20" dirty="0">
                <a:latin typeface="Carlito"/>
                <a:cs typeface="Carlito"/>
              </a:rPr>
              <a:t>payment.</a:t>
            </a:r>
            <a:endParaRPr sz="1400">
              <a:latin typeface="Carlito"/>
              <a:cs typeface="Carlito"/>
            </a:endParaRPr>
          </a:p>
          <a:p>
            <a:pPr marL="299085" marR="1587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Also </a:t>
            </a:r>
            <a:r>
              <a:rPr sz="1400" spc="-15" dirty="0">
                <a:latin typeface="Carlito"/>
                <a:cs typeface="Carlito"/>
              </a:rPr>
              <a:t>applicants with </a:t>
            </a:r>
            <a:r>
              <a:rPr sz="1400" spc="-20" dirty="0">
                <a:latin typeface="Carlito"/>
                <a:cs typeface="Carlito"/>
              </a:rPr>
              <a:t>Payment  </a:t>
            </a:r>
            <a:r>
              <a:rPr sz="1400" spc="-15" dirty="0">
                <a:latin typeface="Carlito"/>
                <a:cs typeface="Carlito"/>
              </a:rPr>
              <a:t>type </a:t>
            </a:r>
            <a:r>
              <a:rPr sz="1400" spc="-5" dirty="0">
                <a:latin typeface="Carlito"/>
                <a:cs typeface="Carlito"/>
              </a:rPr>
              <a:t>' </a:t>
            </a:r>
            <a:r>
              <a:rPr sz="1400" spc="-10" dirty="0">
                <a:latin typeface="Carlito"/>
                <a:cs typeface="Carlito"/>
              </a:rPr>
              <a:t>Cashless from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account 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the employer' </a:t>
            </a:r>
            <a:r>
              <a:rPr sz="1400" spc="-10" dirty="0">
                <a:latin typeface="Carlito"/>
                <a:cs typeface="Carlito"/>
              </a:rPr>
              <a:t>face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least  </a:t>
            </a:r>
            <a:r>
              <a:rPr sz="1400" spc="-15" dirty="0">
                <a:latin typeface="Carlito"/>
                <a:cs typeface="Carlito"/>
              </a:rPr>
              <a:t>difficulty with</a:t>
            </a:r>
            <a:r>
              <a:rPr sz="1400" spc="1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payment.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8384" y="984503"/>
            <a:ext cx="5099304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533015"/>
            <a:ext cx="46668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59" dirty="0">
                <a:latin typeface="Courier New" panose="02070309020205020404" pitchFamily="49" charset="0"/>
                <a:cs typeface="Courier New" panose="02070309020205020404" pitchFamily="49" charset="0"/>
              </a:rPr>
              <a:t>BIVARIATE</a:t>
            </a:r>
            <a:r>
              <a:rPr sz="4000" spc="-2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4000" spc="-530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692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Carlito</vt:lpstr>
      <vt:lpstr>Courier New</vt:lpstr>
      <vt:lpstr>Office Theme</vt:lpstr>
      <vt:lpstr>EDA CASE STUDY </vt:lpstr>
      <vt:lpstr>PROBLEM STATEMENT</vt:lpstr>
      <vt:lpstr>CONTINOUS UNIVARIATE ANALYSIS</vt:lpstr>
      <vt:lpstr>PowerPoint Presentation</vt:lpstr>
      <vt:lpstr>PowerPoint Presentation</vt:lpstr>
      <vt:lpstr>CATEGORICAL UNIVARIATE ANALYSIS</vt:lpstr>
      <vt:lpstr>PowerPoint Presentation</vt:lpstr>
      <vt:lpstr>PowerPoint Presentation</vt:lpstr>
      <vt:lpstr>BIVARIATE ANALYSIS</vt:lpstr>
      <vt:lpstr>CONTINOUS - BIVARIATE ANALYSIS</vt:lpstr>
      <vt:lpstr>CONTINOUS - BIVARIATE ANALYSIS</vt:lpstr>
      <vt:lpstr>CONTINOUS vs CATEGORICAL - BIVARIATE ANALYSIS</vt:lpstr>
      <vt:lpstr>CONTINOUS vs CATEGORICAL - BIVARIATE ANALYSIS FOR TARGET - 0</vt:lpstr>
      <vt:lpstr>CATEGORICAL - BIVARIATE ANALYSIS</vt:lpstr>
      <vt:lpstr>CATEGORICAL - BIVARIATE ANALYSIS</vt:lpstr>
      <vt:lpstr>CORRELATION ANALYSIS</vt:lpstr>
      <vt:lpstr>PowerPoint Presentation</vt:lpstr>
      <vt:lpstr>CORRELATION FOR TARGET-1</vt:lpstr>
      <vt:lpstr>PowerPoint Presentation</vt:lpstr>
      <vt:lpstr>CORRELATION FOR TARGET-0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Kani Harish</cp:lastModifiedBy>
  <cp:revision>3</cp:revision>
  <dcterms:created xsi:type="dcterms:W3CDTF">2021-06-24T10:26:04Z</dcterms:created>
  <dcterms:modified xsi:type="dcterms:W3CDTF">2021-06-24T10:35:52Z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2021-06-24T00:00:00Z</vt:filetime>
  </property>
</Properties>
</file>