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sign a effective marketing campaign"/>
          <p:cNvSpPr txBox="1"/>
          <p:nvPr>
            <p:ph type="ctrTitle"/>
          </p:nvPr>
        </p:nvSpPr>
        <p:spPr>
          <a:xfrm>
            <a:off x="1270000" y="2791667"/>
            <a:ext cx="21844000" cy="387945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pc="-252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Design a effective marketing campaign</a:t>
            </a:r>
          </a:p>
        </p:txBody>
      </p:sp>
      <p:sp>
        <p:nvSpPr>
          <p:cNvPr id="152" name="Harish P | 27 May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Harish P | 27 May 2022</a:t>
            </a:r>
          </a:p>
        </p:txBody>
      </p:sp>
      <p:sp>
        <p:nvSpPr>
          <p:cNvPr id="153" name="Bellabeat fitness technolog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Bellabeat fitness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y : To design an effective marketing campaign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825500">
              <a:defRPr spc="0" sz="6400">
                <a:solidFill>
                  <a:srgbClr val="929292"/>
                </a:solidFill>
              </a:defRPr>
            </a:pPr>
            <a:r>
              <a:t>Why : To design an effective marketing campaign.</a:t>
            </a:r>
          </a:p>
          <a:p>
            <a:pPr algn="l" defTabSz="825500">
              <a:defRPr spc="0" sz="6400">
                <a:solidFill>
                  <a:srgbClr val="929292"/>
                </a:solidFill>
              </a:defRPr>
            </a:pPr>
            <a:r>
              <a:t>How : Gaining customer behaviour insights.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ellabeat has the potential to become a larger player in the global smart device market, but it has to find a way to reach its target audienc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92" sz="6400">
                <a:solidFill>
                  <a:srgbClr val="929292"/>
                </a:solidFill>
              </a:defRPr>
            </a:lvl1pPr>
          </a:lstStyle>
          <a:p>
            <a:pPr/>
            <a:r>
              <a:t>Bellabeat has the potential to become a larger player in the global smart device market, but it has to find a way to reach its target audience</a:t>
            </a:r>
          </a:p>
        </p:txBody>
      </p:sp>
      <p:sp>
        <p:nvSpPr>
          <p:cNvPr id="158" name="Analytical problem"/>
          <p:cNvSpPr txBox="1"/>
          <p:nvPr>
            <p:ph type="title" idx="4294967295"/>
          </p:nvPr>
        </p:nvSpPr>
        <p:spPr>
          <a:xfrm>
            <a:off x="1270000" y="1274035"/>
            <a:ext cx="21844000" cy="1562101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100000"/>
              </a:lnSpc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Analytical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ferences"/>
          <p:cNvSpPr txBox="1"/>
          <p:nvPr>
            <p:ph type="body" sz="half" idx="1"/>
          </p:nvPr>
        </p:nvSpPr>
        <p:spPr>
          <a:xfrm>
            <a:off x="1270000" y="4906565"/>
            <a:ext cx="21844000" cy="3902870"/>
          </a:xfrm>
          <a:prstGeom prst="rect">
            <a:avLst/>
          </a:prstGeom>
        </p:spPr>
        <p:txBody>
          <a:bodyPr/>
          <a:lstStyle/>
          <a:p>
            <a:pPr/>
            <a:r>
              <a:t>Inferences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dentary hours peaks at 12 and 20, So most of the users are either students or working professionals"/>
          <p:cNvSpPr txBox="1"/>
          <p:nvPr>
            <p:ph type="body" sz="half" idx="1"/>
          </p:nvPr>
        </p:nvSpPr>
        <p:spPr>
          <a:xfrm>
            <a:off x="1270000" y="9844016"/>
            <a:ext cx="21844000" cy="3902869"/>
          </a:xfrm>
          <a:prstGeom prst="rect">
            <a:avLst/>
          </a:prstGeom>
        </p:spPr>
        <p:txBody>
          <a:bodyPr/>
          <a:lstStyle>
            <a:lvl1pPr defTabSz="825500">
              <a:defRPr spc="0" sz="6400">
                <a:solidFill>
                  <a:srgbClr val="929292"/>
                </a:solidFill>
              </a:defRPr>
            </a:lvl1pPr>
          </a:lstStyle>
          <a:p>
            <a:pPr/>
            <a:r>
              <a:t>Sedentary hours peaks at 12 and 20, So most of the users are either students or working professionals</a:t>
            </a:r>
          </a:p>
        </p:txBody>
      </p:sp>
      <p:pic>
        <p:nvPicPr>
          <p:cNvPr id="163" name="__results___20_1.png" descr="__results___20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1012" y="1570548"/>
            <a:ext cx="12701976" cy="8489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e can see there’s increase in calories burnt with increase in very active minutes"/>
          <p:cNvSpPr txBox="1"/>
          <p:nvPr>
            <p:ph type="body" sz="half" idx="1"/>
          </p:nvPr>
        </p:nvSpPr>
        <p:spPr>
          <a:xfrm>
            <a:off x="1270000" y="9809139"/>
            <a:ext cx="21844000" cy="3902869"/>
          </a:xfrm>
          <a:prstGeom prst="rect">
            <a:avLst/>
          </a:prstGeom>
        </p:spPr>
        <p:txBody>
          <a:bodyPr/>
          <a:lstStyle>
            <a:lvl1pPr defTabSz="825500">
              <a:defRPr spc="0" sz="6400">
                <a:solidFill>
                  <a:srgbClr val="929292"/>
                </a:solidFill>
              </a:defRPr>
            </a:lvl1pPr>
          </a:lstStyle>
          <a:p>
            <a:pPr/>
            <a:r>
              <a:t>We can see there’s increase in calories burnt with increase in very active minutes</a:t>
            </a:r>
          </a:p>
        </p:txBody>
      </p:sp>
      <p:pic>
        <p:nvPicPr>
          <p:cNvPr id="166" name="__results___22_2.png" descr="__results___22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7265" y="1213496"/>
            <a:ext cx="12709470" cy="8430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ost users spend on an average of half an hour staying awake in bed"/>
          <p:cNvSpPr txBox="1"/>
          <p:nvPr>
            <p:ph type="body" sz="half" idx="1"/>
          </p:nvPr>
        </p:nvSpPr>
        <p:spPr>
          <a:xfrm>
            <a:off x="1270000" y="9832836"/>
            <a:ext cx="21844000" cy="3902869"/>
          </a:xfrm>
          <a:prstGeom prst="rect">
            <a:avLst/>
          </a:prstGeom>
        </p:spPr>
        <p:txBody>
          <a:bodyPr/>
          <a:lstStyle>
            <a:lvl1pPr defTabSz="825500">
              <a:defRPr spc="0" sz="6400">
                <a:solidFill>
                  <a:srgbClr val="929292"/>
                </a:solidFill>
              </a:defRPr>
            </a:lvl1pPr>
          </a:lstStyle>
          <a:p>
            <a:pPr/>
            <a:r>
              <a:t>Most users spend on an average of half an hour staying awake in bed</a:t>
            </a:r>
          </a:p>
        </p:txBody>
      </p:sp>
      <p:pic>
        <p:nvPicPr>
          <p:cNvPr id="169" name="__results___24_1.png" descr="__results___24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0266" y="927598"/>
            <a:ext cx="9363468" cy="9363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st of the users are are in the age between 17-34. So advertisements through social media platform would be an effective strateg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21546" indent="-521546" algn="l" defTabSz="1072895">
              <a:buSzPct val="100000"/>
              <a:buAutoNum type="arabicPeriod" startAt="1"/>
              <a:defRPr spc="-84" sz="2816">
                <a:solidFill>
                  <a:srgbClr val="929292"/>
                </a:solidFill>
              </a:defRPr>
            </a:pPr>
            <a:r>
              <a:t>Most of the users are are in the age between 17-34. So advertisements through social media platform would be an effective strategy.</a:t>
            </a:r>
          </a:p>
          <a:p>
            <a:pPr marL="521546" indent="-521546" algn="l" defTabSz="1072895">
              <a:buSzPct val="100000"/>
              <a:buAutoNum type="arabicPeriod" startAt="1"/>
              <a:defRPr spc="-84" sz="2816">
                <a:solidFill>
                  <a:srgbClr val="929292"/>
                </a:solidFill>
              </a:defRPr>
            </a:pPr>
            <a:r>
              <a:t>Promoting our product through brand Ambassadors, social media influencers, advertisements and creating social CRM are effective way to create a marketing campaign.</a:t>
            </a:r>
          </a:p>
          <a:p>
            <a:pPr marL="521546" indent="-521546" algn="l" defTabSz="1072895">
              <a:buSzPct val="100000"/>
              <a:buAutoNum type="arabicPeriod" startAt="1"/>
              <a:defRPr spc="-84" sz="2816">
                <a:solidFill>
                  <a:srgbClr val="929292"/>
                </a:solidFill>
              </a:defRPr>
            </a:pPr>
            <a:r>
              <a:t>Develop an app that seamlessly connect to user’s mobile device.</a:t>
            </a:r>
          </a:p>
          <a:p>
            <a:pPr marL="521546" indent="-521546" algn="l" defTabSz="1072895">
              <a:buSzPct val="100000"/>
              <a:buAutoNum type="arabicPeriod" startAt="1"/>
              <a:defRPr spc="-84" sz="2816">
                <a:solidFill>
                  <a:srgbClr val="929292"/>
                </a:solidFill>
              </a:defRPr>
            </a:pPr>
            <a:r>
              <a:t>Send personalised notifications through the app to remind them to sleep.</a:t>
            </a:r>
          </a:p>
          <a:p>
            <a:pPr marL="521546" indent="-521546" algn="l" defTabSz="1072895">
              <a:buSzPct val="100000"/>
              <a:buAutoNum type="arabicPeriod" startAt="1"/>
              <a:defRPr spc="-84" sz="2816">
                <a:solidFill>
                  <a:srgbClr val="929292"/>
                </a:solidFill>
              </a:defRPr>
            </a:pPr>
            <a:r>
              <a:t>Bill boards and banners can be placed at roadside, public transport where working people usually commute.</a:t>
            </a:r>
          </a:p>
          <a:p>
            <a:pPr marL="521546" indent="-521546" algn="l" defTabSz="1072895">
              <a:buSzPct val="100000"/>
              <a:buAutoNum type="arabicPeriod" startAt="1"/>
              <a:defRPr spc="-84" sz="2816">
                <a:solidFill>
                  <a:srgbClr val="929292"/>
                </a:solidFill>
              </a:defRPr>
            </a:pPr>
            <a:r>
              <a:t>Allow users to set goal that enables them to do a certain activity on a day to day basis.</a:t>
            </a:r>
          </a:p>
        </p:txBody>
      </p:sp>
      <p:sp>
        <p:nvSpPr>
          <p:cNvPr id="172" name="Solution"/>
          <p:cNvSpPr txBox="1"/>
          <p:nvPr>
            <p:ph type="title" idx="4294967295"/>
          </p:nvPr>
        </p:nvSpPr>
        <p:spPr>
          <a:xfrm>
            <a:off x="1270000" y="1263039"/>
            <a:ext cx="21844000" cy="1562101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100000"/>
              </a:lnSpc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