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1C4D-1BA0-9006-082A-4AD6625F0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67583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FINANCIAL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67BFE-9381-8E89-41AB-899CE527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23" y="3136253"/>
            <a:ext cx="2685839" cy="26858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248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87EA-9D03-37B0-BE75-DAA1E4FD3DA2}"/>
              </a:ext>
            </a:extLst>
          </p:cNvPr>
          <p:cNvSpPr txBox="1"/>
          <p:nvPr/>
        </p:nvSpPr>
        <p:spPr>
          <a:xfrm>
            <a:off x="1721708" y="321275"/>
            <a:ext cx="93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 – Find out the Total Gross Price  of a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7662-2E7E-0F86-3BF6-EA440B68B982}"/>
              </a:ext>
            </a:extLst>
          </p:cNvPr>
          <p:cNvSpPr txBox="1"/>
          <p:nvPr/>
        </p:nvSpPr>
        <p:spPr>
          <a:xfrm>
            <a:off x="1721708" y="1038648"/>
            <a:ext cx="87485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SELECT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GET_FISCAL_YEAR(S.DATE),SUM(G.GROSS_PRICE*S.SOLD_QUANTITY) AS GROSS_PRICE_TOTAL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FROM FACT_SALES_MONTHLY S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JOIN FACT_GROSS_PRICE G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ON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G.PRODUCT_CODE=S.PRODUCT_CODE AND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G.FISCAL_YEAR=GET_FISCAL_YEAR(DATE)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WHERE 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CUSTOMER_CODE=90002002    # CUSTOMER FOR ‘CROMA CUSTOMER’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GROUP BY GET_FISCAL_YEAR(S.DATE)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ORDER BY GET_FISCAL_YEAR(S.DATE) DESC;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24297B-B27B-A83E-6ACD-73B90559A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86785"/>
              </p:ext>
            </p:extLst>
          </p:nvPr>
        </p:nvGraphicFramePr>
        <p:xfrm>
          <a:off x="1346886" y="4074999"/>
          <a:ext cx="3986889" cy="2119182"/>
        </p:xfrm>
        <a:graphic>
          <a:graphicData uri="http://schemas.openxmlformats.org/drawingml/2006/table">
            <a:tbl>
              <a:tblPr/>
              <a:tblGrid>
                <a:gridCol w="1915298">
                  <a:extLst>
                    <a:ext uri="{9D8B030D-6E8A-4147-A177-3AD203B41FA5}">
                      <a16:colId xmlns:a16="http://schemas.microsoft.com/office/drawing/2014/main" val="2933146059"/>
                    </a:ext>
                  </a:extLst>
                </a:gridCol>
                <a:gridCol w="2071591">
                  <a:extLst>
                    <a:ext uri="{9D8B030D-6E8A-4147-A177-3AD203B41FA5}">
                      <a16:colId xmlns:a16="http://schemas.microsoft.com/office/drawing/2014/main" val="1345070193"/>
                    </a:ext>
                  </a:extLst>
                </a:gridCol>
              </a:tblGrid>
              <a:tr h="353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get_fiscal_year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s.date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gross_price_total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44242"/>
                  </a:ext>
                </a:extLst>
              </a:tr>
              <a:tr h="35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44638198.92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614668"/>
                  </a:ext>
                </a:extLst>
              </a:tr>
              <a:tr h="35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23216512.22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955426"/>
                  </a:ext>
                </a:extLst>
              </a:tr>
              <a:tr h="35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6502181.914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20638"/>
                  </a:ext>
                </a:extLst>
              </a:tr>
              <a:tr h="35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3555079.02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16124"/>
                  </a:ext>
                </a:extLst>
              </a:tr>
              <a:tr h="35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1324097.443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40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B62F14-0FAB-CA95-47D2-D34DBC88E59C}"/>
              </a:ext>
            </a:extLst>
          </p:cNvPr>
          <p:cNvSpPr txBox="1"/>
          <p:nvPr/>
        </p:nvSpPr>
        <p:spPr>
          <a:xfrm>
            <a:off x="1721708" y="754447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50BE-4CDF-4014-F859-3DBE8B22602A}"/>
              </a:ext>
            </a:extLst>
          </p:cNvPr>
          <p:cNvSpPr txBox="1"/>
          <p:nvPr/>
        </p:nvSpPr>
        <p:spPr>
          <a:xfrm>
            <a:off x="1721708" y="3538840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4866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87EA-9D03-37B0-BE75-DAA1E4FD3DA2}"/>
              </a:ext>
            </a:extLst>
          </p:cNvPr>
          <p:cNvSpPr txBox="1"/>
          <p:nvPr/>
        </p:nvSpPr>
        <p:spPr>
          <a:xfrm>
            <a:off x="1721708" y="42543"/>
            <a:ext cx="9275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 – Return top ‘N customers’ by net sales in that given ‘fiscal year’ and ‘market’</a:t>
            </a:r>
          </a:p>
          <a:p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7662-2E7E-0F86-3BF6-EA440B68B982}"/>
              </a:ext>
            </a:extLst>
          </p:cNvPr>
          <p:cNvSpPr txBox="1"/>
          <p:nvPr/>
        </p:nvSpPr>
        <p:spPr>
          <a:xfrm>
            <a:off x="1832919" y="891814"/>
            <a:ext cx="87485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CREATE PROCEDURE `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get_top_n_customers_by_net_sales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`(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VARCHAR(45),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INT,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	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in_top_n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INT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BEGIN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select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customer,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round(sum(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)/1000000,2) as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net_sales_mln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from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s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join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dim_customer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c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on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s.customer_code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c.customer_code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where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   and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group by customer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order by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net_sales_mln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desc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limit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in_top_n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END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2F14-0FAB-CA95-47D2-D34DBC88E59C}"/>
              </a:ext>
            </a:extLst>
          </p:cNvPr>
          <p:cNvSpPr txBox="1"/>
          <p:nvPr/>
        </p:nvSpPr>
        <p:spPr>
          <a:xfrm>
            <a:off x="1721707" y="562505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50BE-4CDF-4014-F859-3DBE8B22602A}"/>
              </a:ext>
            </a:extLst>
          </p:cNvPr>
          <p:cNvSpPr txBox="1"/>
          <p:nvPr/>
        </p:nvSpPr>
        <p:spPr>
          <a:xfrm>
            <a:off x="1832919" y="4731968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40411-157C-C0E6-D61C-82D16A11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17944"/>
              </p:ext>
            </p:extLst>
          </p:nvPr>
        </p:nvGraphicFramePr>
        <p:xfrm>
          <a:off x="1832918" y="5101300"/>
          <a:ext cx="3072713" cy="1143000"/>
        </p:xfrm>
        <a:graphic>
          <a:graphicData uri="http://schemas.openxmlformats.org/drawingml/2006/table">
            <a:tbl>
              <a:tblPr/>
              <a:tblGrid>
                <a:gridCol w="1304851">
                  <a:extLst>
                    <a:ext uri="{9D8B030D-6E8A-4147-A177-3AD203B41FA5}">
                      <a16:colId xmlns:a16="http://schemas.microsoft.com/office/drawing/2014/main" val="1504460675"/>
                    </a:ext>
                  </a:extLst>
                </a:gridCol>
                <a:gridCol w="1767862">
                  <a:extLst>
                    <a:ext uri="{9D8B030D-6E8A-4147-A177-3AD203B41FA5}">
                      <a16:colId xmlns:a16="http://schemas.microsoft.com/office/drawing/2014/main" val="35590271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net_sales_mln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96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Amazon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6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Atliq Exclusive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342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Flipkart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0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Electricalsocity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04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Vijay 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2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87EA-9D03-37B0-BE75-DAA1E4FD3DA2}"/>
              </a:ext>
            </a:extLst>
          </p:cNvPr>
          <p:cNvSpPr txBox="1"/>
          <p:nvPr/>
        </p:nvSpPr>
        <p:spPr>
          <a:xfrm>
            <a:off x="1721708" y="42543"/>
            <a:ext cx="927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 – Return top ‘N Products per Division’ by sold quantity in that given ‘fiscal year’ and ‘market’</a:t>
            </a:r>
          </a:p>
          <a:p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7662-2E7E-0F86-3BF6-EA440B68B982}"/>
              </a:ext>
            </a:extLst>
          </p:cNvPr>
          <p:cNvSpPr txBox="1"/>
          <p:nvPr/>
        </p:nvSpPr>
        <p:spPr>
          <a:xfrm>
            <a:off x="1832919" y="891814"/>
            <a:ext cx="8748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CREATE PROCEDURE `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get_top_n_products_per_division_by_qty_sold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`(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INT,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	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in_top_n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INT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BEGIN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     with cte1 as (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  select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p.division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p.product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  sum(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sold_quantity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total_qty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from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fact_sales_monthly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s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join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dim_product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p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    on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p.product_code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s.product_code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where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group by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p.product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),           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cte2 as (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  select *,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dense_rank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() over (partition by division order by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total_qty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desc) as DRNK                            from cte1)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     select * from cte2 where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drnk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&lt;=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in_top_n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END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2F14-0FAB-CA95-47D2-D34DBC88E59C}"/>
              </a:ext>
            </a:extLst>
          </p:cNvPr>
          <p:cNvSpPr txBox="1"/>
          <p:nvPr/>
        </p:nvSpPr>
        <p:spPr>
          <a:xfrm>
            <a:off x="1721707" y="562505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50BE-4CDF-4014-F859-3DBE8B22602A}"/>
              </a:ext>
            </a:extLst>
          </p:cNvPr>
          <p:cNvSpPr txBox="1"/>
          <p:nvPr/>
        </p:nvSpPr>
        <p:spPr>
          <a:xfrm>
            <a:off x="1721707" y="5065359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5A58FD-BC0F-41BE-6848-A483090FA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3477"/>
              </p:ext>
            </p:extLst>
          </p:nvPr>
        </p:nvGraphicFramePr>
        <p:xfrm>
          <a:off x="3119402" y="5065359"/>
          <a:ext cx="5221408" cy="1719025"/>
        </p:xfrm>
        <a:graphic>
          <a:graphicData uri="http://schemas.openxmlformats.org/drawingml/2006/table">
            <a:tbl>
              <a:tblPr/>
              <a:tblGrid>
                <a:gridCol w="1374734">
                  <a:extLst>
                    <a:ext uri="{9D8B030D-6E8A-4147-A177-3AD203B41FA5}">
                      <a16:colId xmlns:a16="http://schemas.microsoft.com/office/drawing/2014/main" val="3525813704"/>
                    </a:ext>
                  </a:extLst>
                </a:gridCol>
                <a:gridCol w="1368282">
                  <a:extLst>
                    <a:ext uri="{9D8B030D-6E8A-4147-A177-3AD203B41FA5}">
                      <a16:colId xmlns:a16="http://schemas.microsoft.com/office/drawing/2014/main" val="1696026238"/>
                    </a:ext>
                  </a:extLst>
                </a:gridCol>
                <a:gridCol w="1239196">
                  <a:extLst>
                    <a:ext uri="{9D8B030D-6E8A-4147-A177-3AD203B41FA5}">
                      <a16:colId xmlns:a16="http://schemas.microsoft.com/office/drawing/2014/main" val="950758320"/>
                    </a:ext>
                  </a:extLst>
                </a:gridCol>
                <a:gridCol w="1239196">
                  <a:extLst>
                    <a:ext uri="{9D8B030D-6E8A-4147-A177-3AD203B41FA5}">
                      <a16:colId xmlns:a16="http://schemas.microsoft.com/office/drawing/2014/main" val="2198052370"/>
                    </a:ext>
                  </a:extLst>
                </a:gridCol>
              </a:tblGrid>
              <a:tr h="14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DRNK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08367"/>
                  </a:ext>
                </a:extLst>
              </a:tr>
              <a:tr h="287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2034569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06662"/>
                  </a:ext>
                </a:extLst>
              </a:tr>
              <a:tr h="2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 SSD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89583"/>
                  </a:ext>
                </a:extLst>
              </a:tr>
              <a:tr h="145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AQ Clx1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1238683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86960"/>
                  </a:ext>
                </a:extLst>
              </a:tr>
              <a:tr h="2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Gamers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0"/>
                  </a:ext>
                </a:extLst>
              </a:tr>
              <a:tr h="216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2461991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3629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Master wireless x1 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2448784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64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87EA-9D03-37B0-BE75-DAA1E4FD3DA2}"/>
              </a:ext>
            </a:extLst>
          </p:cNvPr>
          <p:cNvSpPr txBox="1"/>
          <p:nvPr/>
        </p:nvSpPr>
        <p:spPr>
          <a:xfrm>
            <a:off x="1721707" y="103812"/>
            <a:ext cx="927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 – Return top ‘N Markets’ by Net Sales in that given ‘fiscal year’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7662-2E7E-0F86-3BF6-EA440B68B982}"/>
              </a:ext>
            </a:extLst>
          </p:cNvPr>
          <p:cNvSpPr txBox="1"/>
          <p:nvPr/>
        </p:nvSpPr>
        <p:spPr>
          <a:xfrm>
            <a:off x="1721708" y="1305342"/>
            <a:ext cx="8748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CREATE PROCEDURE `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Top_N_Markets_by_NetSales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`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year,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INT)</a:t>
            </a:r>
          </a:p>
          <a:p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BEGIN	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(Select market,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round(sum(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)/1000000,2) as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net_sales_mln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 from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where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group by market	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order by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net_sales_mln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desc	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	 limit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in_TopN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END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2F14-0FAB-CA95-47D2-D34DBC88E59C}"/>
              </a:ext>
            </a:extLst>
          </p:cNvPr>
          <p:cNvSpPr txBox="1"/>
          <p:nvPr/>
        </p:nvSpPr>
        <p:spPr>
          <a:xfrm>
            <a:off x="1721707" y="562505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50BE-4CDF-4014-F859-3DBE8B22602A}"/>
              </a:ext>
            </a:extLst>
          </p:cNvPr>
          <p:cNvSpPr txBox="1"/>
          <p:nvPr/>
        </p:nvSpPr>
        <p:spPr>
          <a:xfrm>
            <a:off x="1561069" y="3922644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B16308-1825-8A88-40B0-EEAD5E2F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51737"/>
              </p:ext>
            </p:extLst>
          </p:nvPr>
        </p:nvGraphicFramePr>
        <p:xfrm>
          <a:off x="2851454" y="4412115"/>
          <a:ext cx="3734697" cy="2224215"/>
        </p:xfrm>
        <a:graphic>
          <a:graphicData uri="http://schemas.openxmlformats.org/drawingml/2006/table">
            <a:tbl>
              <a:tblPr/>
              <a:tblGrid>
                <a:gridCol w="2128319">
                  <a:extLst>
                    <a:ext uri="{9D8B030D-6E8A-4147-A177-3AD203B41FA5}">
                      <a16:colId xmlns:a16="http://schemas.microsoft.com/office/drawing/2014/main" val="1166323314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1170919166"/>
                    </a:ext>
                  </a:extLst>
                </a:gridCol>
              </a:tblGrid>
              <a:tr h="372474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Calibri" panose="020F0502020204030204" pitchFamily="34" charset="0"/>
                        </a:rPr>
                        <a:t>net_sales_mln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7869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37.77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00012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564111"/>
                  </a:ext>
                </a:extLst>
              </a:tr>
              <a:tr h="49216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South Korea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15.69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65224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Philiphines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11407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9532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4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8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F87EA-9D03-37B0-BE75-DAA1E4FD3DA2}"/>
              </a:ext>
            </a:extLst>
          </p:cNvPr>
          <p:cNvSpPr txBox="1"/>
          <p:nvPr/>
        </p:nvSpPr>
        <p:spPr>
          <a:xfrm>
            <a:off x="1721708" y="42543"/>
            <a:ext cx="927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 </a:t>
            </a:r>
            <a:r>
              <a:rPr lang="en-US" sz="1600" b="1"/>
              <a:t>– Return </a:t>
            </a:r>
            <a:r>
              <a:rPr lang="en-US" sz="1600" b="1" dirty="0"/>
              <a:t>top ‘N Products per Division’ by sold quantity in that given ‘fiscal year’ and ‘market’</a:t>
            </a:r>
          </a:p>
          <a:p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67662-2E7E-0F86-3BF6-EA440B68B982}"/>
              </a:ext>
            </a:extLst>
          </p:cNvPr>
          <p:cNvSpPr txBox="1"/>
          <p:nvPr/>
        </p:nvSpPr>
        <p:spPr>
          <a:xfrm>
            <a:off x="1832919" y="891814"/>
            <a:ext cx="8748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CREATE PROCEDURE `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get_market_badge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`(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IN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VARCHAR(45),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IN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YEAR,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	OUT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out_level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VARCHAR(45)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)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BEGIN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DECLARE qty INT DEFAULT 0;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	     # Default market is India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	     IF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= "" THEN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SET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="India";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END IF;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	     # Retrieve total sold quantity for a given market in a given year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SELECT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SUM(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s.sold_quantity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 INTO qty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FROM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fact_sales_monthly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s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JOIN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dim_customer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c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ON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s.customer_code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c.customer_code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WHERE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s.date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)=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in_fiscal_year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AND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c.market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in_market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# Determine Gold vs Silver status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IF qty &gt; 5000000 THEN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SET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out_level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= 'Gold';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ELSE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     SET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out_level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= 'Silver';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    END IF;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</a:rPr>
              <a:t>	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2F14-0FAB-CA95-47D2-D34DBC88E59C}"/>
              </a:ext>
            </a:extLst>
          </p:cNvPr>
          <p:cNvSpPr txBox="1"/>
          <p:nvPr/>
        </p:nvSpPr>
        <p:spPr>
          <a:xfrm>
            <a:off x="1721707" y="562505"/>
            <a:ext cx="18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C50BE-4CDF-4014-F859-3DBE8B22602A}"/>
              </a:ext>
            </a:extLst>
          </p:cNvPr>
          <p:cNvSpPr txBox="1"/>
          <p:nvPr/>
        </p:nvSpPr>
        <p:spPr>
          <a:xfrm>
            <a:off x="1610497" y="6446125"/>
            <a:ext cx="73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: ‘Silver’  Market = America, Fiscal Year = 2019</a:t>
            </a:r>
          </a:p>
        </p:txBody>
      </p:sp>
    </p:spTree>
    <p:extLst>
      <p:ext uri="{BB962C8B-B14F-4D97-AF65-F5344CB8AC3E}">
        <p14:creationId xmlns:p14="http://schemas.microsoft.com/office/powerpoint/2010/main" val="2096415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981</Words>
  <Application>Microsoft Office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 Narrow</vt:lpstr>
      <vt:lpstr>Arial</vt:lpstr>
      <vt:lpstr>Arial Black</vt:lpstr>
      <vt:lpstr>Calibri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HARISH KOMMURI</dc:creator>
  <cp:lastModifiedBy>VENKATA SAI HARISH KOMMURI</cp:lastModifiedBy>
  <cp:revision>2</cp:revision>
  <dcterms:created xsi:type="dcterms:W3CDTF">2024-07-13T03:37:53Z</dcterms:created>
  <dcterms:modified xsi:type="dcterms:W3CDTF">2024-07-13T11:59:48Z</dcterms:modified>
</cp:coreProperties>
</file>