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1" r:id="rId7"/>
    <p:sldId id="260" r:id="rId8"/>
    <p:sldId id="263" r:id="rId9"/>
    <p:sldId id="265" r:id="rId10"/>
    <p:sldId id="266" r:id="rId11"/>
    <p:sldId id="267" r:id="rId12"/>
    <p:sldId id="268" r:id="rId13"/>
    <p:sldId id="269" r:id="rId14"/>
    <p:sldId id="270" r:id="rId15"/>
    <p:sldId id="262" r:id="rId16"/>
    <p:sldId id="272" r:id="rId17"/>
    <p:sldId id="271"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1379-FD59-458B-82A8-0242BEA3B5D0}"/>
              </a:ext>
            </a:extLst>
          </p:cNvPr>
          <p:cNvSpPr>
            <a:spLocks noGrp="1"/>
          </p:cNvSpPr>
          <p:nvPr>
            <p:ph type="ctrTitle"/>
          </p:nvPr>
        </p:nvSpPr>
        <p:spPr>
          <a:xfrm>
            <a:off x="-169334" y="1236134"/>
            <a:ext cx="8068733" cy="2078566"/>
          </a:xfrm>
        </p:spPr>
        <p:txBody>
          <a:bodyPr/>
          <a:lstStyle/>
          <a:p>
            <a:r>
              <a:rPr lang="en-US" dirty="0"/>
              <a:t>Web Analytics</a:t>
            </a:r>
            <a:endParaRPr lang="en-IN" dirty="0"/>
          </a:p>
        </p:txBody>
      </p:sp>
    </p:spTree>
    <p:extLst>
      <p:ext uri="{BB962C8B-B14F-4D97-AF65-F5344CB8AC3E}">
        <p14:creationId xmlns:p14="http://schemas.microsoft.com/office/powerpoint/2010/main" val="2202544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AAA9-2976-48B0-81F2-B77DB0FB683A}"/>
              </a:ext>
            </a:extLst>
          </p:cNvPr>
          <p:cNvSpPr>
            <a:spLocks noGrp="1"/>
          </p:cNvSpPr>
          <p:nvPr>
            <p:ph type="title"/>
          </p:nvPr>
        </p:nvSpPr>
        <p:spPr/>
        <p:txBody>
          <a:bodyPr/>
          <a:lstStyle/>
          <a:p>
            <a:r>
              <a:rPr lang="en-US" dirty="0"/>
              <a:t>Web Analytics Process</a:t>
            </a:r>
            <a:endParaRPr lang="en-IN" dirty="0"/>
          </a:p>
        </p:txBody>
      </p:sp>
      <p:sp>
        <p:nvSpPr>
          <p:cNvPr id="3" name="Content Placeholder 2">
            <a:extLst>
              <a:ext uri="{FF2B5EF4-FFF2-40B4-BE49-F238E27FC236}">
                <a16:creationId xmlns:a16="http://schemas.microsoft.com/office/drawing/2014/main" id="{FD0CB6B6-745C-4826-A9D2-A6C8161626C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633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56D3-B465-41AF-B7DD-0CEE149E4D11}"/>
              </a:ext>
            </a:extLst>
          </p:cNvPr>
          <p:cNvSpPr>
            <a:spLocks noGrp="1"/>
          </p:cNvSpPr>
          <p:nvPr>
            <p:ph type="title"/>
          </p:nvPr>
        </p:nvSpPr>
        <p:spPr/>
        <p:txBody>
          <a:bodyPr/>
          <a:lstStyle/>
          <a:p>
            <a:r>
              <a:rPr lang="en-US" dirty="0"/>
              <a:t>Web Analytics technologies</a:t>
            </a:r>
            <a:endParaRPr lang="en-IN" dirty="0"/>
          </a:p>
        </p:txBody>
      </p:sp>
      <p:sp>
        <p:nvSpPr>
          <p:cNvPr id="3" name="Content Placeholder 2">
            <a:extLst>
              <a:ext uri="{FF2B5EF4-FFF2-40B4-BE49-F238E27FC236}">
                <a16:creationId xmlns:a16="http://schemas.microsoft.com/office/drawing/2014/main" id="{07C206B0-479C-4979-B688-B659E2B4773F}"/>
              </a:ext>
            </a:extLst>
          </p:cNvPr>
          <p:cNvSpPr>
            <a:spLocks noGrp="1"/>
          </p:cNvSpPr>
          <p:nvPr>
            <p:ph idx="1"/>
          </p:nvPr>
        </p:nvSpPr>
        <p:spPr>
          <a:xfrm>
            <a:off x="677334" y="1488613"/>
            <a:ext cx="8596668" cy="3880773"/>
          </a:xfrm>
        </p:spPr>
        <p:txBody>
          <a:bodyPr/>
          <a:lstStyle/>
          <a:p>
            <a:r>
              <a:rPr lang="en-US" dirty="0"/>
              <a:t>Log File analysis</a:t>
            </a:r>
          </a:p>
          <a:p>
            <a:pPr marL="914400" lvl="2" indent="0">
              <a:buNone/>
            </a:pPr>
            <a:r>
              <a:rPr lang="en-IN" dirty="0"/>
              <a:t>Logfile analysis is usually already available in the server (Web servers log their activity by default).</a:t>
            </a:r>
          </a:p>
          <a:p>
            <a:pPr marL="914400" lvl="2" indent="0">
              <a:buNone/>
            </a:pPr>
            <a:endParaRPr lang="en-US" dirty="0"/>
          </a:p>
          <a:p>
            <a:pPr marL="0" indent="0">
              <a:buNone/>
            </a:pPr>
            <a:endParaRPr lang="en-US" dirty="0"/>
          </a:p>
          <a:p>
            <a:r>
              <a:rPr lang="en-US" dirty="0"/>
              <a:t>Page Tagging(cookies)</a:t>
            </a:r>
          </a:p>
          <a:p>
            <a:pPr marL="914400" lvl="2" indent="0">
              <a:buNone/>
            </a:pPr>
            <a:r>
              <a:rPr lang="en-IN" dirty="0"/>
              <a:t>Page tagging is an outsourced option, which means that visitors’ data is captured by provider’s remote server. You can view them only in provider’s website.</a:t>
            </a:r>
          </a:p>
          <a:p>
            <a:pPr marL="914400" lvl="2" indent="0">
              <a:buNone/>
            </a:pPr>
            <a:r>
              <a:rPr lang="en-US" dirty="0"/>
              <a:t>I</a:t>
            </a:r>
            <a:r>
              <a:rPr lang="en-IN" dirty="0"/>
              <a:t>t is otherwise called as client side tagging. Page Tagging uses a small snippet of code (normally JavaScript) that you add to each of your web pages that you wish to monitor.</a:t>
            </a:r>
          </a:p>
          <a:p>
            <a:pPr marL="914400" lvl="2" indent="0">
              <a:buNone/>
            </a:pP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37730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51C6-F32B-4BA9-B9F3-4B600B91B9D4}"/>
              </a:ext>
            </a:extLst>
          </p:cNvPr>
          <p:cNvSpPr>
            <a:spLocks noGrp="1"/>
          </p:cNvSpPr>
          <p:nvPr>
            <p:ph type="title"/>
          </p:nvPr>
        </p:nvSpPr>
        <p:spPr>
          <a:xfrm>
            <a:off x="855134" y="508000"/>
            <a:ext cx="8596668" cy="1320800"/>
          </a:xfrm>
        </p:spPr>
        <p:txBody>
          <a:bodyPr/>
          <a:lstStyle/>
          <a:p>
            <a:r>
              <a:rPr lang="en-US" dirty="0"/>
              <a:t>Web Analytics Architecture</a:t>
            </a:r>
            <a:endParaRPr lang="en-IN" dirty="0"/>
          </a:p>
        </p:txBody>
      </p:sp>
      <p:pic>
        <p:nvPicPr>
          <p:cNvPr id="7" name="Content Placeholder 6">
            <a:extLst>
              <a:ext uri="{FF2B5EF4-FFF2-40B4-BE49-F238E27FC236}">
                <a16:creationId xmlns:a16="http://schemas.microsoft.com/office/drawing/2014/main" id="{3B869894-09D2-43D5-9718-027D9EC9615D}"/>
              </a:ext>
            </a:extLst>
          </p:cNvPr>
          <p:cNvPicPr>
            <a:picLocks noGrp="1" noChangeAspect="1"/>
          </p:cNvPicPr>
          <p:nvPr>
            <p:ph idx="1"/>
          </p:nvPr>
        </p:nvPicPr>
        <p:blipFill rotWithShape="1">
          <a:blip r:embed="rId2"/>
          <a:srcRect l="-392" t="12086" r="33613" b="-5316"/>
          <a:stretch/>
        </p:blipFill>
        <p:spPr>
          <a:xfrm>
            <a:off x="2098995" y="1492856"/>
            <a:ext cx="5927405" cy="4971444"/>
          </a:xfrm>
        </p:spPr>
      </p:pic>
    </p:spTree>
    <p:extLst>
      <p:ext uri="{BB962C8B-B14F-4D97-AF65-F5344CB8AC3E}">
        <p14:creationId xmlns:p14="http://schemas.microsoft.com/office/powerpoint/2010/main" val="48804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CF8B-5705-4C8D-84BA-8264D5A2A158}"/>
              </a:ext>
            </a:extLst>
          </p:cNvPr>
          <p:cNvSpPr>
            <a:spLocks noGrp="1"/>
          </p:cNvSpPr>
          <p:nvPr>
            <p:ph type="title"/>
          </p:nvPr>
        </p:nvSpPr>
        <p:spPr/>
        <p:txBody>
          <a:bodyPr/>
          <a:lstStyle/>
          <a:p>
            <a:r>
              <a:rPr lang="en-US" dirty="0"/>
              <a:t>Web Analytics Software</a:t>
            </a:r>
            <a:endParaRPr lang="en-IN" dirty="0"/>
          </a:p>
        </p:txBody>
      </p:sp>
      <p:sp>
        <p:nvSpPr>
          <p:cNvPr id="3" name="Content Placeholder 2">
            <a:extLst>
              <a:ext uri="{FF2B5EF4-FFF2-40B4-BE49-F238E27FC236}">
                <a16:creationId xmlns:a16="http://schemas.microsoft.com/office/drawing/2014/main" id="{F88C4372-1F88-4B96-906F-E3FCB79DB453}"/>
              </a:ext>
            </a:extLst>
          </p:cNvPr>
          <p:cNvSpPr>
            <a:spLocks noGrp="1"/>
          </p:cNvSpPr>
          <p:nvPr>
            <p:ph idx="1"/>
          </p:nvPr>
        </p:nvSpPr>
        <p:spPr/>
        <p:txBody>
          <a:bodyPr/>
          <a:lstStyle/>
          <a:p>
            <a:pPr>
              <a:lnSpc>
                <a:spcPct val="150000"/>
              </a:lnSpc>
            </a:pPr>
            <a:r>
              <a:rPr lang="en-IN" dirty="0"/>
              <a:t>Web analytic software can also be used to monitor whether or not a site's pages are working properly. With this information, Web site administrators can determine which areas of the site are popular and which areas of the site do not get traffic</a:t>
            </a:r>
          </a:p>
          <a:p>
            <a:pPr>
              <a:lnSpc>
                <a:spcPct val="150000"/>
              </a:lnSpc>
            </a:pPr>
            <a:r>
              <a:rPr lang="en-US" dirty="0"/>
              <a:t>S</a:t>
            </a:r>
            <a:r>
              <a:rPr lang="en-IN" dirty="0" err="1"/>
              <a:t>ome</a:t>
            </a:r>
            <a:r>
              <a:rPr lang="en-IN" dirty="0"/>
              <a:t> Web Analytics Software are,</a:t>
            </a:r>
          </a:p>
          <a:p>
            <a:pPr marL="914400" lvl="2" indent="0">
              <a:lnSpc>
                <a:spcPct val="150000"/>
              </a:lnSpc>
              <a:buNone/>
            </a:pPr>
            <a:r>
              <a:rPr lang="en-US" dirty="0"/>
              <a:t> </a:t>
            </a:r>
            <a:r>
              <a:rPr lang="en-IN" dirty="0"/>
              <a:t>1.Analog,</a:t>
            </a:r>
          </a:p>
          <a:p>
            <a:pPr marL="914400" lvl="2" indent="0">
              <a:lnSpc>
                <a:spcPct val="150000"/>
              </a:lnSpc>
              <a:buNone/>
            </a:pPr>
            <a:r>
              <a:rPr lang="en-US" dirty="0"/>
              <a:t> </a:t>
            </a:r>
            <a:r>
              <a:rPr lang="en-IN" dirty="0"/>
              <a:t>2.Awstats</a:t>
            </a:r>
          </a:p>
        </p:txBody>
      </p:sp>
    </p:spTree>
    <p:extLst>
      <p:ext uri="{BB962C8B-B14F-4D97-AF65-F5344CB8AC3E}">
        <p14:creationId xmlns:p14="http://schemas.microsoft.com/office/powerpoint/2010/main" val="385726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D608-30A7-47E5-A6A7-A08C7F3143E7}"/>
              </a:ext>
            </a:extLst>
          </p:cNvPr>
          <p:cNvSpPr>
            <a:spLocks noGrp="1"/>
          </p:cNvSpPr>
          <p:nvPr>
            <p:ph type="title"/>
          </p:nvPr>
        </p:nvSpPr>
        <p:spPr/>
        <p:txBody>
          <a:bodyPr/>
          <a:lstStyle/>
          <a:p>
            <a:r>
              <a:rPr lang="en-US" dirty="0"/>
              <a:t>Benefits of Web Analytics</a:t>
            </a:r>
            <a:endParaRPr lang="en-IN" dirty="0"/>
          </a:p>
        </p:txBody>
      </p:sp>
      <p:sp>
        <p:nvSpPr>
          <p:cNvPr id="3" name="Content Placeholder 2">
            <a:extLst>
              <a:ext uri="{FF2B5EF4-FFF2-40B4-BE49-F238E27FC236}">
                <a16:creationId xmlns:a16="http://schemas.microsoft.com/office/drawing/2014/main" id="{19361DA4-CEAA-492D-A857-242617EBDC66}"/>
              </a:ext>
            </a:extLst>
          </p:cNvPr>
          <p:cNvSpPr>
            <a:spLocks noGrp="1"/>
          </p:cNvSpPr>
          <p:nvPr>
            <p:ph idx="1"/>
          </p:nvPr>
        </p:nvSpPr>
        <p:spPr>
          <a:xfrm>
            <a:off x="677334" y="2160589"/>
            <a:ext cx="9685866" cy="4862511"/>
          </a:xfrm>
        </p:spPr>
        <p:txBody>
          <a:bodyPr>
            <a:normAutofit fontScale="92500" lnSpcReduction="10000"/>
          </a:bodyPr>
          <a:lstStyle/>
          <a:p>
            <a:pPr>
              <a:lnSpc>
                <a:spcPct val="150000"/>
              </a:lnSpc>
            </a:pPr>
            <a:r>
              <a:rPr lang="en-IN" dirty="0"/>
              <a:t>Know your visitors</a:t>
            </a:r>
          </a:p>
          <a:p>
            <a:pPr>
              <a:lnSpc>
                <a:spcPct val="150000"/>
              </a:lnSpc>
            </a:pPr>
            <a:r>
              <a:rPr lang="en-IN" dirty="0"/>
              <a:t>Track where traffic is coming from</a:t>
            </a:r>
          </a:p>
          <a:p>
            <a:pPr>
              <a:lnSpc>
                <a:spcPct val="150000"/>
              </a:lnSpc>
            </a:pPr>
            <a:r>
              <a:rPr lang="en-IN" dirty="0"/>
              <a:t>Gauge the success of other marketing activities and see your match rate rise.</a:t>
            </a:r>
          </a:p>
          <a:p>
            <a:pPr>
              <a:lnSpc>
                <a:spcPct val="150000"/>
              </a:lnSpc>
            </a:pPr>
            <a:r>
              <a:rPr lang="en-IN" dirty="0"/>
              <a:t>See where you are losing customers.</a:t>
            </a:r>
          </a:p>
          <a:p>
            <a:pPr>
              <a:lnSpc>
                <a:spcPct val="150000"/>
              </a:lnSpc>
            </a:pPr>
            <a:r>
              <a:rPr lang="en-IN" dirty="0"/>
              <a:t>Know exactly what your customers are looking for.</a:t>
            </a:r>
          </a:p>
          <a:p>
            <a:pPr>
              <a:lnSpc>
                <a:spcPct val="150000"/>
              </a:lnSpc>
            </a:pPr>
            <a:r>
              <a:rPr lang="en-IN" dirty="0"/>
              <a:t>Find out how to optimise your website</a:t>
            </a:r>
          </a:p>
          <a:p>
            <a:pPr marL="0" indent="0">
              <a:lnSpc>
                <a:spcPct val="150000"/>
              </a:lnSpc>
              <a:buNone/>
            </a:pP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1165542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A139-B46C-4EA1-B23E-3539CCD5A6A8}"/>
              </a:ext>
            </a:extLst>
          </p:cNvPr>
          <p:cNvSpPr>
            <a:spLocks noGrp="1"/>
          </p:cNvSpPr>
          <p:nvPr>
            <p:ph type="title"/>
          </p:nvPr>
        </p:nvSpPr>
        <p:spPr>
          <a:xfrm>
            <a:off x="486834" y="609600"/>
            <a:ext cx="8596668" cy="1320800"/>
          </a:xfrm>
        </p:spPr>
        <p:txBody>
          <a:bodyPr/>
          <a:lstStyle/>
          <a:p>
            <a:r>
              <a:rPr lang="en-US" dirty="0"/>
              <a:t>Web Analytic Tools</a:t>
            </a:r>
            <a:endParaRPr lang="en-IN" dirty="0"/>
          </a:p>
        </p:txBody>
      </p:sp>
      <p:sp>
        <p:nvSpPr>
          <p:cNvPr id="3" name="Content Placeholder 2">
            <a:extLst>
              <a:ext uri="{FF2B5EF4-FFF2-40B4-BE49-F238E27FC236}">
                <a16:creationId xmlns:a16="http://schemas.microsoft.com/office/drawing/2014/main" id="{07AC04DB-F00D-4BCC-B02D-45B0D56632C0}"/>
              </a:ext>
            </a:extLst>
          </p:cNvPr>
          <p:cNvSpPr>
            <a:spLocks noGrp="1"/>
          </p:cNvSpPr>
          <p:nvPr>
            <p:ph idx="1"/>
          </p:nvPr>
        </p:nvSpPr>
        <p:spPr>
          <a:xfrm>
            <a:off x="1109134" y="1435100"/>
            <a:ext cx="8822266" cy="4978400"/>
          </a:xfrm>
        </p:spPr>
        <p:txBody>
          <a:bodyPr>
            <a:normAutofit/>
          </a:bodyPr>
          <a:lstStyle/>
          <a:p>
            <a:pPr fontAlgn="base"/>
            <a:r>
              <a:rPr lang="en-IN" b="1" dirty="0"/>
              <a:t>Google Analytics</a:t>
            </a:r>
          </a:p>
          <a:p>
            <a:r>
              <a:rPr lang="en-IN" b="1" dirty="0" err="1"/>
              <a:t>Clicky</a:t>
            </a:r>
            <a:endParaRPr lang="en-IN" b="1" dirty="0"/>
          </a:p>
          <a:p>
            <a:r>
              <a:rPr lang="en-IN" b="1" dirty="0"/>
              <a:t>Mint</a:t>
            </a:r>
          </a:p>
          <a:p>
            <a:r>
              <a:rPr lang="en-IN" b="1" dirty="0"/>
              <a:t>Church Analytics</a:t>
            </a:r>
          </a:p>
          <a:p>
            <a:r>
              <a:rPr lang="en-IN" b="1" dirty="0" err="1"/>
              <a:t>KISSmetrics</a:t>
            </a:r>
            <a:endParaRPr lang="en-IN" b="1" dirty="0"/>
          </a:p>
          <a:p>
            <a:r>
              <a:rPr lang="en-IN" b="1" dirty="0"/>
              <a:t>Open Web Analytics</a:t>
            </a:r>
          </a:p>
          <a:p>
            <a:r>
              <a:rPr lang="en-IN" b="1" dirty="0" err="1"/>
              <a:t>Clicktale</a:t>
            </a:r>
            <a:endParaRPr lang="en-IN" b="1" dirty="0"/>
          </a:p>
          <a:p>
            <a:r>
              <a:rPr lang="en-IN" b="1" dirty="0" err="1"/>
              <a:t>CrazyEgg</a:t>
            </a:r>
            <a:endParaRPr lang="en-IN" b="1" dirty="0"/>
          </a:p>
          <a:p>
            <a:r>
              <a:rPr lang="en-IN" b="1" dirty="0" err="1"/>
              <a:t>Piwik</a:t>
            </a:r>
            <a:endParaRPr lang="en-IN" b="1" dirty="0"/>
          </a:p>
          <a:p>
            <a:r>
              <a:rPr lang="en-IN" b="1" dirty="0" err="1"/>
              <a:t>CloudFlare</a:t>
            </a:r>
            <a:endParaRPr lang="en-IN" b="1" dirty="0"/>
          </a:p>
          <a:p>
            <a:pPr marL="0" indent="0">
              <a:buNone/>
            </a:pPr>
            <a:endParaRPr lang="en-IN" dirty="0"/>
          </a:p>
        </p:txBody>
      </p:sp>
    </p:spTree>
    <p:extLst>
      <p:ext uri="{BB962C8B-B14F-4D97-AF65-F5344CB8AC3E}">
        <p14:creationId xmlns:p14="http://schemas.microsoft.com/office/powerpoint/2010/main" val="88566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3C6288-49AB-4C4F-AF9C-B9F1E53AFF95}"/>
              </a:ext>
            </a:extLst>
          </p:cNvPr>
          <p:cNvSpPr>
            <a:spLocks noGrp="1"/>
          </p:cNvSpPr>
          <p:nvPr>
            <p:ph type="title"/>
          </p:nvPr>
        </p:nvSpPr>
        <p:spPr/>
        <p:txBody>
          <a:bodyPr/>
          <a:lstStyle/>
          <a:p>
            <a:r>
              <a:rPr lang="en-US" dirty="0"/>
              <a:t>    Google Analytics</a:t>
            </a:r>
            <a:br>
              <a:rPr lang="en-US" dirty="0"/>
            </a:br>
            <a:r>
              <a:rPr lang="en-US" dirty="0"/>
              <a:t>				</a:t>
            </a:r>
            <a:endParaRPr lang="en-IN" dirty="0"/>
          </a:p>
        </p:txBody>
      </p:sp>
      <p:sp>
        <p:nvSpPr>
          <p:cNvPr id="5" name="Content Placeholder 4">
            <a:extLst>
              <a:ext uri="{FF2B5EF4-FFF2-40B4-BE49-F238E27FC236}">
                <a16:creationId xmlns:a16="http://schemas.microsoft.com/office/drawing/2014/main" id="{37B47A6B-9F39-4496-A5A9-78D4FB516694}"/>
              </a:ext>
            </a:extLst>
          </p:cNvPr>
          <p:cNvSpPr>
            <a:spLocks noGrp="1"/>
          </p:cNvSpPr>
          <p:nvPr>
            <p:ph idx="1"/>
          </p:nvPr>
        </p:nvSpPr>
        <p:spPr/>
        <p:txBody>
          <a:bodyPr/>
          <a:lstStyle/>
          <a:p>
            <a:r>
              <a:rPr lang="en-US" dirty="0"/>
              <a:t>Introduction</a:t>
            </a:r>
            <a:endParaRPr lang="en-IN" dirty="0"/>
          </a:p>
        </p:txBody>
      </p:sp>
    </p:spTree>
    <p:extLst>
      <p:ext uri="{BB962C8B-B14F-4D97-AF65-F5344CB8AC3E}">
        <p14:creationId xmlns:p14="http://schemas.microsoft.com/office/powerpoint/2010/main" val="2592866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6D74-DE55-4FBC-8504-8B5F695EEF3A}"/>
              </a:ext>
            </a:extLst>
          </p:cNvPr>
          <p:cNvSpPr>
            <a:spLocks noGrp="1"/>
          </p:cNvSpPr>
          <p:nvPr>
            <p:ph type="title"/>
          </p:nvPr>
        </p:nvSpPr>
        <p:spPr/>
        <p:txBody>
          <a:bodyPr/>
          <a:lstStyle/>
          <a:p>
            <a:r>
              <a:rPr lang="en-US" dirty="0"/>
              <a:t>What is Google Analytics</a:t>
            </a:r>
            <a:endParaRPr lang="en-IN" dirty="0"/>
          </a:p>
        </p:txBody>
      </p:sp>
      <p:sp>
        <p:nvSpPr>
          <p:cNvPr id="3" name="Content Placeholder 2">
            <a:extLst>
              <a:ext uri="{FF2B5EF4-FFF2-40B4-BE49-F238E27FC236}">
                <a16:creationId xmlns:a16="http://schemas.microsoft.com/office/drawing/2014/main" id="{0D232F56-467D-4857-A69F-7D83605B3512}"/>
              </a:ext>
            </a:extLst>
          </p:cNvPr>
          <p:cNvSpPr>
            <a:spLocks noGrp="1"/>
          </p:cNvSpPr>
          <p:nvPr>
            <p:ph idx="1"/>
          </p:nvPr>
        </p:nvSpPr>
        <p:spPr/>
        <p:txBody>
          <a:bodyPr/>
          <a:lstStyle/>
          <a:p>
            <a:pPr>
              <a:lnSpc>
                <a:spcPct val="150000"/>
              </a:lnSpc>
            </a:pPr>
            <a:r>
              <a:rPr lang="en-IN" dirty="0"/>
              <a:t>Google Analytics is the World’s Most Popular Web Analytics Tool</a:t>
            </a:r>
            <a:endParaRPr lang="en-IN" b="1" dirty="0"/>
          </a:p>
          <a:p>
            <a:pPr>
              <a:lnSpc>
                <a:spcPct val="150000"/>
              </a:lnSpc>
            </a:pPr>
            <a:r>
              <a:rPr lang="en-IN" b="1" dirty="0"/>
              <a:t>Google Analytics</a:t>
            </a:r>
            <a:r>
              <a:rPr lang="en-IN" dirty="0"/>
              <a:t> is a free web </a:t>
            </a:r>
            <a:r>
              <a:rPr lang="en-IN" b="1" dirty="0"/>
              <a:t>analytics</a:t>
            </a:r>
            <a:r>
              <a:rPr lang="en-IN" dirty="0"/>
              <a:t> tool that generates detailed statistics about activity on a website</a:t>
            </a:r>
          </a:p>
          <a:p>
            <a:pPr>
              <a:lnSpc>
                <a:spcPct val="150000"/>
              </a:lnSpc>
            </a:pPr>
            <a:r>
              <a:rPr lang="en-IN" dirty="0"/>
              <a:t>Google Analytics is a free Web Analytics service that provides statistics and basic analytical tools for search engine optimization (SEO) and marketing purposes.</a:t>
            </a:r>
          </a:p>
        </p:txBody>
      </p:sp>
    </p:spTree>
    <p:extLst>
      <p:ext uri="{BB962C8B-B14F-4D97-AF65-F5344CB8AC3E}">
        <p14:creationId xmlns:p14="http://schemas.microsoft.com/office/powerpoint/2010/main" val="51128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FD58-7EB9-4304-A539-CE6E0394593B}"/>
              </a:ext>
            </a:extLst>
          </p:cNvPr>
          <p:cNvSpPr>
            <a:spLocks noGrp="1"/>
          </p:cNvSpPr>
          <p:nvPr>
            <p:ph type="title"/>
          </p:nvPr>
        </p:nvSpPr>
        <p:spPr/>
        <p:txBody>
          <a:bodyPr/>
          <a:lstStyle/>
          <a:p>
            <a:r>
              <a:rPr lang="en-US" dirty="0"/>
              <a:t>Google Analytics-What Does it do?</a:t>
            </a:r>
            <a:endParaRPr lang="en-IN" dirty="0"/>
          </a:p>
        </p:txBody>
      </p:sp>
      <p:sp>
        <p:nvSpPr>
          <p:cNvPr id="3" name="Content Placeholder 2">
            <a:extLst>
              <a:ext uri="{FF2B5EF4-FFF2-40B4-BE49-F238E27FC236}">
                <a16:creationId xmlns:a16="http://schemas.microsoft.com/office/drawing/2014/main" id="{F5E60C73-8B51-4905-A88C-9B9A080A3437}"/>
              </a:ext>
            </a:extLst>
          </p:cNvPr>
          <p:cNvSpPr>
            <a:spLocks noGrp="1"/>
          </p:cNvSpPr>
          <p:nvPr>
            <p:ph idx="1"/>
          </p:nvPr>
        </p:nvSpPr>
        <p:spPr>
          <a:xfrm>
            <a:off x="457200" y="1930401"/>
            <a:ext cx="8816802" cy="4110962"/>
          </a:xfrm>
        </p:spPr>
        <p:txBody>
          <a:bodyPr/>
          <a:lstStyle/>
          <a:p>
            <a:r>
              <a:rPr lang="en-US" dirty="0"/>
              <a:t>Google Analytics is powerful tool that </a:t>
            </a:r>
            <a:r>
              <a:rPr lang="en-US" dirty="0" err="1"/>
              <a:t>analyzses</a:t>
            </a:r>
            <a:endParaRPr lang="en-US" dirty="0"/>
          </a:p>
          <a:p>
            <a:pPr marL="914400" lvl="2" indent="0">
              <a:buNone/>
            </a:pPr>
            <a:r>
              <a:rPr lang="en-US" dirty="0"/>
              <a:t>Website Traffic</a:t>
            </a:r>
          </a:p>
          <a:p>
            <a:pPr marL="914400" lvl="2" indent="0">
              <a:buNone/>
            </a:pPr>
            <a:r>
              <a:rPr lang="en-US" dirty="0"/>
              <a:t>Track Conversion</a:t>
            </a:r>
          </a:p>
          <a:p>
            <a:pPr marL="914400" lvl="2" indent="0">
              <a:buNone/>
            </a:pPr>
            <a:r>
              <a:rPr lang="en-US" dirty="0"/>
              <a:t>E-commerce</a:t>
            </a:r>
          </a:p>
          <a:p>
            <a:pPr marL="914400" lvl="2" indent="0">
              <a:buNone/>
            </a:pPr>
            <a:r>
              <a:rPr lang="en-US" dirty="0"/>
              <a:t>AdWords Performance</a:t>
            </a:r>
            <a:endParaRPr lang="en-IN" dirty="0"/>
          </a:p>
        </p:txBody>
      </p:sp>
    </p:spTree>
    <p:extLst>
      <p:ext uri="{BB962C8B-B14F-4D97-AF65-F5344CB8AC3E}">
        <p14:creationId xmlns:p14="http://schemas.microsoft.com/office/powerpoint/2010/main" val="1522119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0976-870B-4CE4-B4D9-A4FBB51E445B}"/>
              </a:ext>
            </a:extLst>
          </p:cNvPr>
          <p:cNvSpPr>
            <a:spLocks noGrp="1"/>
          </p:cNvSpPr>
          <p:nvPr>
            <p:ph type="title"/>
          </p:nvPr>
        </p:nvSpPr>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2DFD7BE1-3DE5-4915-BFBD-68E69BA963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28008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F53D-F2C0-40B9-BC20-DC0FF019BDEE}"/>
              </a:ext>
            </a:extLst>
          </p:cNvPr>
          <p:cNvSpPr>
            <a:spLocks noGrp="1"/>
          </p:cNvSpPr>
          <p:nvPr>
            <p:ph type="title"/>
          </p:nvPr>
        </p:nvSpPr>
        <p:spPr/>
        <p:txBody>
          <a:bodyPr>
            <a:normAutofit fontScale="90000"/>
          </a:bodyPr>
          <a:lstStyle/>
          <a:p>
            <a:r>
              <a:rPr lang="en-IN" dirty="0"/>
              <a:t>Initiation into the Intent of Web Analytics</a:t>
            </a:r>
            <a:br>
              <a:rPr lang="en-IN" dirty="0"/>
            </a:br>
            <a:endParaRPr lang="en-IN" dirty="0"/>
          </a:p>
        </p:txBody>
      </p:sp>
      <p:sp>
        <p:nvSpPr>
          <p:cNvPr id="3" name="Content Placeholder 2">
            <a:extLst>
              <a:ext uri="{FF2B5EF4-FFF2-40B4-BE49-F238E27FC236}">
                <a16:creationId xmlns:a16="http://schemas.microsoft.com/office/drawing/2014/main" id="{9F7129F4-CB8D-4864-A079-5DCC07E321F4}"/>
              </a:ext>
            </a:extLst>
          </p:cNvPr>
          <p:cNvSpPr>
            <a:spLocks noGrp="1"/>
          </p:cNvSpPr>
          <p:nvPr>
            <p:ph idx="1"/>
          </p:nvPr>
        </p:nvSpPr>
        <p:spPr>
          <a:xfrm>
            <a:off x="677334" y="1701801"/>
            <a:ext cx="8596668" cy="4225262"/>
          </a:xfrm>
        </p:spPr>
        <p:txBody>
          <a:bodyPr/>
          <a:lstStyle/>
          <a:p>
            <a:pPr marL="0" indent="0" algn="just">
              <a:lnSpc>
                <a:spcPct val="150000"/>
              </a:lnSpc>
              <a:buNone/>
            </a:pPr>
            <a:r>
              <a:rPr lang="en-IN" dirty="0"/>
              <a:t>The first thing that comes to one's mind after creating a website is the number of visitors that it can generate. More important is the fact that these visitors become customers or lead subscribers. The goal should be in understanding the behaviour of website customers. Our viewpoint should be in creating a lucrative occurrence on the web, and finding out how to convert these visitors into loyal customers. Web Analytics is the study of data on web traffic that is collected, and aspects of the website that work towards generating more business, which are planned and implemented.</a:t>
            </a:r>
          </a:p>
        </p:txBody>
      </p:sp>
    </p:spTree>
    <p:extLst>
      <p:ext uri="{BB962C8B-B14F-4D97-AF65-F5344CB8AC3E}">
        <p14:creationId xmlns:p14="http://schemas.microsoft.com/office/powerpoint/2010/main" val="282704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28AE-86D1-4A2D-896B-7896E6BD7CF8}"/>
              </a:ext>
            </a:extLst>
          </p:cNvPr>
          <p:cNvSpPr>
            <a:spLocks noGrp="1"/>
          </p:cNvSpPr>
          <p:nvPr>
            <p:ph type="title"/>
          </p:nvPr>
        </p:nvSpPr>
        <p:spPr/>
        <p:txBody>
          <a:bodyPr/>
          <a:lstStyle/>
          <a:p>
            <a:r>
              <a:rPr lang="en-US" dirty="0"/>
              <a:t>History Of Web Analytics</a:t>
            </a:r>
            <a:endParaRPr lang="en-IN" dirty="0"/>
          </a:p>
        </p:txBody>
      </p:sp>
      <p:sp>
        <p:nvSpPr>
          <p:cNvPr id="3" name="Content Placeholder 2">
            <a:extLst>
              <a:ext uri="{FF2B5EF4-FFF2-40B4-BE49-F238E27FC236}">
                <a16:creationId xmlns:a16="http://schemas.microsoft.com/office/drawing/2014/main" id="{084A90F9-7D82-44C5-B3F8-4B43B2C5F46D}"/>
              </a:ext>
            </a:extLst>
          </p:cNvPr>
          <p:cNvSpPr>
            <a:spLocks noGrp="1"/>
          </p:cNvSpPr>
          <p:nvPr>
            <p:ph idx="1"/>
          </p:nvPr>
        </p:nvSpPr>
        <p:spPr>
          <a:xfrm>
            <a:off x="1043094" y="1742577"/>
            <a:ext cx="8596668" cy="3880773"/>
          </a:xfrm>
        </p:spPr>
        <p:txBody>
          <a:bodyPr/>
          <a:lstStyle/>
          <a:p>
            <a:pPr>
              <a:lnSpc>
                <a:spcPct val="200000"/>
              </a:lnSpc>
            </a:pPr>
            <a:r>
              <a:rPr lang="en-US" dirty="0"/>
              <a:t>In 90’s web server log files-recorded visits per  site.</a:t>
            </a:r>
          </a:p>
          <a:p>
            <a:pPr>
              <a:lnSpc>
                <a:spcPct val="200000"/>
              </a:lnSpc>
            </a:pPr>
            <a:r>
              <a:rPr lang="en-IN" dirty="0"/>
              <a:t>The history of web analytics began with simple hit counters that became a fad in the mid 1990’s</a:t>
            </a:r>
          </a:p>
          <a:p>
            <a:pPr>
              <a:lnSpc>
                <a:spcPct val="200000"/>
              </a:lnSpc>
            </a:pPr>
            <a:r>
              <a:rPr lang="en-US" dirty="0"/>
              <a:t>W</a:t>
            </a:r>
            <a:r>
              <a:rPr lang="en-IN" dirty="0" err="1"/>
              <a:t>ith</a:t>
            </a:r>
            <a:r>
              <a:rPr lang="en-IN" dirty="0"/>
              <a:t> the Introduction of the Google Analytics ,all companies and bloggers are able to take power of web analytic for free.</a:t>
            </a:r>
          </a:p>
        </p:txBody>
      </p:sp>
    </p:spTree>
    <p:extLst>
      <p:ext uri="{BB962C8B-B14F-4D97-AF65-F5344CB8AC3E}">
        <p14:creationId xmlns:p14="http://schemas.microsoft.com/office/powerpoint/2010/main" val="111942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93E6-3A83-460B-A8AD-39D38E58096C}"/>
              </a:ext>
            </a:extLst>
          </p:cNvPr>
          <p:cNvSpPr>
            <a:spLocks noGrp="1"/>
          </p:cNvSpPr>
          <p:nvPr>
            <p:ph type="title"/>
          </p:nvPr>
        </p:nvSpPr>
        <p:spPr/>
        <p:txBody>
          <a:bodyPr/>
          <a:lstStyle/>
          <a:p>
            <a:r>
              <a:rPr lang="en-US" dirty="0"/>
              <a:t>Why we need web analytics?	</a:t>
            </a:r>
            <a:endParaRPr lang="en-IN" dirty="0"/>
          </a:p>
        </p:txBody>
      </p:sp>
      <p:sp>
        <p:nvSpPr>
          <p:cNvPr id="3" name="Content Placeholder 2">
            <a:extLst>
              <a:ext uri="{FF2B5EF4-FFF2-40B4-BE49-F238E27FC236}">
                <a16:creationId xmlns:a16="http://schemas.microsoft.com/office/drawing/2014/main" id="{777EAE94-B1F5-473D-A1E5-24DF17BCDDF6}"/>
              </a:ext>
            </a:extLst>
          </p:cNvPr>
          <p:cNvSpPr>
            <a:spLocks noGrp="1"/>
          </p:cNvSpPr>
          <p:nvPr>
            <p:ph idx="1"/>
          </p:nvPr>
        </p:nvSpPr>
        <p:spPr>
          <a:xfrm>
            <a:off x="677334" y="1690326"/>
            <a:ext cx="8596668" cy="3880773"/>
          </a:xfrm>
        </p:spPr>
        <p:txBody>
          <a:bodyPr>
            <a:normAutofit fontScale="92500" lnSpcReduction="20000"/>
          </a:bodyPr>
          <a:lstStyle/>
          <a:p>
            <a:pPr>
              <a:lnSpc>
                <a:spcPct val="150000"/>
              </a:lnSpc>
            </a:pPr>
            <a:r>
              <a:rPr lang="en-US" dirty="0"/>
              <a:t>Offline Marketing has no accountability and there is no way of measuring</a:t>
            </a:r>
            <a:r>
              <a:rPr lang="en-IN" dirty="0"/>
              <a:t> success or failure of the efforts that are invested.</a:t>
            </a:r>
          </a:p>
          <a:p>
            <a:pPr fontAlgn="base">
              <a:lnSpc>
                <a:spcPct val="150000"/>
              </a:lnSpc>
            </a:pPr>
            <a:r>
              <a:rPr lang="en-IN" dirty="0"/>
              <a:t>To understand how your visitors interact with your website</a:t>
            </a:r>
          </a:p>
          <a:p>
            <a:pPr fontAlgn="base">
              <a:lnSpc>
                <a:spcPct val="150000"/>
              </a:lnSpc>
            </a:pPr>
            <a:r>
              <a:rPr lang="en-IN" dirty="0"/>
              <a:t>So you can learn how to improve your visitors’ site experience</a:t>
            </a:r>
          </a:p>
          <a:p>
            <a:pPr fontAlgn="base">
              <a:lnSpc>
                <a:spcPct val="150000"/>
              </a:lnSpc>
            </a:pPr>
            <a:r>
              <a:rPr lang="en-IN" dirty="0"/>
              <a:t>To view how people are arriving on your website and from what sources</a:t>
            </a:r>
          </a:p>
          <a:p>
            <a:pPr fontAlgn="base">
              <a:lnSpc>
                <a:spcPct val="150000"/>
              </a:lnSpc>
            </a:pPr>
            <a:r>
              <a:rPr lang="en-IN" dirty="0"/>
              <a:t>To see which pages are performing best and how to improve them in order to convert customers</a:t>
            </a:r>
          </a:p>
          <a:p>
            <a:pPr fontAlgn="base">
              <a:lnSpc>
                <a:spcPct val="150000"/>
              </a:lnSpc>
            </a:pPr>
            <a:r>
              <a:rPr lang="en-IN" dirty="0"/>
              <a:t>So you can learn from them and tweak your website to become a marketing machine!</a:t>
            </a:r>
          </a:p>
          <a:p>
            <a:pPr>
              <a:lnSpc>
                <a:spcPct val="150000"/>
              </a:lnSpc>
            </a:pPr>
            <a:endParaRPr lang="en-US" dirty="0"/>
          </a:p>
        </p:txBody>
      </p:sp>
    </p:spTree>
    <p:extLst>
      <p:ext uri="{BB962C8B-B14F-4D97-AF65-F5344CB8AC3E}">
        <p14:creationId xmlns:p14="http://schemas.microsoft.com/office/powerpoint/2010/main" val="189367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EBE0-D8BE-4A9E-9FB4-F8F9BFD1289D}"/>
              </a:ext>
            </a:extLst>
          </p:cNvPr>
          <p:cNvSpPr>
            <a:spLocks noGrp="1"/>
          </p:cNvSpPr>
          <p:nvPr>
            <p:ph type="title"/>
          </p:nvPr>
        </p:nvSpPr>
        <p:spPr/>
        <p:txBody>
          <a:bodyPr>
            <a:normAutofit fontScale="90000"/>
          </a:bodyPr>
          <a:lstStyle/>
          <a:p>
            <a:pPr fontAlgn="base"/>
            <a:r>
              <a:rPr lang="en-IN" dirty="0"/>
              <a:t>What is Web Analytics?</a:t>
            </a:r>
            <a:br>
              <a:rPr lang="en-IN" dirty="0"/>
            </a:br>
            <a:br>
              <a:rPr lang="en-IN" dirty="0"/>
            </a:br>
            <a:endParaRPr lang="en-IN" dirty="0"/>
          </a:p>
        </p:txBody>
      </p:sp>
      <p:sp>
        <p:nvSpPr>
          <p:cNvPr id="3" name="Content Placeholder 2">
            <a:extLst>
              <a:ext uri="{FF2B5EF4-FFF2-40B4-BE49-F238E27FC236}">
                <a16:creationId xmlns:a16="http://schemas.microsoft.com/office/drawing/2014/main" id="{C6A9321F-5923-4E03-861F-3D3B771B0CF9}"/>
              </a:ext>
            </a:extLst>
          </p:cNvPr>
          <p:cNvSpPr>
            <a:spLocks noGrp="1"/>
          </p:cNvSpPr>
          <p:nvPr>
            <p:ph idx="1"/>
          </p:nvPr>
        </p:nvSpPr>
        <p:spPr>
          <a:xfrm>
            <a:off x="893234" y="1488613"/>
            <a:ext cx="8596668" cy="3880773"/>
          </a:xfrm>
        </p:spPr>
        <p:txBody>
          <a:bodyPr/>
          <a:lstStyle/>
          <a:p>
            <a:r>
              <a:rPr lang="en-IN" i="1" dirty="0"/>
              <a:t>Web analytics</a:t>
            </a:r>
            <a:r>
              <a:rPr lang="en-IN" dirty="0"/>
              <a:t> is a generic term meaning </a:t>
            </a:r>
            <a:r>
              <a:rPr lang="en-IN" i="1" dirty="0"/>
              <a:t>the study of the impact of a website on its users</a:t>
            </a:r>
            <a:endParaRPr lang="en-IN" dirty="0"/>
          </a:p>
          <a:p>
            <a:r>
              <a:rPr lang="en-IN" dirty="0"/>
              <a:t>Web analytics is the process of analysing the behaviour of visitors to a Website.</a:t>
            </a:r>
          </a:p>
          <a:p>
            <a:r>
              <a:rPr lang="en-IN" dirty="0"/>
              <a:t>Web Analytics is the measurement, collection, analysis and reporting of Internet data for the purposes of understanding and optimizing Web usage.</a:t>
            </a:r>
          </a:p>
          <a:p>
            <a:pPr marL="0" indent="0">
              <a:buNone/>
            </a:pPr>
            <a:endParaRPr lang="en-IN" dirty="0"/>
          </a:p>
          <a:p>
            <a:endParaRPr lang="en-IN" dirty="0"/>
          </a:p>
        </p:txBody>
      </p:sp>
    </p:spTree>
    <p:extLst>
      <p:ext uri="{BB962C8B-B14F-4D97-AF65-F5344CB8AC3E}">
        <p14:creationId xmlns:p14="http://schemas.microsoft.com/office/powerpoint/2010/main" val="55522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CCC7-8665-45C9-8F11-5960FB471BA8}"/>
              </a:ext>
            </a:extLst>
          </p:cNvPr>
          <p:cNvSpPr>
            <a:spLocks noGrp="1"/>
          </p:cNvSpPr>
          <p:nvPr>
            <p:ph type="title"/>
          </p:nvPr>
        </p:nvSpPr>
        <p:spPr/>
        <p:txBody>
          <a:bodyPr/>
          <a:lstStyle/>
          <a:p>
            <a:r>
              <a:rPr lang="en-US" dirty="0"/>
              <a:t>Who uses Web Analytics</a:t>
            </a:r>
            <a:endParaRPr lang="en-IN" dirty="0"/>
          </a:p>
        </p:txBody>
      </p:sp>
      <p:sp>
        <p:nvSpPr>
          <p:cNvPr id="3" name="Content Placeholder 2">
            <a:extLst>
              <a:ext uri="{FF2B5EF4-FFF2-40B4-BE49-F238E27FC236}">
                <a16:creationId xmlns:a16="http://schemas.microsoft.com/office/drawing/2014/main" id="{EB14AE73-1EE5-4B22-A99F-EC179BB6D4AD}"/>
              </a:ext>
            </a:extLst>
          </p:cNvPr>
          <p:cNvSpPr>
            <a:spLocks noGrp="1"/>
          </p:cNvSpPr>
          <p:nvPr>
            <p:ph idx="1"/>
          </p:nvPr>
        </p:nvSpPr>
        <p:spPr>
          <a:xfrm>
            <a:off x="1252100" y="1671493"/>
            <a:ext cx="8596668" cy="3880773"/>
          </a:xfrm>
        </p:spPr>
        <p:txBody>
          <a:bodyPr/>
          <a:lstStyle/>
          <a:p>
            <a:r>
              <a:rPr lang="en-US" dirty="0"/>
              <a:t>Server Administrator,</a:t>
            </a:r>
          </a:p>
          <a:p>
            <a:r>
              <a:rPr lang="en-US" dirty="0"/>
              <a:t> Product Manager, </a:t>
            </a:r>
          </a:p>
          <a:p>
            <a:r>
              <a:rPr lang="en-US" dirty="0"/>
              <a:t>Web Designer,</a:t>
            </a:r>
          </a:p>
          <a:p>
            <a:r>
              <a:rPr lang="en-US" dirty="0"/>
              <a:t> Software Architects and</a:t>
            </a:r>
          </a:p>
          <a:p>
            <a:r>
              <a:rPr lang="en-US" dirty="0"/>
              <a:t> Marketers.</a:t>
            </a:r>
          </a:p>
          <a:p>
            <a:pPr marL="0" indent="0">
              <a:buNone/>
            </a:pPr>
            <a:endParaRPr lang="en-IN" dirty="0"/>
          </a:p>
        </p:txBody>
      </p:sp>
    </p:spTree>
    <p:extLst>
      <p:ext uri="{BB962C8B-B14F-4D97-AF65-F5344CB8AC3E}">
        <p14:creationId xmlns:p14="http://schemas.microsoft.com/office/powerpoint/2010/main" val="111734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BEEA-5CD2-4CF9-85E2-61EBDA17B889}"/>
              </a:ext>
            </a:extLst>
          </p:cNvPr>
          <p:cNvSpPr>
            <a:spLocks noGrp="1"/>
          </p:cNvSpPr>
          <p:nvPr>
            <p:ph type="title"/>
          </p:nvPr>
        </p:nvSpPr>
        <p:spPr/>
        <p:txBody>
          <a:bodyPr/>
          <a:lstStyle/>
          <a:p>
            <a:r>
              <a:rPr lang="en-US" dirty="0"/>
              <a:t>How to get Google Analytics on your site</a:t>
            </a:r>
            <a:endParaRPr lang="en-IN" dirty="0"/>
          </a:p>
        </p:txBody>
      </p:sp>
      <p:sp>
        <p:nvSpPr>
          <p:cNvPr id="3" name="Content Placeholder 2">
            <a:extLst>
              <a:ext uri="{FF2B5EF4-FFF2-40B4-BE49-F238E27FC236}">
                <a16:creationId xmlns:a16="http://schemas.microsoft.com/office/drawing/2014/main" id="{B0ECA29E-80C0-4456-903B-31790416F9E8}"/>
              </a:ext>
            </a:extLst>
          </p:cNvPr>
          <p:cNvSpPr>
            <a:spLocks noGrp="1"/>
          </p:cNvSpPr>
          <p:nvPr>
            <p:ph idx="1"/>
          </p:nvPr>
        </p:nvSpPr>
        <p:spPr/>
        <p:txBody>
          <a:bodyPr/>
          <a:lstStyle/>
          <a:p>
            <a:r>
              <a:rPr lang="en-US" dirty="0"/>
              <a:t>First Creating a goggle account or already you have account ,Please Sign in into Google Analytics.</a:t>
            </a:r>
          </a:p>
          <a:p>
            <a:r>
              <a:rPr lang="en-US" dirty="0"/>
              <a:t>Getting the code</a:t>
            </a:r>
          </a:p>
          <a:p>
            <a:r>
              <a:rPr lang="en-US" dirty="0"/>
              <a:t>Placing the code on your website.</a:t>
            </a:r>
          </a:p>
          <a:p>
            <a:r>
              <a:rPr lang="en-US" dirty="0"/>
              <a:t>Collecting data.</a:t>
            </a:r>
            <a:endParaRPr lang="en-IN" dirty="0"/>
          </a:p>
        </p:txBody>
      </p:sp>
    </p:spTree>
    <p:extLst>
      <p:ext uri="{BB962C8B-B14F-4D97-AF65-F5344CB8AC3E}">
        <p14:creationId xmlns:p14="http://schemas.microsoft.com/office/powerpoint/2010/main" val="365810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DD01-6E84-4909-8947-3FACEC3EF2EC}"/>
              </a:ext>
            </a:extLst>
          </p:cNvPr>
          <p:cNvSpPr>
            <a:spLocks noGrp="1"/>
          </p:cNvSpPr>
          <p:nvPr>
            <p:ph type="title"/>
          </p:nvPr>
        </p:nvSpPr>
        <p:spPr/>
        <p:txBody>
          <a:bodyPr/>
          <a:lstStyle/>
          <a:p>
            <a:r>
              <a:rPr lang="en-US" dirty="0"/>
              <a:t>Types Of Web Analytics</a:t>
            </a:r>
            <a:endParaRPr lang="en-IN" dirty="0"/>
          </a:p>
        </p:txBody>
      </p:sp>
      <p:sp>
        <p:nvSpPr>
          <p:cNvPr id="3" name="Content Placeholder 2">
            <a:extLst>
              <a:ext uri="{FF2B5EF4-FFF2-40B4-BE49-F238E27FC236}">
                <a16:creationId xmlns:a16="http://schemas.microsoft.com/office/drawing/2014/main" id="{1F30607F-375D-4A7C-BF4B-EDD7A7D688CF}"/>
              </a:ext>
            </a:extLst>
          </p:cNvPr>
          <p:cNvSpPr>
            <a:spLocks noGrp="1"/>
          </p:cNvSpPr>
          <p:nvPr>
            <p:ph idx="1"/>
          </p:nvPr>
        </p:nvSpPr>
        <p:spPr>
          <a:xfrm>
            <a:off x="932060" y="1930400"/>
            <a:ext cx="8596668" cy="3880773"/>
          </a:xfrm>
        </p:spPr>
        <p:txBody>
          <a:bodyPr/>
          <a:lstStyle/>
          <a:p>
            <a:pPr marL="0" indent="0">
              <a:buNone/>
            </a:pPr>
            <a:r>
              <a:rPr lang="en-US" dirty="0"/>
              <a:t>1.On-Site Web analytics:</a:t>
            </a:r>
          </a:p>
          <a:p>
            <a:pPr marL="0" indent="0">
              <a:buNone/>
            </a:pPr>
            <a:r>
              <a:rPr lang="en-US" dirty="0"/>
              <a:t>              Web traffic information on a particular website. This is the information</a:t>
            </a:r>
          </a:p>
          <a:p>
            <a:pPr marL="0" indent="0">
              <a:buNone/>
            </a:pPr>
            <a:r>
              <a:rPr lang="en-US" dirty="0"/>
              <a:t>		 collected After a user reached the website.(</a:t>
            </a:r>
            <a:r>
              <a:rPr lang="en-US" dirty="0" err="1"/>
              <a:t>Ex.Cricbuzz</a:t>
            </a:r>
            <a:r>
              <a:rPr lang="en-US" dirty="0"/>
              <a:t>)</a:t>
            </a:r>
          </a:p>
          <a:p>
            <a:pPr marL="0" indent="0">
              <a:buNone/>
            </a:pPr>
            <a:endParaRPr lang="en-US" dirty="0"/>
          </a:p>
          <a:p>
            <a:pPr marL="0" indent="0">
              <a:buNone/>
            </a:pPr>
            <a:r>
              <a:rPr lang="en-US" dirty="0"/>
              <a:t>2.Off-Site web analytics:</a:t>
            </a:r>
          </a:p>
          <a:p>
            <a:pPr marL="0" indent="0">
              <a:buNone/>
            </a:pPr>
            <a:r>
              <a:rPr lang="en-US" dirty="0"/>
              <a:t>		 Web traffic information on the internet as a whole.(</a:t>
            </a:r>
            <a:r>
              <a:rPr lang="en-US" dirty="0" err="1"/>
              <a:t>Ex.Virat</a:t>
            </a:r>
            <a:r>
              <a:rPr lang="en-US" dirty="0"/>
              <a:t> Kohli)             </a:t>
            </a:r>
            <a:endParaRPr lang="en-IN" dirty="0"/>
          </a:p>
        </p:txBody>
      </p:sp>
    </p:spTree>
    <p:extLst>
      <p:ext uri="{BB962C8B-B14F-4D97-AF65-F5344CB8AC3E}">
        <p14:creationId xmlns:p14="http://schemas.microsoft.com/office/powerpoint/2010/main" val="214743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BA339E-8E61-4CB1-A84E-50922BDC363F}"/>
              </a:ext>
            </a:extLst>
          </p:cNvPr>
          <p:cNvPicPr>
            <a:picLocks noChangeAspect="1"/>
          </p:cNvPicPr>
          <p:nvPr/>
        </p:nvPicPr>
        <p:blipFill>
          <a:blip r:embed="rId2"/>
          <a:stretch>
            <a:fillRect/>
          </a:stretch>
        </p:blipFill>
        <p:spPr>
          <a:xfrm>
            <a:off x="235131" y="365760"/>
            <a:ext cx="8899344" cy="5434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26013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213</TotalTime>
  <Words>474</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Web Analytics</vt:lpstr>
      <vt:lpstr>Initiation into the Intent of Web Analytics </vt:lpstr>
      <vt:lpstr>History Of Web Analytics</vt:lpstr>
      <vt:lpstr>Why we need web analytics? </vt:lpstr>
      <vt:lpstr>What is Web Analytics?  </vt:lpstr>
      <vt:lpstr>Who uses Web Analytics</vt:lpstr>
      <vt:lpstr>How to get Google Analytics on your site</vt:lpstr>
      <vt:lpstr>Types Of Web Analytics</vt:lpstr>
      <vt:lpstr>PowerPoint Presentation</vt:lpstr>
      <vt:lpstr>Web Analytics Process</vt:lpstr>
      <vt:lpstr>Web Analytics technologies</vt:lpstr>
      <vt:lpstr>Web Analytics Architecture</vt:lpstr>
      <vt:lpstr>Web Analytics Software</vt:lpstr>
      <vt:lpstr>Benefits of Web Analytics</vt:lpstr>
      <vt:lpstr>Web Analytic Tools</vt:lpstr>
      <vt:lpstr>    Google Analytics     </vt:lpstr>
      <vt:lpstr>What is Google Analytics</vt:lpstr>
      <vt:lpstr>Google Analytics-What Does it do?</vt:lpstr>
      <vt:lpstr>How it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Analytics</dc:title>
  <dc:creator>Harish Kumar Patchaippan</dc:creator>
  <cp:lastModifiedBy>Harish Kumar Patchaippan</cp:lastModifiedBy>
  <cp:revision>19</cp:revision>
  <dcterms:created xsi:type="dcterms:W3CDTF">2018-11-26T05:51:07Z</dcterms:created>
  <dcterms:modified xsi:type="dcterms:W3CDTF">2018-11-26T09:24:59Z</dcterms:modified>
</cp:coreProperties>
</file>